
<file path=[Content_Types].xml><?xml version="1.0" encoding="utf-8"?>
<Types xmlns="http://schemas.openxmlformats.org/package/2006/content-types">
  <Default Extension="jpeg" ContentType="image/jpeg"/>
  <Default Extension="jpg" ContentType="image/pn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media/image8.jpg" ContentType="image/jpeg"/>
  <Override PartName="/ppt/media/image10.jpg" ContentType="image/jpeg"/>
  <Override PartName="/ppt/notesSlides/notesSlide1.xml" ContentType="application/vnd.openxmlformats-officedocument.presentationml.notesSlide+xml"/>
  <Override PartName="/ppt/media/image18.jpg" ContentType="image/jpeg"/>
  <Override PartName="/ppt/media/image19.jpg" ContentType="image/jpeg"/>
  <Override PartName="/ppt/media/image25.jpg" ContentType="image/jpeg"/>
  <Override PartName="/ppt/media/image26.jpg" ContentType="image/jpe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7" r:id="rId2"/>
    <p:sldMasterId id="2147483679" r:id="rId3"/>
  </p:sldMasterIdLst>
  <p:notesMasterIdLst>
    <p:notesMasterId r:id="rId36"/>
  </p:notesMasterIdLst>
  <p:sldIdLst>
    <p:sldId id="349" r:id="rId4"/>
    <p:sldId id="377" r:id="rId5"/>
    <p:sldId id="379" r:id="rId6"/>
    <p:sldId id="378" r:id="rId7"/>
    <p:sldId id="380" r:id="rId8"/>
    <p:sldId id="376" r:id="rId9"/>
    <p:sldId id="346" r:id="rId10"/>
    <p:sldId id="347" r:id="rId11"/>
    <p:sldId id="373" r:id="rId12"/>
    <p:sldId id="350" r:id="rId13"/>
    <p:sldId id="370" r:id="rId14"/>
    <p:sldId id="352" r:id="rId15"/>
    <p:sldId id="374" r:id="rId16"/>
    <p:sldId id="357" r:id="rId17"/>
    <p:sldId id="298" r:id="rId18"/>
    <p:sldId id="353" r:id="rId19"/>
    <p:sldId id="367" r:id="rId20"/>
    <p:sldId id="394" r:id="rId21"/>
    <p:sldId id="361" r:id="rId22"/>
    <p:sldId id="384" r:id="rId23"/>
    <p:sldId id="385" r:id="rId24"/>
    <p:sldId id="393" r:id="rId25"/>
    <p:sldId id="388" r:id="rId26"/>
    <p:sldId id="389" r:id="rId27"/>
    <p:sldId id="391" r:id="rId28"/>
    <p:sldId id="392" r:id="rId29"/>
    <p:sldId id="390" r:id="rId30"/>
    <p:sldId id="364" r:id="rId31"/>
    <p:sldId id="382" r:id="rId32"/>
    <p:sldId id="381" r:id="rId33"/>
    <p:sldId id="365" r:id="rId34"/>
    <p:sldId id="366" r:id="rId3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E3A41C5-C983-4718-ACFF-B6BD20C44E64}">
          <p14:sldIdLst>
            <p14:sldId id="349"/>
          </p14:sldIdLst>
        </p14:section>
        <p14:section name="Unicorn" id="{6C308355-2CBA-4D80-AF39-535BE3AD4616}">
          <p14:sldIdLst>
            <p14:sldId id="377"/>
            <p14:sldId id="379"/>
            <p14:sldId id="378"/>
            <p14:sldId id="380"/>
            <p14:sldId id="376"/>
            <p14:sldId id="346"/>
            <p14:sldId id="347"/>
            <p14:sldId id="373"/>
            <p14:sldId id="350"/>
            <p14:sldId id="370"/>
          </p14:sldIdLst>
        </p14:section>
        <p14:section name="Champ" id="{304436BC-EC99-41DA-83A2-6921A4C21722}">
          <p14:sldIdLst>
            <p14:sldId id="352"/>
            <p14:sldId id="374"/>
            <p14:sldId id="357"/>
            <p14:sldId id="298"/>
          </p14:sldIdLst>
        </p14:section>
        <p14:section name="2-Timers" id="{D28B498D-2609-4F41-910F-E6B7B7F5596C}">
          <p14:sldIdLst>
            <p14:sldId id="353"/>
          </p14:sldIdLst>
        </p14:section>
        <p14:section name="Looking Back" id="{2E045229-67E5-46A5-8F06-96AED56F2DE9}">
          <p14:sldIdLst>
            <p14:sldId id="367"/>
            <p14:sldId id="394"/>
            <p14:sldId id="361"/>
          </p14:sldIdLst>
        </p14:section>
        <p14:section name="Draft Facts" id="{718BD62E-0919-413C-875D-2B7E4659EA23}">
          <p14:sldIdLst>
            <p14:sldId id="384"/>
            <p14:sldId id="385"/>
            <p14:sldId id="393"/>
            <p14:sldId id="388"/>
            <p14:sldId id="389"/>
            <p14:sldId id="391"/>
            <p14:sldId id="392"/>
            <p14:sldId id="390"/>
          </p14:sldIdLst>
        </p14:section>
        <p14:section name="Looking Forward" id="{FF0528FD-8049-49BF-A6D1-A620FFDF2EFF}">
          <p14:sldIdLst>
            <p14:sldId id="364"/>
            <p14:sldId id="382"/>
            <p14:sldId id="381"/>
            <p14:sldId id="365"/>
            <p14:sldId id="3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69A4"/>
    <a:srgbClr val="D83D26"/>
    <a:srgbClr val="D9D9D9"/>
    <a:srgbClr val="FBE7BE"/>
    <a:srgbClr val="386320"/>
    <a:srgbClr val="FF4BB2"/>
    <a:srgbClr val="EFBF04"/>
    <a:srgbClr val="FFC301"/>
    <a:srgbClr val="000000"/>
    <a:srgbClr val="D47A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831511-28F0-4C23-AD63-D7947ECC2F3C}" v="2870" dt="2024-08-29T19:45:44.572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570" y="3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aron\OneDrive\Documents\Fun\football\FantasyFootball\FantasyFootball_2025\FF2025_DraftPreso\FF25_DraftPreso_XL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 and they produced these points with those studs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Sheet1!$G$5</c:f>
              <c:strCache>
                <c:ptCount val="1"/>
                <c:pt idx="0">
                  <c:v>Pts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BBEB-4AB6-A706-DED4C7B16611}"/>
                </c:ext>
              </c:extLst>
            </c:dLbl>
            <c:dLbl>
              <c:idx val="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BBEB-4AB6-A706-DED4C7B16611}"/>
                </c:ext>
              </c:extLst>
            </c:dLbl>
            <c:dLbl>
              <c:idx val="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BBEB-4AB6-A706-DED4C7B16611}"/>
                </c:ext>
              </c:extLst>
            </c:dLbl>
            <c:dLbl>
              <c:idx val="3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BBEB-4AB6-A706-DED4C7B16611}"/>
                </c:ext>
              </c:extLst>
            </c:dLbl>
            <c:dLbl>
              <c:idx val="4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BBEB-4AB6-A706-DED4C7B16611}"/>
                </c:ext>
              </c:extLst>
            </c:dLbl>
            <c:dLbl>
              <c:idx val="5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BBEB-4AB6-A706-DED4C7B16611}"/>
                </c:ext>
              </c:extLst>
            </c:dLbl>
            <c:dLbl>
              <c:idx val="6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BBEB-4AB6-A706-DED4C7B16611}"/>
                </c:ext>
              </c:extLst>
            </c:dLbl>
            <c:dLbl>
              <c:idx val="7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BBEB-4AB6-A706-DED4C7B16611}"/>
                </c:ext>
              </c:extLst>
            </c:dLbl>
            <c:dLbl>
              <c:idx val="8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BBEB-4AB6-A706-DED4C7B16611}"/>
                </c:ext>
              </c:extLst>
            </c:dLbl>
            <c:dLbl>
              <c:idx val="9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BBEB-4AB6-A706-DED4C7B16611}"/>
                </c:ext>
              </c:extLst>
            </c:dLbl>
            <c:dLbl>
              <c:idx val="1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BBEB-4AB6-A706-DED4C7B16611}"/>
                </c:ext>
              </c:extLst>
            </c:dLbl>
            <c:dLbl>
              <c:idx val="1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BBEB-4AB6-A706-DED4C7B16611}"/>
                </c:ext>
              </c:extLst>
            </c:dLbl>
            <c:dLbl>
              <c:idx val="1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BBEB-4AB6-A706-DED4C7B16611}"/>
                </c:ext>
              </c:extLst>
            </c:dLbl>
            <c:dLbl>
              <c:idx val="13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BBEB-4AB6-A706-DED4C7B16611}"/>
                </c:ext>
              </c:extLst>
            </c:dLbl>
            <c:dLbl>
              <c:idx val="14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BBEB-4AB6-A706-DED4C7B16611}"/>
                </c:ext>
              </c:extLst>
            </c:dLbl>
            <c:dLbl>
              <c:idx val="15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BBEB-4AB6-A706-DED4C7B16611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Sheet1!$G$6:$G$21</c:f>
              <c:numCache>
                <c:formatCode>General</c:formatCode>
                <c:ptCount val="16"/>
                <c:pt idx="0">
                  <c:v>115.54</c:v>
                </c:pt>
                <c:pt idx="1">
                  <c:v>95.24</c:v>
                </c:pt>
                <c:pt idx="2">
                  <c:v>137.72</c:v>
                </c:pt>
                <c:pt idx="3">
                  <c:v>189.9</c:v>
                </c:pt>
                <c:pt idx="4">
                  <c:v>176.6</c:v>
                </c:pt>
                <c:pt idx="5">
                  <c:v>137.4</c:v>
                </c:pt>
                <c:pt idx="6">
                  <c:v>132.44</c:v>
                </c:pt>
                <c:pt idx="7">
                  <c:v>121.48</c:v>
                </c:pt>
                <c:pt idx="8">
                  <c:v>113.9</c:v>
                </c:pt>
                <c:pt idx="9">
                  <c:v>94.2</c:v>
                </c:pt>
                <c:pt idx="10">
                  <c:v>99.92</c:v>
                </c:pt>
                <c:pt idx="11">
                  <c:v>92.14</c:v>
                </c:pt>
                <c:pt idx="12">
                  <c:v>102.76</c:v>
                </c:pt>
                <c:pt idx="13">
                  <c:v>82.62</c:v>
                </c:pt>
                <c:pt idx="14">
                  <c:v>128.88</c:v>
                </c:pt>
                <c:pt idx="15">
                  <c:v>156.32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BEB-4AB6-A706-DED4C7B1661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188514751"/>
        <c:axId val="118851571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Sheet1!$F$5</c15:sqref>
                        </c15:formulaRef>
                      </c:ext>
                    </c:extLst>
                    <c:strCache>
                      <c:ptCount val="1"/>
                      <c:pt idx="0">
                        <c:v>Week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>
                      <c:ext uri="{02D57815-91ED-43cb-92C2-25804820EDAC}">
                        <c15:formulaRef>
                          <c15:sqref>Sheet1!$F$6:$F$21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  <c:pt idx="12">
                        <c:v>13</c:v>
                      </c:pt>
                      <c:pt idx="13">
                        <c:v>14</c:v>
                      </c:pt>
                      <c:pt idx="14">
                        <c:v>15</c:v>
                      </c:pt>
                      <c:pt idx="15">
                        <c:v>16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BBEB-4AB6-A706-DED4C7B16611}"/>
                  </c:ext>
                </c:extLst>
              </c15:ser>
            </c15:filteredLineSeries>
          </c:ext>
        </c:extLst>
      </c:lineChart>
      <c:catAx>
        <c:axId val="1188514751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8515711"/>
        <c:crosses val="autoZero"/>
        <c:auto val="1"/>
        <c:lblAlgn val="ctr"/>
        <c:lblOffset val="100"/>
        <c:noMultiLvlLbl val="0"/>
      </c:catAx>
      <c:valAx>
        <c:axId val="11885157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85147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82FAC2-0F16-B343-8E3F-D6A3637D7869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C8EBA-88C4-1F40-B3ED-6E37FC013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182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C8EBA-88C4-1F40-B3ED-6E37FC01323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41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E0DBC-52B0-DE4A-91CE-40991224BB6E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4ABC8-1967-FF46-B490-E93E77EF1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18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525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dk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3344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7641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E0DBC-52B0-DE4A-91CE-40991224BB6E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4ABC8-1967-FF46-B490-E93E77EF1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130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E0DBC-52B0-DE4A-91CE-40991224BB6E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4ABC8-1967-FF46-B490-E93E77EF1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11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E0DBC-52B0-DE4A-91CE-40991224BB6E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4ABC8-1967-FF46-B490-E93E77EF1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38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E0DBC-52B0-DE4A-91CE-40991224BB6E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4ABC8-1967-FF46-B490-E93E77EF1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10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E0DBC-52B0-DE4A-91CE-40991224BB6E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4ABC8-1967-FF46-B490-E93E77EF1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262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E0DBC-52B0-DE4A-91CE-40991224BB6E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4ABC8-1967-FF46-B490-E93E77EF1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4302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E0DBC-52B0-DE4A-91CE-40991224BB6E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4ABC8-1967-FF46-B490-E93E77EF1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95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92482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E0DBC-52B0-DE4A-91CE-40991224BB6E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4ABC8-1967-FF46-B490-E93E77EF1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453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E0DBC-52B0-DE4A-91CE-40991224BB6E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4ABC8-1967-FF46-B490-E93E77EF1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33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E0DBC-52B0-DE4A-91CE-40991224BB6E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4ABC8-1967-FF46-B490-E93E77EF1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680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E0DBC-52B0-DE4A-91CE-40991224BB6E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4ABC8-1967-FF46-B490-E93E77EF1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763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Field Bkg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f_bg_03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8" b="9682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936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4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0057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9105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4390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7273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0216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4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0800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0191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E0DBC-52B0-DE4A-91CE-40991224BB6E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4ABC8-1967-FF46-B490-E93E77EF1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98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40007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E0DBC-52B0-DE4A-91CE-40991224BB6E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4ABC8-1967-FF46-B490-E93E77EF1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20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63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CE5C3A6-C0EA-2A55-F9B6-029E0DD49406}"/>
              </a:ext>
            </a:extLst>
          </p:cNvPr>
          <p:cNvSpPr txBox="1"/>
          <p:nvPr/>
        </p:nvSpPr>
        <p:spPr>
          <a:xfrm>
            <a:off x="5906124" y="1509921"/>
            <a:ext cx="2615783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ahoma" panose="020B0604030504040204" pitchFamily="34" charset="0"/>
              </a:rPr>
              <a:t>Welcome Back Bozos!</a:t>
            </a:r>
          </a:p>
        </p:txBody>
      </p:sp>
      <p:pic>
        <p:nvPicPr>
          <p:cNvPr id="8" name="Picture 7" descr="A clown playing football on a football field&#10;&#10;AI-generated content may be incorrect.">
            <a:extLst>
              <a:ext uri="{FF2B5EF4-FFF2-40B4-BE49-F238E27FC236}">
                <a16:creationId xmlns:a16="http://schemas.microsoft.com/office/drawing/2014/main" id="{C20B7017-D7EF-4A47-B0F6-AFDF1D1FD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36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69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a cartoon of a horse with a football&#10;&#10;AI-generated content may be incorrect.">
            <a:extLst>
              <a:ext uri="{FF2B5EF4-FFF2-40B4-BE49-F238E27FC236}">
                <a16:creationId xmlns:a16="http://schemas.microsoft.com/office/drawing/2014/main" id="{348CFC35-4D30-3D10-2167-98776F4E2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739" y="77972"/>
            <a:ext cx="4478522" cy="447852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E5A1930-A26D-8061-79B8-57FAEA77CBEB}"/>
              </a:ext>
            </a:extLst>
          </p:cNvPr>
          <p:cNvSpPr/>
          <p:nvPr/>
        </p:nvSpPr>
        <p:spPr>
          <a:xfrm>
            <a:off x="1644502" y="3997842"/>
            <a:ext cx="5854996" cy="8293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369A4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TWO-NI-CORONARY</a:t>
            </a:r>
          </a:p>
        </p:txBody>
      </p:sp>
    </p:spTree>
    <p:extLst>
      <p:ext uri="{BB962C8B-B14F-4D97-AF65-F5344CB8AC3E}">
        <p14:creationId xmlns:p14="http://schemas.microsoft.com/office/powerpoint/2010/main" val="46376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69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4128CD25-5E5D-9AD9-3F7F-58F74DE3D6C3}"/>
              </a:ext>
            </a:extLst>
          </p:cNvPr>
          <p:cNvSpPr txBox="1"/>
          <p:nvPr/>
        </p:nvSpPr>
        <p:spPr>
          <a:xfrm>
            <a:off x="0" y="103929"/>
            <a:ext cx="91440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Some Runners Up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DD5062-5213-9087-C739-47669489D31D}"/>
              </a:ext>
            </a:extLst>
          </p:cNvPr>
          <p:cNvSpPr txBox="1"/>
          <p:nvPr/>
        </p:nvSpPr>
        <p:spPr>
          <a:xfrm>
            <a:off x="436258" y="1353310"/>
            <a:ext cx="339417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F369A4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Jake Deserves Better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9DC7DC-D7BB-2DFA-D53D-C9D33226B0CD}"/>
              </a:ext>
            </a:extLst>
          </p:cNvPr>
          <p:cNvSpPr txBox="1"/>
          <p:nvPr/>
        </p:nvSpPr>
        <p:spPr>
          <a:xfrm>
            <a:off x="5837781" y="2583562"/>
            <a:ext cx="159792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 err="1">
                <a:solidFill>
                  <a:srgbClr val="F369A4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iSuck</a:t>
            </a:r>
            <a:endParaRPr lang="en-US" sz="2400" b="1" dirty="0">
              <a:solidFill>
                <a:srgbClr val="F369A4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CB6E44-D0F1-3E74-6D60-A3044F6D5402}"/>
              </a:ext>
            </a:extLst>
          </p:cNvPr>
          <p:cNvSpPr txBox="1"/>
          <p:nvPr/>
        </p:nvSpPr>
        <p:spPr>
          <a:xfrm>
            <a:off x="298955" y="2278141"/>
            <a:ext cx="3668781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F369A4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The Older I Get, the More I Look Like a Lesbian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E3D8AD-87F8-6BD0-94B9-354E8C22E9E0}"/>
              </a:ext>
            </a:extLst>
          </p:cNvPr>
          <p:cNvSpPr txBox="1"/>
          <p:nvPr/>
        </p:nvSpPr>
        <p:spPr>
          <a:xfrm>
            <a:off x="4364595" y="1339685"/>
            <a:ext cx="441403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F369A4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I Watch Scat Porn on Apple Vision Pro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ABF262-3483-D09A-5558-F0219F0B2B54}"/>
              </a:ext>
            </a:extLst>
          </p:cNvPr>
          <p:cNvSpPr txBox="1"/>
          <p:nvPr/>
        </p:nvSpPr>
        <p:spPr>
          <a:xfrm>
            <a:off x="4931297" y="3554998"/>
            <a:ext cx="341088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F369A4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Should I Still Do This?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FC9FCA-F2BD-DFE1-5614-F6879D989ABF}"/>
              </a:ext>
            </a:extLst>
          </p:cNvPr>
          <p:cNvSpPr txBox="1"/>
          <p:nvPr/>
        </p:nvSpPr>
        <p:spPr>
          <a:xfrm>
            <a:off x="436258" y="3554998"/>
            <a:ext cx="341088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F369A4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Melissa Was Right</a:t>
            </a:r>
          </a:p>
        </p:txBody>
      </p:sp>
    </p:spTree>
    <p:extLst>
      <p:ext uri="{BB962C8B-B14F-4D97-AF65-F5344CB8AC3E}">
        <p14:creationId xmlns:p14="http://schemas.microsoft.com/office/powerpoint/2010/main" val="2625314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6A73718-2288-A048-A5C8-75A16CB5304D}"/>
              </a:ext>
            </a:extLst>
          </p:cNvPr>
          <p:cNvSpPr txBox="1"/>
          <p:nvPr/>
        </p:nvSpPr>
        <p:spPr>
          <a:xfrm>
            <a:off x="2811439" y="2108884"/>
            <a:ext cx="352112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meanwhile…</a:t>
            </a:r>
          </a:p>
        </p:txBody>
      </p:sp>
    </p:spTree>
    <p:extLst>
      <p:ext uri="{BB962C8B-B14F-4D97-AF65-F5344CB8AC3E}">
        <p14:creationId xmlns:p14="http://schemas.microsoft.com/office/powerpoint/2010/main" val="3626536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6A73718-2288-A048-A5C8-75A16CB5304D}"/>
              </a:ext>
            </a:extLst>
          </p:cNvPr>
          <p:cNvSpPr txBox="1"/>
          <p:nvPr/>
        </p:nvSpPr>
        <p:spPr>
          <a:xfrm>
            <a:off x="4872886" y="1582277"/>
            <a:ext cx="3521122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Eddiey</a:t>
            </a:r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Doesn’t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Sux.</a:t>
            </a:r>
          </a:p>
        </p:txBody>
      </p:sp>
      <p:pic>
        <p:nvPicPr>
          <p:cNvPr id="8" name="Picture 7" descr="A statue of a person holding a pink toy&#10;&#10;AI-generated content may be incorrect.">
            <a:extLst>
              <a:ext uri="{FF2B5EF4-FFF2-40B4-BE49-F238E27FC236}">
                <a16:creationId xmlns:a16="http://schemas.microsoft.com/office/drawing/2014/main" id="{7151736E-BA76-5F81-C007-CFAA612BF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909" y="0"/>
            <a:ext cx="3429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D688C4B-F94F-42B0-76C2-E7E50E9FAF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2047761"/>
              </p:ext>
            </p:extLst>
          </p:nvPr>
        </p:nvGraphicFramePr>
        <p:xfrm>
          <a:off x="5301130" y="1991899"/>
          <a:ext cx="2077680" cy="2887127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{1E171933-4619-4E11-9A3F-F7608DF75F80}</a:tableStyleId>
              </a:tblPr>
              <a:tblGrid>
                <a:gridCol w="427265">
                  <a:extLst>
                    <a:ext uri="{9D8B030D-6E8A-4147-A177-3AD203B41FA5}">
                      <a16:colId xmlns:a16="http://schemas.microsoft.com/office/drawing/2014/main" val="2376977881"/>
                    </a:ext>
                  </a:extLst>
                </a:gridCol>
                <a:gridCol w="346340">
                  <a:extLst>
                    <a:ext uri="{9D8B030D-6E8A-4147-A177-3AD203B41FA5}">
                      <a16:colId xmlns:a16="http://schemas.microsoft.com/office/drawing/2014/main" val="3634321755"/>
                    </a:ext>
                  </a:extLst>
                </a:gridCol>
                <a:gridCol w="396949">
                  <a:extLst>
                    <a:ext uri="{9D8B030D-6E8A-4147-A177-3AD203B41FA5}">
                      <a16:colId xmlns:a16="http://schemas.microsoft.com/office/drawing/2014/main" val="1111235833"/>
                    </a:ext>
                  </a:extLst>
                </a:gridCol>
                <a:gridCol w="329062">
                  <a:extLst>
                    <a:ext uri="{9D8B030D-6E8A-4147-A177-3AD203B41FA5}">
                      <a16:colId xmlns:a16="http://schemas.microsoft.com/office/drawing/2014/main" val="3778045391"/>
                    </a:ext>
                  </a:extLst>
                </a:gridCol>
                <a:gridCol w="578064">
                  <a:extLst>
                    <a:ext uri="{9D8B030D-6E8A-4147-A177-3AD203B41FA5}">
                      <a16:colId xmlns:a16="http://schemas.microsoft.com/office/drawing/2014/main" val="464190262"/>
                    </a:ext>
                  </a:extLst>
                </a:gridCol>
              </a:tblGrid>
              <a:tr h="169831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Wk1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</a:t>
                      </a:r>
                      <a:endParaRPr lang="en-US" sz="800" b="1" i="0" u="none" strike="noStrike" dirty="0">
                        <a:solidFill>
                          <a:srgbClr val="FF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127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146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Bill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5932050"/>
                  </a:ext>
                </a:extLst>
              </a:tr>
              <a:tr h="169831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wk2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L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130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137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Darren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1830086"/>
                  </a:ext>
                </a:extLst>
              </a:tr>
              <a:tr h="169831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Wk3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184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181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Albert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7519970"/>
                  </a:ext>
                </a:extLst>
              </a:tr>
              <a:tr h="169831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wk4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174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154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Jeff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8056402"/>
                  </a:ext>
                </a:extLst>
              </a:tr>
              <a:tr h="169831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wk5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177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158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Aaron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2317440"/>
                  </a:ext>
                </a:extLst>
              </a:tr>
              <a:tr h="169831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Wk6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146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137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Trevor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6135455"/>
                  </a:ext>
                </a:extLst>
              </a:tr>
              <a:tr h="169831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wk7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L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106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134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Jim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4593407"/>
                  </a:ext>
                </a:extLst>
              </a:tr>
              <a:tr h="169831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wk8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169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134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Gregg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3825147"/>
                  </a:ext>
                </a:extLst>
              </a:tr>
              <a:tr h="169831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wk9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106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94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Jake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891825"/>
                  </a:ext>
                </a:extLst>
              </a:tr>
              <a:tr h="169831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wk10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157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148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Kurt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6462894"/>
                  </a:ext>
                </a:extLst>
              </a:tr>
              <a:tr h="169831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wk11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L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127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147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Andrew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1532276"/>
                  </a:ext>
                </a:extLst>
              </a:tr>
              <a:tr h="169831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wk12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L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128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Rumble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739572"/>
                  </a:ext>
                </a:extLst>
              </a:tr>
              <a:tr h="169831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wk13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164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Rumble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7212721"/>
                  </a:ext>
                </a:extLst>
              </a:tr>
              <a:tr h="169831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Wk14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164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Rumble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7071452"/>
                  </a:ext>
                </a:extLst>
              </a:tr>
              <a:tr h="169831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🏆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15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&lt;bye&gt;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&lt;bye&gt;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&lt;bye&gt;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&lt;bye&gt;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099793"/>
                  </a:ext>
                </a:extLst>
              </a:tr>
              <a:tr h="169831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🏆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16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u="none" strike="noStrike" kern="1200" noProof="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208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125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Albert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0676516"/>
                  </a:ext>
                </a:extLst>
              </a:tr>
              <a:tr h="169831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🏆</a:t>
                      </a: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17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217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143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Aaron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6350554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3963F1B-1088-11AA-CDD6-BF0BC8E16A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517338"/>
              </p:ext>
            </p:extLst>
          </p:nvPr>
        </p:nvGraphicFramePr>
        <p:xfrm>
          <a:off x="7909248" y="1991902"/>
          <a:ext cx="1007860" cy="175004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{793D81CF-94F2-401A-BA57-92F5A7B2D0C5}</a:tableStyleId>
              </a:tblPr>
              <a:tblGrid>
                <a:gridCol w="1007860">
                  <a:extLst>
                    <a:ext uri="{9D8B030D-6E8A-4147-A177-3AD203B41FA5}">
                      <a16:colId xmlns:a16="http://schemas.microsoft.com/office/drawing/2014/main" val="571296693"/>
                    </a:ext>
                  </a:extLst>
                </a:gridCol>
              </a:tblGrid>
              <a:tr h="1750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Jayden Daniels</a:t>
                      </a:r>
                    </a:p>
                  </a:txBody>
                  <a:tcPr marL="9170" marR="9170" marT="9170" marB="9144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593205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A811BDF-B479-A2F0-23EA-EB5BDB0C2A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1540200"/>
              </p:ext>
            </p:extLst>
          </p:nvPr>
        </p:nvGraphicFramePr>
        <p:xfrm>
          <a:off x="7909248" y="3253073"/>
          <a:ext cx="1007860" cy="1056775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{793D81CF-94F2-401A-BA57-92F5A7B2D0C5}</a:tableStyleId>
              </a:tblPr>
              <a:tblGrid>
                <a:gridCol w="1007860">
                  <a:extLst>
                    <a:ext uri="{9D8B030D-6E8A-4147-A177-3AD203B41FA5}">
                      <a16:colId xmlns:a16="http://schemas.microsoft.com/office/drawing/2014/main" val="571296693"/>
                    </a:ext>
                  </a:extLst>
                </a:gridCol>
              </a:tblGrid>
              <a:tr h="2113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Ja’Marr</a:t>
                      </a:r>
                    </a:p>
                  </a:txBody>
                  <a:tcPr marL="9170" marR="9170" marT="9170" marB="9144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5932050"/>
                  </a:ext>
                </a:extLst>
              </a:tr>
              <a:tr h="21135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Nabers</a:t>
                      </a:r>
                    </a:p>
                  </a:txBody>
                  <a:tcPr marL="9170" marR="9170" marT="9170" marB="9144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565736"/>
                  </a:ext>
                </a:extLst>
              </a:tr>
              <a:tr h="21135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McConkey</a:t>
                      </a:r>
                    </a:p>
                  </a:txBody>
                  <a:tcPr marL="9170" marR="9170" marT="9170" marB="9144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1830086"/>
                  </a:ext>
                </a:extLst>
              </a:tr>
              <a:tr h="21135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Odunze</a:t>
                      </a:r>
                    </a:p>
                  </a:txBody>
                  <a:tcPr marL="9170" marR="9170" marT="9170" marB="9144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1788696"/>
                  </a:ext>
                </a:extLst>
              </a:tr>
              <a:tr h="21135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Downs</a:t>
                      </a:r>
                    </a:p>
                  </a:txBody>
                  <a:tcPr marL="9170" marR="9170" marT="9170" marB="9144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2198094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A863083-4DFA-5AF4-2B0B-2091414C53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21917"/>
              </p:ext>
            </p:extLst>
          </p:nvPr>
        </p:nvGraphicFramePr>
        <p:xfrm>
          <a:off x="7909247" y="4626774"/>
          <a:ext cx="1007860" cy="175004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{793D81CF-94F2-401A-BA57-92F5A7B2D0C5}</a:tableStyleId>
              </a:tblPr>
              <a:tblGrid>
                <a:gridCol w="1007860">
                  <a:extLst>
                    <a:ext uri="{9D8B030D-6E8A-4147-A177-3AD203B41FA5}">
                      <a16:colId xmlns:a16="http://schemas.microsoft.com/office/drawing/2014/main" val="571296693"/>
                    </a:ext>
                  </a:extLst>
                </a:gridCol>
              </a:tblGrid>
              <a:tr h="1750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Kraft</a:t>
                      </a:r>
                    </a:p>
                  </a:txBody>
                  <a:tcPr marL="9170" marR="9170" marT="9170" marB="9144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593205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432C8AE-9F75-49BE-6869-16FFC93129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651764"/>
              </p:ext>
            </p:extLst>
          </p:nvPr>
        </p:nvGraphicFramePr>
        <p:xfrm>
          <a:off x="7909248" y="2272477"/>
          <a:ext cx="1007860" cy="875025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{793D81CF-94F2-401A-BA57-92F5A7B2D0C5}</a:tableStyleId>
              </a:tblPr>
              <a:tblGrid>
                <a:gridCol w="1007860">
                  <a:extLst>
                    <a:ext uri="{9D8B030D-6E8A-4147-A177-3AD203B41FA5}">
                      <a16:colId xmlns:a16="http://schemas.microsoft.com/office/drawing/2014/main" val="571296693"/>
                    </a:ext>
                  </a:extLst>
                </a:gridCol>
              </a:tblGrid>
              <a:tr h="1750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JT</a:t>
                      </a:r>
                    </a:p>
                  </a:txBody>
                  <a:tcPr marL="9170" marR="9170" marT="9170" marB="9144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5932050"/>
                  </a:ext>
                </a:extLst>
              </a:tr>
              <a:tr h="17500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Aaron Jones</a:t>
                      </a:r>
                    </a:p>
                  </a:txBody>
                  <a:tcPr marL="9170" marR="9170" marT="9170" marB="9144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565736"/>
                  </a:ext>
                </a:extLst>
              </a:tr>
              <a:tr h="17500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Tyrone Tracy</a:t>
                      </a:r>
                    </a:p>
                  </a:txBody>
                  <a:tcPr marL="9170" marR="9170" marT="9170" marB="9144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944714"/>
                  </a:ext>
                </a:extLst>
              </a:tr>
              <a:tr h="17500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Mattison</a:t>
                      </a:r>
                    </a:p>
                  </a:txBody>
                  <a:tcPr marL="9170" marR="9170" marT="9170" marB="9144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143469"/>
                  </a:ext>
                </a:extLst>
              </a:tr>
              <a:tr h="17500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Akers</a:t>
                      </a:r>
                    </a:p>
                  </a:txBody>
                  <a:tcPr marL="9170" marR="9170" marT="9170" marB="9144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4444413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B3EBDA4-A1AB-97B5-679F-06E73CDA47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803634"/>
              </p:ext>
            </p:extLst>
          </p:nvPr>
        </p:nvGraphicFramePr>
        <p:xfrm>
          <a:off x="5301131" y="211866"/>
          <a:ext cx="3629054" cy="1546049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{1E171933-4619-4E11-9A3F-F7608DF75F80}</a:tableStyleId>
              </a:tblPr>
              <a:tblGrid>
                <a:gridCol w="966067">
                  <a:extLst>
                    <a:ext uri="{9D8B030D-6E8A-4147-A177-3AD203B41FA5}">
                      <a16:colId xmlns:a16="http://schemas.microsoft.com/office/drawing/2014/main" val="1900102796"/>
                    </a:ext>
                  </a:extLst>
                </a:gridCol>
                <a:gridCol w="2662987">
                  <a:extLst>
                    <a:ext uri="{9D8B030D-6E8A-4147-A177-3AD203B41FA5}">
                      <a16:colId xmlns:a16="http://schemas.microsoft.com/office/drawing/2014/main" val="1007000995"/>
                    </a:ext>
                  </a:extLst>
                </a:gridCol>
              </a:tblGrid>
              <a:tr h="214062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9-5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BF0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95000"/>
                            </a:prstClr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Reg Season (1</a:t>
                      </a:r>
                      <a:r>
                        <a:rPr kumimoji="0" lang="en-US" sz="9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white">
                              <a:lumMod val="95000"/>
                            </a:prstClr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st</a:t>
                      </a: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95000"/>
                            </a:prstClr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4452170"/>
                  </a:ext>
                </a:extLst>
              </a:tr>
              <a:tr h="214062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2066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BF0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95000"/>
                            </a:prstClr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Pts (1</a:t>
                      </a:r>
                      <a:r>
                        <a:rPr kumimoji="0" lang="en-US" sz="9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white">
                              <a:lumMod val="95000"/>
                            </a:prstClr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st</a:t>
                      </a: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95000"/>
                            </a:prstClr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7239087"/>
                  </a:ext>
                </a:extLst>
              </a:tr>
              <a:tr h="261677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Worst to First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BF0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0" u="none" strike="noStrike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2023 </a:t>
                      </a: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🦄</a:t>
                      </a:r>
                      <a:r>
                        <a:rPr lang="en-US" sz="900" b="0" u="none" strike="noStrike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   2024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🏆</a:t>
                      </a:r>
                      <a:endParaRPr lang="en-US" sz="900" b="0" u="none" strike="noStrike" kern="12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3107564"/>
                  </a:ext>
                </a:extLst>
              </a:tr>
              <a:tr h="214062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194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BF0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0" u="none" strike="noStrike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2024 Playoffs Weekly Points Avg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4623601"/>
                  </a:ext>
                </a:extLst>
              </a:tr>
              <a:tr h="214062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BF0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0" u="none" strike="noStrike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Oven Doors Torn Off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1857117"/>
                  </a:ext>
                </a:extLst>
              </a:tr>
              <a:tr h="214062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416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BF0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0" u="none" strike="noStrike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Different old leather football helmets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940800"/>
                  </a:ext>
                </a:extLst>
              </a:tr>
              <a:tr h="214062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2,947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BF0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0" u="none" strike="noStrike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Incoherent Chat Rants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7266215"/>
                  </a:ext>
                </a:extLst>
              </a:tr>
            </a:tbl>
          </a:graphicData>
        </a:graphic>
      </p:graphicFrame>
      <p:pic>
        <p:nvPicPr>
          <p:cNvPr id="8" name="Picture 7" descr="A cartoon of a person holding a trophy&#10;&#10;AI-generated content may be incorrect.">
            <a:extLst>
              <a:ext uri="{FF2B5EF4-FFF2-40B4-BE49-F238E27FC236}">
                <a16:creationId xmlns:a16="http://schemas.microsoft.com/office/drawing/2014/main" id="{56C0C817-0AC4-C57F-3BCE-E209DBEBE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344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ith a beard wearing sunglasses and a helmet with a football and a helmet&#10;&#10;AI-generated content may be incorrect.">
            <a:extLst>
              <a:ext uri="{FF2B5EF4-FFF2-40B4-BE49-F238E27FC236}">
                <a16:creationId xmlns:a16="http://schemas.microsoft.com/office/drawing/2014/main" id="{0CFF4F89-B89B-6EC2-D7F8-806DC17FD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0" y="0"/>
            <a:ext cx="5143500" cy="5143500"/>
          </a:xfrm>
          <a:prstGeom prst="rect">
            <a:avLst/>
          </a:prstGeom>
        </p:spPr>
      </p:pic>
      <p:pic>
        <p:nvPicPr>
          <p:cNvPr id="12" name="Picture 11" descr="Sx3_TrophyOn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774" y="5363321"/>
            <a:ext cx="1027622" cy="1822315"/>
          </a:xfrm>
          <a:prstGeom prst="rect">
            <a:avLst/>
          </a:prstGeom>
        </p:spPr>
      </p:pic>
      <p:pic>
        <p:nvPicPr>
          <p:cNvPr id="14" name="Picture 13" descr="Sx3_TrophyOn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558" y="5143501"/>
            <a:ext cx="606793" cy="1076046"/>
          </a:xfrm>
          <a:prstGeom prst="rect">
            <a:avLst/>
          </a:prstGeom>
        </p:spPr>
      </p:pic>
      <p:pic>
        <p:nvPicPr>
          <p:cNvPr id="15" name="Picture 14" descr="Sx3_TrophyOn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944" y="6436511"/>
            <a:ext cx="606793" cy="1076046"/>
          </a:xfrm>
          <a:prstGeom prst="rect">
            <a:avLst/>
          </a:prstGeom>
        </p:spPr>
      </p:pic>
      <p:pic>
        <p:nvPicPr>
          <p:cNvPr id="16" name="Picture 15" descr="Sx3_TrophyOn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774" y="8187776"/>
            <a:ext cx="963744" cy="1709039"/>
          </a:xfrm>
          <a:prstGeom prst="rect">
            <a:avLst/>
          </a:prstGeom>
        </p:spPr>
      </p:pic>
      <p:pic>
        <p:nvPicPr>
          <p:cNvPr id="17" name="Picture 16" descr="Sx3_TrophyOn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546" y="6264345"/>
            <a:ext cx="370302" cy="656669"/>
          </a:xfrm>
          <a:prstGeom prst="rect">
            <a:avLst/>
          </a:prstGeom>
        </p:spPr>
      </p:pic>
      <p:pic>
        <p:nvPicPr>
          <p:cNvPr id="18" name="Picture 17" descr="Sx3_TrophyOn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752" y="9094717"/>
            <a:ext cx="370302" cy="656669"/>
          </a:xfrm>
          <a:prstGeom prst="rect">
            <a:avLst/>
          </a:prstGeom>
        </p:spPr>
      </p:pic>
      <p:pic>
        <p:nvPicPr>
          <p:cNvPr id="19" name="Picture 18" descr="Sx3_TrophyOn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771" y="5816744"/>
            <a:ext cx="799976" cy="14186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1852BB-38F0-C8F5-861B-DFA43F049FC9}"/>
              </a:ext>
            </a:extLst>
          </p:cNvPr>
          <p:cNvSpPr txBox="1"/>
          <p:nvPr/>
        </p:nvSpPr>
        <p:spPr>
          <a:xfrm>
            <a:off x="5404514" y="1759853"/>
            <a:ext cx="3521122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Congrats </a:t>
            </a:r>
            <a:r>
              <a:rPr lang="en-US" sz="3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Eddiey</a:t>
            </a:r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185728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indefinite" ac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repeatCount="indefinite" ac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repeatCount="indefinite" ac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E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yellow patch with a football and a star&#10;&#10;AI-generated content may be incorrect.">
            <a:extLst>
              <a:ext uri="{FF2B5EF4-FFF2-40B4-BE49-F238E27FC236}">
                <a16:creationId xmlns:a16="http://schemas.microsoft.com/office/drawing/2014/main" id="{17DB3489-FE4D-F9DB-86F3-E20866587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753" y="177152"/>
            <a:ext cx="3373654" cy="337365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0042B07-2C54-6B30-9799-470E0197A3A6}"/>
              </a:ext>
            </a:extLst>
          </p:cNvPr>
          <p:cNvGrpSpPr/>
          <p:nvPr/>
        </p:nvGrpSpPr>
        <p:grpSpPr>
          <a:xfrm>
            <a:off x="5208040" y="3716135"/>
            <a:ext cx="3742657" cy="1174649"/>
            <a:chOff x="4924789" y="3546195"/>
            <a:chExt cx="4284119" cy="134458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310D25A-8E60-463E-D0F2-D2DD81057EAA}"/>
                </a:ext>
              </a:extLst>
            </p:cNvPr>
            <p:cNvGrpSpPr/>
            <p:nvPr/>
          </p:nvGrpSpPr>
          <p:grpSpPr>
            <a:xfrm>
              <a:off x="6378775" y="3546195"/>
              <a:ext cx="1313380" cy="1344588"/>
              <a:chOff x="5879240" y="1085447"/>
              <a:chExt cx="2691600" cy="275555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4" name="Picture 3" descr="A person with a beard and hat&#10;&#10;Description automatically generated">
                <a:extLst>
                  <a:ext uri="{FF2B5EF4-FFF2-40B4-BE49-F238E27FC236}">
                    <a16:creationId xmlns:a16="http://schemas.microsoft.com/office/drawing/2014/main" id="{4D457354-6596-960D-3B14-97A3555484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79240" y="1085447"/>
                <a:ext cx="2578558" cy="2755555"/>
              </a:xfrm>
              <a:prstGeom prst="rect">
                <a:avLst/>
              </a:prstGeom>
            </p:spPr>
          </p:pic>
          <p:sp>
            <p:nvSpPr>
              <p:cNvPr id="5" name="8-Point Star 131">
                <a:extLst>
                  <a:ext uri="{FF2B5EF4-FFF2-40B4-BE49-F238E27FC236}">
                    <a16:creationId xmlns:a16="http://schemas.microsoft.com/office/drawing/2014/main" id="{A425E213-0551-8DFE-9140-3B44C02392D7}"/>
                  </a:ext>
                </a:extLst>
              </p:cNvPr>
              <p:cNvSpPr/>
              <p:nvPr/>
            </p:nvSpPr>
            <p:spPr>
              <a:xfrm>
                <a:off x="8055332" y="2948776"/>
                <a:ext cx="515508" cy="515508"/>
              </a:xfrm>
              <a:prstGeom prst="star8">
                <a:avLst/>
              </a:prstGeom>
              <a:solidFill>
                <a:srgbClr val="FFC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>
                    <a:solidFill>
                      <a:srgbClr val="000000"/>
                    </a:solidFill>
                    <a:latin typeface="Impact"/>
                    <a:cs typeface="Impact"/>
                  </a:rPr>
                  <a:t>OG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94B865D-5E0B-7794-C812-AD489A43005C}"/>
                </a:ext>
              </a:extLst>
            </p:cNvPr>
            <p:cNvGrpSpPr/>
            <p:nvPr/>
          </p:nvGrpSpPr>
          <p:grpSpPr>
            <a:xfrm>
              <a:off x="4924789" y="3546196"/>
              <a:ext cx="1197637" cy="1344588"/>
              <a:chOff x="255258" y="1069968"/>
              <a:chExt cx="2578558" cy="278651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61F3F9A-3D30-5F45-DFA6-B6BF42018F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0581" t="11484" r="9619" b="8602"/>
              <a:stretch/>
            </p:blipFill>
            <p:spPr>
              <a:xfrm>
                <a:off x="255258" y="1069968"/>
                <a:ext cx="2578558" cy="2786512"/>
              </a:xfrm>
              <a:prstGeom prst="ellipse">
                <a:avLst/>
              </a:prstGeom>
            </p:spPr>
          </p:pic>
          <p:sp>
            <p:nvSpPr>
              <p:cNvPr id="8" name="8-Point Star 131">
                <a:extLst>
                  <a:ext uri="{FF2B5EF4-FFF2-40B4-BE49-F238E27FC236}">
                    <a16:creationId xmlns:a16="http://schemas.microsoft.com/office/drawing/2014/main" id="{C0D903B1-9788-D5D1-6FB7-FA9907310CFC}"/>
                  </a:ext>
                </a:extLst>
              </p:cNvPr>
              <p:cNvSpPr/>
              <p:nvPr/>
            </p:nvSpPr>
            <p:spPr>
              <a:xfrm>
                <a:off x="256826" y="2948777"/>
                <a:ext cx="515508" cy="515508"/>
              </a:xfrm>
              <a:prstGeom prst="star8">
                <a:avLst/>
              </a:prstGeom>
              <a:solidFill>
                <a:srgbClr val="FFC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>
                    <a:solidFill>
                      <a:srgbClr val="000000"/>
                    </a:solidFill>
                    <a:latin typeface="Impact"/>
                    <a:cs typeface="Impact"/>
                  </a:rPr>
                  <a:t>OG</a:t>
                </a:r>
              </a:p>
            </p:txBody>
          </p:sp>
        </p:grpSp>
        <p:pic>
          <p:nvPicPr>
            <p:cNvPr id="7" name="Picture 6" descr="A person wearing a red hat&#10;&#10;AI-generated content may be incorrect.">
              <a:extLst>
                <a:ext uri="{FF2B5EF4-FFF2-40B4-BE49-F238E27FC236}">
                  <a16:creationId xmlns:a16="http://schemas.microsoft.com/office/drawing/2014/main" id="{3A4EA582-E24A-F895-4103-1C46867C29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580" t="19341" b="9093"/>
            <a:stretch>
              <a:fillRect/>
            </a:stretch>
          </p:blipFill>
          <p:spPr>
            <a:xfrm>
              <a:off x="7864320" y="3546195"/>
              <a:ext cx="1344588" cy="1344588"/>
            </a:xfrm>
            <a:prstGeom prst="ellipse">
              <a:avLst/>
            </a:prstGeom>
          </p:spPr>
        </p:pic>
      </p:grpSp>
      <p:pic>
        <p:nvPicPr>
          <p:cNvPr id="15" name="Picture 14" descr="A group of men holding trophies&#10;&#10;AI-generated content may be incorrect.">
            <a:extLst>
              <a:ext uri="{FF2B5EF4-FFF2-40B4-BE49-F238E27FC236}">
                <a16:creationId xmlns:a16="http://schemas.microsoft.com/office/drawing/2014/main" id="{1974FB94-6025-BC4E-ACA8-D9076FFBA1A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544"/>
          <a:stretch>
            <a:fillRect/>
          </a:stretch>
        </p:blipFill>
        <p:spPr>
          <a:xfrm>
            <a:off x="0" y="219739"/>
            <a:ext cx="5143500" cy="470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932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B93FB3-E541-523B-AD02-A2439BCB2864}"/>
              </a:ext>
            </a:extLst>
          </p:cNvPr>
          <p:cNvSpPr txBox="1"/>
          <p:nvPr/>
        </p:nvSpPr>
        <p:spPr>
          <a:xfrm>
            <a:off x="5280556" y="2337204"/>
            <a:ext cx="3709332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#COTY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8C5126-B1B5-CB53-AF7C-1C96976D1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87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TY-FINAL">
            <a:hlinkClick r:id="" action="ppaction://media"/>
            <a:extLst>
              <a:ext uri="{FF2B5EF4-FFF2-40B4-BE49-F238E27FC236}">
                <a16:creationId xmlns:a16="http://schemas.microsoft.com/office/drawing/2014/main" id="{95292563-DDBB-DD99-2317-35125CF020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1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06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8703B7-8DBB-1CB0-B9B9-0AF7E59D262B}"/>
              </a:ext>
            </a:extLst>
          </p:cNvPr>
          <p:cNvSpPr txBox="1"/>
          <p:nvPr/>
        </p:nvSpPr>
        <p:spPr>
          <a:xfrm>
            <a:off x="5360161" y="158308"/>
            <a:ext cx="352112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Final Results</a:t>
            </a:r>
          </a:p>
        </p:txBody>
      </p:sp>
      <p:pic>
        <p:nvPicPr>
          <p:cNvPr id="21" name="Picture 20" descr="2nd.png">
            <a:extLst>
              <a:ext uri="{FF2B5EF4-FFF2-40B4-BE49-F238E27FC236}">
                <a16:creationId xmlns:a16="http://schemas.microsoft.com/office/drawing/2014/main" id="{457300C4-2F34-011D-87DE-920B26F9A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409" y="1150377"/>
            <a:ext cx="489078" cy="489078"/>
          </a:xfrm>
          <a:prstGeom prst="rect">
            <a:avLst/>
          </a:prstGeom>
        </p:spPr>
      </p:pic>
      <p:pic>
        <p:nvPicPr>
          <p:cNvPr id="22" name="Picture 21" descr="3rd.png">
            <a:extLst>
              <a:ext uri="{FF2B5EF4-FFF2-40B4-BE49-F238E27FC236}">
                <a16:creationId xmlns:a16="http://schemas.microsoft.com/office/drawing/2014/main" id="{BDE857E1-BB59-68E6-7298-1E8C56C6C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735" y="1150377"/>
            <a:ext cx="489078" cy="489078"/>
          </a:xfrm>
          <a:prstGeom prst="rect">
            <a:avLst/>
          </a:prstGeom>
        </p:spPr>
      </p:pic>
      <p:pic>
        <p:nvPicPr>
          <p:cNvPr id="23" name="Picture 22" descr="Sx3_TrophyOnly.png">
            <a:extLst>
              <a:ext uri="{FF2B5EF4-FFF2-40B4-BE49-F238E27FC236}">
                <a16:creationId xmlns:a16="http://schemas.microsoft.com/office/drawing/2014/main" id="{255C7D5C-C80C-C4E9-3A8B-59E9030419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523" y="994125"/>
            <a:ext cx="391488" cy="69423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207B6B8-8A73-1277-7297-441C593E6774}"/>
              </a:ext>
            </a:extLst>
          </p:cNvPr>
          <p:cNvSpPr txBox="1"/>
          <p:nvPr/>
        </p:nvSpPr>
        <p:spPr>
          <a:xfrm>
            <a:off x="5292562" y="1674441"/>
            <a:ext cx="815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Aptos Narrow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Eddiey</a:t>
            </a:r>
            <a:endParaRPr lang="en-US" sz="1600" dirty="0">
              <a:solidFill>
                <a:srgbClr val="000000"/>
              </a:solidFill>
              <a:latin typeface="Aptos Narrow" panose="020B00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Picture 27" descr="A toy figurine of a unicorn&#10;&#10;Description automatically generated with low confidence">
            <a:extLst>
              <a:ext uri="{FF2B5EF4-FFF2-40B4-BE49-F238E27FC236}">
                <a16:creationId xmlns:a16="http://schemas.microsoft.com/office/drawing/2014/main" id="{27F1D2D1-58EA-FA2A-4EC9-AE5440212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8441" y="839716"/>
            <a:ext cx="586811" cy="84864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13E2884-E6C3-10FC-B816-B7164048F690}"/>
              </a:ext>
            </a:extLst>
          </p:cNvPr>
          <p:cNvSpPr txBox="1"/>
          <p:nvPr/>
        </p:nvSpPr>
        <p:spPr>
          <a:xfrm>
            <a:off x="6105286" y="1674441"/>
            <a:ext cx="695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Aptos Narrow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Aaron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D00159-84FD-A1B9-7E20-5248B31CA4E9}"/>
              </a:ext>
            </a:extLst>
          </p:cNvPr>
          <p:cNvSpPr txBox="1"/>
          <p:nvPr/>
        </p:nvSpPr>
        <p:spPr>
          <a:xfrm>
            <a:off x="6838120" y="1675888"/>
            <a:ext cx="695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ptos Narrow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Jeff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467904-5794-D083-005E-BCF2B38242CE}"/>
              </a:ext>
            </a:extLst>
          </p:cNvPr>
          <p:cNvSpPr txBox="1"/>
          <p:nvPr/>
        </p:nvSpPr>
        <p:spPr>
          <a:xfrm>
            <a:off x="8240455" y="1688363"/>
            <a:ext cx="695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ptos Narrow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Trevor</a:t>
            </a:r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C64C891F-4623-2D1F-B4A4-1F3B0B36B9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5959276"/>
              </p:ext>
            </p:extLst>
          </p:nvPr>
        </p:nvGraphicFramePr>
        <p:xfrm>
          <a:off x="5322061" y="2164946"/>
          <a:ext cx="1018488" cy="2578893"/>
        </p:xfrm>
        <a:graphic>
          <a:graphicData uri="http://schemas.openxmlformats.org/drawingml/2006/table">
            <a:tbl>
              <a:tblPr bandRow="1">
                <a:effectLst/>
                <a:tableStyleId>{1E171933-4619-4E11-9A3F-F7608DF75F80}</a:tableStyleId>
              </a:tblPr>
              <a:tblGrid>
                <a:gridCol w="603818">
                  <a:extLst>
                    <a:ext uri="{9D8B030D-6E8A-4147-A177-3AD203B41FA5}">
                      <a16:colId xmlns:a16="http://schemas.microsoft.com/office/drawing/2014/main" val="1971964189"/>
                    </a:ext>
                  </a:extLst>
                </a:gridCol>
                <a:gridCol w="414670">
                  <a:extLst>
                    <a:ext uri="{9D8B030D-6E8A-4147-A177-3AD203B41FA5}">
                      <a16:colId xmlns:a16="http://schemas.microsoft.com/office/drawing/2014/main" val="77149243"/>
                    </a:ext>
                  </a:extLst>
                </a:gridCol>
              </a:tblGrid>
              <a:tr h="31847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Albert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  <a:r>
                        <a:rPr lang="en-US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5386649"/>
                  </a:ext>
                </a:extLst>
              </a:tr>
              <a:tr h="31847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Jake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</a:t>
                      </a:r>
                      <a:r>
                        <a:rPr lang="en-US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th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317755"/>
                  </a:ext>
                </a:extLst>
              </a:tr>
              <a:tr h="34956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Andrew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6</a:t>
                      </a:r>
                      <a:r>
                        <a:rPr lang="en-US" sz="11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th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1068861"/>
                  </a:ext>
                </a:extLst>
              </a:tr>
              <a:tr h="318475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Jim 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7</a:t>
                      </a:r>
                      <a:r>
                        <a:rPr lang="en-US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th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0967631"/>
                  </a:ext>
                </a:extLst>
              </a:tr>
              <a:tr h="31847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Bill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8</a:t>
                      </a:r>
                      <a:r>
                        <a:rPr lang="en-US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4193745"/>
                  </a:ext>
                </a:extLst>
              </a:tr>
              <a:tr h="31847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Darren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9</a:t>
                      </a:r>
                      <a:r>
                        <a:rPr lang="en-US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th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664910"/>
                  </a:ext>
                </a:extLst>
              </a:tr>
              <a:tr h="31847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Kurt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10</a:t>
                      </a:r>
                      <a:r>
                        <a:rPr lang="en-US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433879"/>
                  </a:ext>
                </a:extLst>
              </a:tr>
              <a:tr h="31847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Gregg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11</a:t>
                      </a:r>
                      <a:r>
                        <a:rPr lang="en-US" sz="11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th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625584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1E29069-E7BD-8407-55EA-73BB6503B7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313847"/>
              </p:ext>
            </p:extLst>
          </p:nvPr>
        </p:nvGraphicFramePr>
        <p:xfrm>
          <a:off x="6437305" y="2158594"/>
          <a:ext cx="2560320" cy="2649164"/>
        </p:xfrm>
        <a:graphic>
          <a:graphicData uri="http://schemas.openxmlformats.org/drawingml/2006/table">
            <a:tbl>
              <a:tblPr bandRow="1">
                <a:effectLst/>
                <a:tableStyleId>{1E171933-4619-4E11-9A3F-F7608DF75F80}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197196418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7714924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76802973"/>
                    </a:ext>
                  </a:extLst>
                </a:gridCol>
              </a:tblGrid>
              <a:tr h="211470">
                <a:tc gridSpan="3"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Mini Games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7198053"/>
                  </a:ext>
                </a:extLst>
              </a:tr>
              <a:tr h="38596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Pts Reg </a:t>
                      </a:r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Ssn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 fontAlgn="t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$60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Eddiey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ahoma" panose="020B0604030504040204" pitchFamily="34" charset="0"/>
                        </a:rPr>
                        <a:t>2,066 </a:t>
                      </a: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(5th All Time)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835232"/>
                  </a:ext>
                </a:extLst>
              </a:tr>
              <a:tr h="38596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Pts Team </a:t>
                      </a:r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Wk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 fontAlgn="t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$60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Darren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231 </a:t>
                      </a:r>
                    </a:p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(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wk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14, 3</a:t>
                      </a:r>
                      <a:r>
                        <a:rPr lang="en-US" sz="8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rd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all time)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0967631"/>
                  </a:ext>
                </a:extLst>
              </a:tr>
              <a:tr h="38596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Pts Player </a:t>
                      </a:r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Wk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 fontAlgn="t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$60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Eddiey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Ja’Marr </a:t>
                      </a:r>
                    </a:p>
                    <a:p>
                      <a:pPr algn="ctr" fontAlgn="ctr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(61.4, 3rd all time)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4193745"/>
                  </a:ext>
                </a:extLst>
              </a:tr>
              <a:tr h="3966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Closest Defeat</a:t>
                      </a:r>
                    </a:p>
                    <a:p>
                      <a:pPr algn="ctr" fontAlgn="t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$30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Darren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Lost to Jim 0.02 </a:t>
                      </a: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wk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11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664910"/>
                  </a:ext>
                </a:extLst>
              </a:tr>
              <a:tr h="3966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Pts Team </a:t>
                      </a:r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Wk</a:t>
                      </a: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17 $60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Eddie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206.88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3383664"/>
                  </a:ext>
                </a:extLst>
              </a:tr>
              <a:tr h="3966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1st Season-Ending Injury $30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Andrew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Rashee wk5</a:t>
                      </a:r>
                    </a:p>
                  </a:txBody>
                  <a:tcPr marL="6350" marR="6350" marT="635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5474393"/>
                  </a:ext>
                </a:extLst>
              </a:tr>
            </a:tbl>
          </a:graphicData>
        </a:graphic>
      </p:graphicFrame>
      <p:pic>
        <p:nvPicPr>
          <p:cNvPr id="10" name="Picture 9" descr="A hand holding a heart&#10;&#10;AI-generated content may be incorrect.">
            <a:extLst>
              <a:ext uri="{FF2B5EF4-FFF2-40B4-BE49-F238E27FC236}">
                <a16:creationId xmlns:a16="http://schemas.microsoft.com/office/drawing/2014/main" id="{097441E2-9D8B-569D-59D8-D8264A448EA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522" t="13107" r="3709" b="10108"/>
          <a:stretch>
            <a:fillRect/>
          </a:stretch>
        </p:blipFill>
        <p:spPr>
          <a:xfrm>
            <a:off x="5648094" y="3213412"/>
            <a:ext cx="242465" cy="202880"/>
          </a:xfrm>
          <a:prstGeom prst="rect">
            <a:avLst/>
          </a:prstGeom>
        </p:spPr>
      </p:pic>
      <p:pic>
        <p:nvPicPr>
          <p:cNvPr id="12" name="Picture 11" descr="A hand holding a heart&#10;&#10;AI-generated content may be incorrect.">
            <a:extLst>
              <a:ext uri="{FF2B5EF4-FFF2-40B4-BE49-F238E27FC236}">
                <a16:creationId xmlns:a16="http://schemas.microsoft.com/office/drawing/2014/main" id="{ECFF7509-BC88-FEA2-3F4A-0735101A148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522" t="13107" r="3709" b="10108"/>
          <a:stretch>
            <a:fillRect/>
          </a:stretch>
        </p:blipFill>
        <p:spPr>
          <a:xfrm>
            <a:off x="7638107" y="1202778"/>
            <a:ext cx="499112" cy="4176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F95A65-0B2B-5C4C-F613-F1253BD8A235}"/>
              </a:ext>
            </a:extLst>
          </p:cNvPr>
          <p:cNvSpPr txBox="1"/>
          <p:nvPr/>
        </p:nvSpPr>
        <p:spPr>
          <a:xfrm>
            <a:off x="7526139" y="1674441"/>
            <a:ext cx="695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ptos Narrow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Jim</a:t>
            </a:r>
          </a:p>
        </p:txBody>
      </p:sp>
      <p:pic>
        <p:nvPicPr>
          <p:cNvPr id="17" name="Picture 16" descr="A sign in a stadium&#10;&#10;AI-generated content may be incorrect.">
            <a:extLst>
              <a:ext uri="{FF2B5EF4-FFF2-40B4-BE49-F238E27FC236}">
                <a16:creationId xmlns:a16="http://schemas.microsoft.com/office/drawing/2014/main" id="{7A487C92-6735-AF7D-3588-EF83D771A0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051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49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6FA1837-0E71-501B-8852-BBAFD7BA0460}"/>
              </a:ext>
            </a:extLst>
          </p:cNvPr>
          <p:cNvSpPr txBox="1"/>
          <p:nvPr/>
        </p:nvSpPr>
        <p:spPr>
          <a:xfrm>
            <a:off x="1076675" y="848201"/>
            <a:ext cx="6990650" cy="34470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last year, a team had:</a:t>
            </a:r>
            <a:b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</a:br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ahoma" panose="020B0604030504040204" pitchFamily="34" charset="0"/>
              </a:rPr>
              <a:t>King Henry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ahoma" panose="020B0604030504040204" pitchFamily="34" charset="0"/>
              </a:rPr>
              <a:t>Drake London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ahoma" panose="020B0604030504040204" pitchFamily="34" charset="0"/>
              </a:rPr>
              <a:t>Brian Thomas Jr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ahoma" panose="020B0604030504040204" pitchFamily="34" charset="0"/>
              </a:rPr>
              <a:t>🔥</a:t>
            </a:r>
          </a:p>
        </p:txBody>
      </p:sp>
    </p:spTree>
    <p:extLst>
      <p:ext uri="{BB962C8B-B14F-4D97-AF65-F5344CB8AC3E}">
        <p14:creationId xmlns:p14="http://schemas.microsoft.com/office/powerpoint/2010/main" val="24712031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B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C8A7AE-3101-6971-659C-0B30A9F9C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ign with text on it&#10;&#10;AI-generated content may be incorrect.">
            <a:extLst>
              <a:ext uri="{FF2B5EF4-FFF2-40B4-BE49-F238E27FC236}">
                <a16:creationId xmlns:a16="http://schemas.microsoft.com/office/drawing/2014/main" id="{546A2402-EC45-DF86-1284-1846F669C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736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B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8BE55A-AEFB-B742-6A9D-C5110ED88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19C5CC8-B1EB-319A-2599-F22C093C856E}"/>
              </a:ext>
            </a:extLst>
          </p:cNvPr>
          <p:cNvGrpSpPr/>
          <p:nvPr/>
        </p:nvGrpSpPr>
        <p:grpSpPr>
          <a:xfrm>
            <a:off x="16934" y="0"/>
            <a:ext cx="9127066" cy="5143500"/>
            <a:chOff x="714375" y="0"/>
            <a:chExt cx="7715250" cy="5143500"/>
          </a:xfrm>
        </p:grpSpPr>
        <p:pic>
          <p:nvPicPr>
            <p:cNvPr id="7" name="Picture 6" descr="A sign with text on it&#10;&#10;AI-generated content may be incorrect.">
              <a:extLst>
                <a:ext uri="{FF2B5EF4-FFF2-40B4-BE49-F238E27FC236}">
                  <a16:creationId xmlns:a16="http://schemas.microsoft.com/office/drawing/2014/main" id="{81EF928F-2D98-B210-DC2A-59E16D0C5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4375" y="0"/>
              <a:ext cx="7715250" cy="51435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1C21A18-D573-B7D0-C54E-37DC00624DA9}"/>
                </a:ext>
              </a:extLst>
            </p:cNvPr>
            <p:cNvSpPr/>
            <p:nvPr/>
          </p:nvSpPr>
          <p:spPr>
            <a:xfrm>
              <a:off x="1854199" y="767705"/>
              <a:ext cx="5426075" cy="3637608"/>
            </a:xfrm>
            <a:prstGeom prst="roundRect">
              <a:avLst>
                <a:gd name="adj" fmla="val 19373"/>
              </a:avLst>
            </a:prstGeom>
            <a:solidFill>
              <a:srgbClr val="D83D2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C88F8C9-CD55-5146-042C-2B149C92B401}"/>
              </a:ext>
            </a:extLst>
          </p:cNvPr>
          <p:cNvSpPr txBox="1"/>
          <p:nvPr/>
        </p:nvSpPr>
        <p:spPr>
          <a:xfrm>
            <a:off x="1444537" y="944457"/>
            <a:ext cx="63341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ahoma" panose="020B0604030504040204" pitchFamily="34" charset="0"/>
              </a:rPr>
              <a:t>7 times, 6 managers left more than $10 unspent in drafts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ahoma" panose="020B0604030504040204" pitchFamily="34" charset="0"/>
              </a:rPr>
              <a:t>Which manager did it twice?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84BEA80-9B71-63FB-8844-05C8FCD395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835423"/>
              </p:ext>
            </p:extLst>
          </p:nvPr>
        </p:nvGraphicFramePr>
        <p:xfrm>
          <a:off x="1676226" y="1639146"/>
          <a:ext cx="5870749" cy="2459990"/>
        </p:xfrm>
        <a:graphic>
          <a:graphicData uri="http://schemas.openxmlformats.org/drawingml/2006/table">
            <a:tbl>
              <a:tblPr bandRow="1"/>
              <a:tblGrid>
                <a:gridCol w="822960">
                  <a:extLst>
                    <a:ext uri="{9D8B030D-6E8A-4147-A177-3AD203B41FA5}">
                      <a16:colId xmlns:a16="http://schemas.microsoft.com/office/drawing/2014/main" val="4261638763"/>
                    </a:ext>
                  </a:extLst>
                </a:gridCol>
                <a:gridCol w="672365">
                  <a:extLst>
                    <a:ext uri="{9D8B030D-6E8A-4147-A177-3AD203B41FA5}">
                      <a16:colId xmlns:a16="http://schemas.microsoft.com/office/drawing/2014/main" val="204365516"/>
                    </a:ext>
                  </a:extLst>
                </a:gridCol>
                <a:gridCol w="585608">
                  <a:extLst>
                    <a:ext uri="{9D8B030D-6E8A-4147-A177-3AD203B41FA5}">
                      <a16:colId xmlns:a16="http://schemas.microsoft.com/office/drawing/2014/main" val="1089496407"/>
                    </a:ext>
                  </a:extLst>
                </a:gridCol>
                <a:gridCol w="631636">
                  <a:extLst>
                    <a:ext uri="{9D8B030D-6E8A-4147-A177-3AD203B41FA5}">
                      <a16:colId xmlns:a16="http://schemas.microsoft.com/office/drawing/2014/main" val="181698941"/>
                    </a:ext>
                  </a:extLst>
                </a:gridCol>
                <a:gridCol w="631636">
                  <a:extLst>
                    <a:ext uri="{9D8B030D-6E8A-4147-A177-3AD203B41FA5}">
                      <a16:colId xmlns:a16="http://schemas.microsoft.com/office/drawing/2014/main" val="3538156986"/>
                    </a:ext>
                  </a:extLst>
                </a:gridCol>
                <a:gridCol w="631636">
                  <a:extLst>
                    <a:ext uri="{9D8B030D-6E8A-4147-A177-3AD203B41FA5}">
                      <a16:colId xmlns:a16="http://schemas.microsoft.com/office/drawing/2014/main" val="1884533120"/>
                    </a:ext>
                  </a:extLst>
                </a:gridCol>
                <a:gridCol w="631636">
                  <a:extLst>
                    <a:ext uri="{9D8B030D-6E8A-4147-A177-3AD203B41FA5}">
                      <a16:colId xmlns:a16="http://schemas.microsoft.com/office/drawing/2014/main" val="4289608338"/>
                    </a:ext>
                  </a:extLst>
                </a:gridCol>
                <a:gridCol w="631636">
                  <a:extLst>
                    <a:ext uri="{9D8B030D-6E8A-4147-A177-3AD203B41FA5}">
                      <a16:colId xmlns:a16="http://schemas.microsoft.com/office/drawing/2014/main" val="3271254635"/>
                    </a:ext>
                  </a:extLst>
                </a:gridCol>
                <a:gridCol w="631636">
                  <a:extLst>
                    <a:ext uri="{9D8B030D-6E8A-4147-A177-3AD203B41FA5}">
                      <a16:colId xmlns:a16="http://schemas.microsoft.com/office/drawing/2014/main" val="1378513444"/>
                    </a:ext>
                  </a:extLst>
                </a:gridCol>
              </a:tblGrid>
              <a:tr h="17483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576" marR="36576" marT="635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Avg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Total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2024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2023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2022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2021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2020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2019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191237"/>
                  </a:ext>
                </a:extLst>
              </a:tr>
              <a:tr h="17483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Aaron</a:t>
                      </a:r>
                    </a:p>
                  </a:txBody>
                  <a:tcPr marL="36576" marR="36576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1.3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420157"/>
                  </a:ext>
                </a:extLst>
              </a:tr>
              <a:tr h="17483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Albert</a:t>
                      </a:r>
                    </a:p>
                  </a:txBody>
                  <a:tcPr marL="36576" marR="36576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1.5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3698705"/>
                  </a:ext>
                </a:extLst>
              </a:tr>
              <a:tr h="17483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Andrew</a:t>
                      </a:r>
                    </a:p>
                  </a:txBody>
                  <a:tcPr marL="36576" marR="36576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3.8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buNone/>
                      </a:pPr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buNone/>
                      </a:pPr>
                      <a:r>
                        <a:rPr lang="en-US" sz="1200" b="1" i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414674"/>
                  </a:ext>
                </a:extLst>
              </a:tr>
              <a:tr h="17483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Bill</a:t>
                      </a:r>
                    </a:p>
                  </a:txBody>
                  <a:tcPr marL="36576" marR="36576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2.2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545295"/>
                  </a:ext>
                </a:extLst>
              </a:tr>
              <a:tr h="17483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Darren</a:t>
                      </a:r>
                    </a:p>
                  </a:txBody>
                  <a:tcPr marL="36576" marR="36576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0.2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133809"/>
                  </a:ext>
                </a:extLst>
              </a:tr>
              <a:tr h="17483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Eddie</a:t>
                      </a:r>
                    </a:p>
                  </a:txBody>
                  <a:tcPr marL="36576" marR="36576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0.4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buNone/>
                      </a:pPr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692261"/>
                  </a:ext>
                </a:extLst>
              </a:tr>
              <a:tr h="17483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Gregg</a:t>
                      </a:r>
                    </a:p>
                  </a:txBody>
                  <a:tcPr marL="36576" marR="36576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4.0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buNone/>
                      </a:pPr>
                      <a:r>
                        <a:rPr lang="en-US" sz="1200" b="1" i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705589"/>
                  </a:ext>
                </a:extLst>
              </a:tr>
              <a:tr h="17483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Jake</a:t>
                      </a:r>
                    </a:p>
                  </a:txBody>
                  <a:tcPr marL="36576" marR="36576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5.0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buNone/>
                      </a:pPr>
                      <a:r>
                        <a:rPr lang="en-US" sz="1200" b="1" i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Aptos Narrow" panose="020B0004020202020204" pitchFamily="34" charset="0"/>
                        </a:rPr>
                        <a:t>18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4779446"/>
                  </a:ext>
                </a:extLst>
              </a:tr>
              <a:tr h="17483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Jeff</a:t>
                      </a:r>
                    </a:p>
                  </a:txBody>
                  <a:tcPr marL="36576" marR="36576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3.3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Aptos Narrow" panose="020B0004020202020204" pitchFamily="34" charset="0"/>
                        </a:rPr>
                        <a:t>15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8479144"/>
                  </a:ext>
                </a:extLst>
              </a:tr>
              <a:tr h="17483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Jim</a:t>
                      </a:r>
                    </a:p>
                  </a:txBody>
                  <a:tcPr marL="36576" marR="36576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5.0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Aptos Narrow" panose="020B0004020202020204" pitchFamily="34" charset="0"/>
                        </a:rPr>
                        <a:t>19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3786997"/>
                  </a:ext>
                </a:extLst>
              </a:tr>
              <a:tr h="17483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Kurt</a:t>
                      </a:r>
                    </a:p>
                  </a:txBody>
                  <a:tcPr marL="36576" marR="36576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4.3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buNone/>
                      </a:pPr>
                      <a:r>
                        <a:rPr lang="en-US" sz="1200" b="1" i="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679976"/>
                  </a:ext>
                </a:extLst>
              </a:tr>
              <a:tr h="17483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Trevor</a:t>
                      </a:r>
                    </a:p>
                  </a:txBody>
                  <a:tcPr marL="36576" marR="36576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2.2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36576" marR="36576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87847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305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B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2E11B9-6EAC-F554-D37E-AD3CD6471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C6AB928-4AE0-E12B-3C4D-5B19907F746A}"/>
              </a:ext>
            </a:extLst>
          </p:cNvPr>
          <p:cNvGrpSpPr/>
          <p:nvPr/>
        </p:nvGrpSpPr>
        <p:grpSpPr>
          <a:xfrm>
            <a:off x="16934" y="0"/>
            <a:ext cx="9127066" cy="5143500"/>
            <a:chOff x="714375" y="0"/>
            <a:chExt cx="7715250" cy="5143500"/>
          </a:xfrm>
        </p:grpSpPr>
        <p:pic>
          <p:nvPicPr>
            <p:cNvPr id="7" name="Picture 6" descr="A sign with text on it&#10;&#10;AI-generated content may be incorrect.">
              <a:extLst>
                <a:ext uri="{FF2B5EF4-FFF2-40B4-BE49-F238E27FC236}">
                  <a16:creationId xmlns:a16="http://schemas.microsoft.com/office/drawing/2014/main" id="{EB448FE3-64BE-F031-BF7A-03606AF94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4375" y="0"/>
              <a:ext cx="7715250" cy="51435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3571E9D-4711-96F0-50BD-B1D720BD1C4B}"/>
                </a:ext>
              </a:extLst>
            </p:cNvPr>
            <p:cNvSpPr/>
            <p:nvPr/>
          </p:nvSpPr>
          <p:spPr>
            <a:xfrm>
              <a:off x="1854199" y="767705"/>
              <a:ext cx="5426075" cy="3637608"/>
            </a:xfrm>
            <a:prstGeom prst="roundRect">
              <a:avLst>
                <a:gd name="adj" fmla="val 19373"/>
              </a:avLst>
            </a:prstGeom>
            <a:solidFill>
              <a:srgbClr val="D83D2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EDFB365-5731-7445-0283-F098EFD35E27}"/>
              </a:ext>
            </a:extLst>
          </p:cNvPr>
          <p:cNvSpPr txBox="1"/>
          <p:nvPr/>
        </p:nvSpPr>
        <p:spPr>
          <a:xfrm>
            <a:off x="1444537" y="1181767"/>
            <a:ext cx="6334128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ahoma" panose="020B0604030504040204" pitchFamily="34" charset="0"/>
              </a:rPr>
              <a:t>What was the most we’ve ever spent on a kicker?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7E891B0-1427-00E4-8FC5-3F5729F042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384187"/>
              </p:ext>
            </p:extLst>
          </p:nvPr>
        </p:nvGraphicFramePr>
        <p:xfrm>
          <a:off x="1716768" y="2216960"/>
          <a:ext cx="5710464" cy="1153160"/>
        </p:xfrm>
        <a:graphic>
          <a:graphicData uri="http://schemas.openxmlformats.org/drawingml/2006/table">
            <a:tbl>
              <a:tblPr/>
              <a:tblGrid>
                <a:gridCol w="530689">
                  <a:extLst>
                    <a:ext uri="{9D8B030D-6E8A-4147-A177-3AD203B41FA5}">
                      <a16:colId xmlns:a16="http://schemas.microsoft.com/office/drawing/2014/main" val="26493843"/>
                    </a:ext>
                  </a:extLst>
                </a:gridCol>
                <a:gridCol w="934266">
                  <a:extLst>
                    <a:ext uri="{9D8B030D-6E8A-4147-A177-3AD203B41FA5}">
                      <a16:colId xmlns:a16="http://schemas.microsoft.com/office/drawing/2014/main" val="1437431749"/>
                    </a:ext>
                  </a:extLst>
                </a:gridCol>
                <a:gridCol w="1061377">
                  <a:extLst>
                    <a:ext uri="{9D8B030D-6E8A-4147-A177-3AD203B41FA5}">
                      <a16:colId xmlns:a16="http://schemas.microsoft.com/office/drawing/2014/main" val="599773782"/>
                    </a:ext>
                  </a:extLst>
                </a:gridCol>
                <a:gridCol w="530689">
                  <a:extLst>
                    <a:ext uri="{9D8B030D-6E8A-4147-A177-3AD203B41FA5}">
                      <a16:colId xmlns:a16="http://schemas.microsoft.com/office/drawing/2014/main" val="922882967"/>
                    </a:ext>
                  </a:extLst>
                </a:gridCol>
                <a:gridCol w="884481">
                  <a:extLst>
                    <a:ext uri="{9D8B030D-6E8A-4147-A177-3AD203B41FA5}">
                      <a16:colId xmlns:a16="http://schemas.microsoft.com/office/drawing/2014/main" val="1357565602"/>
                    </a:ext>
                  </a:extLst>
                </a:gridCol>
                <a:gridCol w="884481">
                  <a:extLst>
                    <a:ext uri="{9D8B030D-6E8A-4147-A177-3AD203B41FA5}">
                      <a16:colId xmlns:a16="http://schemas.microsoft.com/office/drawing/2014/main" val="768920901"/>
                    </a:ext>
                  </a:extLst>
                </a:gridCol>
                <a:gridCol w="884481">
                  <a:extLst>
                    <a:ext uri="{9D8B030D-6E8A-4147-A177-3AD203B41FA5}">
                      <a16:colId xmlns:a16="http://schemas.microsoft.com/office/drawing/2014/main" val="3816074956"/>
                    </a:ext>
                  </a:extLst>
                </a:gridCol>
              </a:tblGrid>
              <a:tr h="19685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Player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Draft $ (Auction)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 finish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Mgr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Finish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8778945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Trent-Shall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Harrison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Butker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r>
                        <a:rPr lang="en-US" sz="12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213261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Kurt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Greg Zuerlein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r>
                        <a:rPr lang="en-US" sz="12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394296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Jake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Justin Tucker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US" sz="12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849429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Kurt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Greg Zuerlein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r>
                        <a:rPr lang="en-US" sz="12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29970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130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B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8285A5-2725-9303-BB2E-6F8D6E26A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5F268F3-7C9E-6D84-FBEC-5FABA8A52596}"/>
              </a:ext>
            </a:extLst>
          </p:cNvPr>
          <p:cNvGrpSpPr/>
          <p:nvPr/>
        </p:nvGrpSpPr>
        <p:grpSpPr>
          <a:xfrm>
            <a:off x="16934" y="0"/>
            <a:ext cx="9127066" cy="5143500"/>
            <a:chOff x="714375" y="0"/>
            <a:chExt cx="7715250" cy="5143500"/>
          </a:xfrm>
        </p:grpSpPr>
        <p:pic>
          <p:nvPicPr>
            <p:cNvPr id="7" name="Picture 6" descr="A sign with text on it&#10;&#10;AI-generated content may be incorrect.">
              <a:extLst>
                <a:ext uri="{FF2B5EF4-FFF2-40B4-BE49-F238E27FC236}">
                  <a16:creationId xmlns:a16="http://schemas.microsoft.com/office/drawing/2014/main" id="{B5AE4635-6095-3D38-86DE-DDAF21DA8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4375" y="0"/>
              <a:ext cx="7715250" cy="51435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9EA957D-5638-2B1A-8F5F-41F1BBD4881F}"/>
                </a:ext>
              </a:extLst>
            </p:cNvPr>
            <p:cNvSpPr/>
            <p:nvPr/>
          </p:nvSpPr>
          <p:spPr>
            <a:xfrm>
              <a:off x="1854199" y="767705"/>
              <a:ext cx="5426075" cy="3637608"/>
            </a:xfrm>
            <a:prstGeom prst="roundRect">
              <a:avLst>
                <a:gd name="adj" fmla="val 19373"/>
              </a:avLst>
            </a:prstGeom>
            <a:solidFill>
              <a:srgbClr val="D83D2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90422C7-FA8A-C270-1052-464D511276F8}"/>
              </a:ext>
            </a:extLst>
          </p:cNvPr>
          <p:cNvSpPr txBox="1"/>
          <p:nvPr/>
        </p:nvSpPr>
        <p:spPr>
          <a:xfrm>
            <a:off x="1444537" y="944457"/>
            <a:ext cx="633412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ahoma" panose="020B0604030504040204" pitchFamily="34" charset="0"/>
              </a:rPr>
              <a:t>Who’s been the most top-heavy drafter?</a:t>
            </a:r>
            <a:br>
              <a:rPr lang="en-US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ahoma" panose="020B060403050404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(Highest % of Auction Budget spent on top 3 players)</a:t>
            </a:r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5EA0D39-659F-7649-4076-1CA14F25F9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0842591"/>
              </p:ext>
            </p:extLst>
          </p:nvPr>
        </p:nvGraphicFramePr>
        <p:xfrm>
          <a:off x="1676226" y="1639146"/>
          <a:ext cx="5904738" cy="2383790"/>
        </p:xfrm>
        <a:graphic>
          <a:graphicData uri="http://schemas.openxmlformats.org/drawingml/2006/table">
            <a:tbl>
              <a:tblPr bandRow="1"/>
              <a:tblGrid>
                <a:gridCol w="927516">
                  <a:extLst>
                    <a:ext uri="{9D8B030D-6E8A-4147-A177-3AD203B41FA5}">
                      <a16:colId xmlns:a16="http://schemas.microsoft.com/office/drawing/2014/main" val="4261638763"/>
                    </a:ext>
                  </a:extLst>
                </a:gridCol>
                <a:gridCol w="757788">
                  <a:extLst>
                    <a:ext uri="{9D8B030D-6E8A-4147-A177-3AD203B41FA5}">
                      <a16:colId xmlns:a16="http://schemas.microsoft.com/office/drawing/2014/main" val="204365516"/>
                    </a:ext>
                  </a:extLst>
                </a:gridCol>
                <a:gridCol w="660009">
                  <a:extLst>
                    <a:ext uri="{9D8B030D-6E8A-4147-A177-3AD203B41FA5}">
                      <a16:colId xmlns:a16="http://schemas.microsoft.com/office/drawing/2014/main" val="1089496407"/>
                    </a:ext>
                  </a:extLst>
                </a:gridCol>
                <a:gridCol w="711885">
                  <a:extLst>
                    <a:ext uri="{9D8B030D-6E8A-4147-A177-3AD203B41FA5}">
                      <a16:colId xmlns:a16="http://schemas.microsoft.com/office/drawing/2014/main" val="181698941"/>
                    </a:ext>
                  </a:extLst>
                </a:gridCol>
                <a:gridCol w="711885">
                  <a:extLst>
                    <a:ext uri="{9D8B030D-6E8A-4147-A177-3AD203B41FA5}">
                      <a16:colId xmlns:a16="http://schemas.microsoft.com/office/drawing/2014/main" val="3538156986"/>
                    </a:ext>
                  </a:extLst>
                </a:gridCol>
                <a:gridCol w="711885">
                  <a:extLst>
                    <a:ext uri="{9D8B030D-6E8A-4147-A177-3AD203B41FA5}">
                      <a16:colId xmlns:a16="http://schemas.microsoft.com/office/drawing/2014/main" val="1884533120"/>
                    </a:ext>
                  </a:extLst>
                </a:gridCol>
                <a:gridCol w="711885">
                  <a:extLst>
                    <a:ext uri="{9D8B030D-6E8A-4147-A177-3AD203B41FA5}">
                      <a16:colId xmlns:a16="http://schemas.microsoft.com/office/drawing/2014/main" val="4289608338"/>
                    </a:ext>
                  </a:extLst>
                </a:gridCol>
                <a:gridCol w="711885">
                  <a:extLst>
                    <a:ext uri="{9D8B030D-6E8A-4147-A177-3AD203B41FA5}">
                      <a16:colId xmlns:a16="http://schemas.microsoft.com/office/drawing/2014/main" val="3271254635"/>
                    </a:ext>
                  </a:extLst>
                </a:gridCol>
              </a:tblGrid>
              <a:tr h="17483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576" marR="36576" marT="635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Top 3 %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191237"/>
                  </a:ext>
                </a:extLst>
              </a:tr>
              <a:tr h="174837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Darren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 </a:t>
                      </a:r>
                      <a:r>
                        <a:rPr lang="en-US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(69%)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 </a:t>
                      </a:r>
                      <a:r>
                        <a:rPr lang="en-US" sz="9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(66%)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 </a:t>
                      </a:r>
                      <a:r>
                        <a:rPr lang="en-US" sz="9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(69%)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420157"/>
                  </a:ext>
                </a:extLst>
              </a:tr>
              <a:tr h="174837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Eddie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🏆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9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(64%)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🦄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9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66%</a:t>
                      </a:r>
                      <a:r>
                        <a:rPr lang="en-US" sz="9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🏆</a:t>
                      </a:r>
                      <a:endParaRPr lang="en-US" sz="900" b="0" i="1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3698705"/>
                  </a:ext>
                </a:extLst>
              </a:tr>
              <a:tr h="174837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Trevor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127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9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(64%)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128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9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64%</a:t>
                      </a:r>
                      <a:r>
                        <a:rPr lang="en-US" sz="9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🏆</a:t>
                      </a:r>
                      <a:endParaRPr lang="en-US" sz="900" b="0" i="1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🦄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414674"/>
                  </a:ext>
                </a:extLst>
              </a:tr>
              <a:tr h="174837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Andrew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🦄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545295"/>
                  </a:ext>
                </a:extLst>
              </a:tr>
              <a:tr h="174837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Albert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🦄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133809"/>
                  </a:ext>
                </a:extLst>
              </a:tr>
              <a:tr h="174837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Jake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692261"/>
                  </a:ext>
                </a:extLst>
              </a:tr>
              <a:tr h="174837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Kurt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705589"/>
                  </a:ext>
                </a:extLst>
              </a:tr>
              <a:tr h="174837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Bill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🏆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4779446"/>
                  </a:ext>
                </a:extLst>
              </a:tr>
              <a:tr h="174837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Aaron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🏆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8479144"/>
                  </a:ext>
                </a:extLst>
              </a:tr>
              <a:tr h="174837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Gregg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3786997"/>
                  </a:ext>
                </a:extLst>
              </a:tr>
              <a:tr h="174837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Jim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🦄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679976"/>
                  </a:ext>
                </a:extLst>
              </a:tr>
              <a:tr h="174837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Jeff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🏆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🦄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9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(68%)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87847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029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B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EC93BE-B744-9062-5104-758EC55CD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49F629F-7914-075E-B703-122E63083F7C}"/>
              </a:ext>
            </a:extLst>
          </p:cNvPr>
          <p:cNvGrpSpPr/>
          <p:nvPr/>
        </p:nvGrpSpPr>
        <p:grpSpPr>
          <a:xfrm>
            <a:off x="16934" y="0"/>
            <a:ext cx="9127066" cy="5143500"/>
            <a:chOff x="714375" y="0"/>
            <a:chExt cx="7715250" cy="5143500"/>
          </a:xfrm>
        </p:grpSpPr>
        <p:pic>
          <p:nvPicPr>
            <p:cNvPr id="7" name="Picture 6" descr="A sign with text on it&#10;&#10;AI-generated content may be incorrect.">
              <a:extLst>
                <a:ext uri="{FF2B5EF4-FFF2-40B4-BE49-F238E27FC236}">
                  <a16:creationId xmlns:a16="http://schemas.microsoft.com/office/drawing/2014/main" id="{EE96320D-390F-556A-055B-6F9495B40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4375" y="0"/>
              <a:ext cx="7715250" cy="51435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9F21DFE-8EA0-85CE-2CBA-BA4B9E4A437B}"/>
                </a:ext>
              </a:extLst>
            </p:cNvPr>
            <p:cNvSpPr/>
            <p:nvPr/>
          </p:nvSpPr>
          <p:spPr>
            <a:xfrm>
              <a:off x="1854199" y="767705"/>
              <a:ext cx="5426075" cy="3637608"/>
            </a:xfrm>
            <a:prstGeom prst="roundRect">
              <a:avLst>
                <a:gd name="adj" fmla="val 19373"/>
              </a:avLst>
            </a:prstGeom>
            <a:solidFill>
              <a:srgbClr val="D83D2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35ECCE-8DFC-D5FA-C04B-C8EF77D4EF2F}"/>
              </a:ext>
            </a:extLst>
          </p:cNvPr>
          <p:cNvSpPr txBox="1"/>
          <p:nvPr/>
        </p:nvSpPr>
        <p:spPr>
          <a:xfrm>
            <a:off x="1444537" y="782519"/>
            <a:ext cx="6334128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ahoma" panose="020B0604030504040204" pitchFamily="34" charset="0"/>
              </a:rPr>
              <a:t>I Can’t Quit You</a:t>
            </a:r>
            <a:br>
              <a:rPr lang="en-US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ahoma" panose="020B060403050404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Most Instances where a Manager Drafts the Same Player Year over Year (2017-2024)</a:t>
            </a:r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F14C250-3FE4-B3B3-766F-2BFC30722A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884805"/>
              </p:ext>
            </p:extLst>
          </p:nvPr>
        </p:nvGraphicFramePr>
        <p:xfrm>
          <a:off x="2442527" y="1414909"/>
          <a:ext cx="4481852" cy="1440180"/>
        </p:xfrm>
        <a:graphic>
          <a:graphicData uri="http://schemas.openxmlformats.org/drawingml/2006/table">
            <a:tbl>
              <a:tblPr/>
              <a:tblGrid>
                <a:gridCol w="548640">
                  <a:extLst>
                    <a:ext uri="{9D8B030D-6E8A-4147-A177-3AD203B41FA5}">
                      <a16:colId xmlns:a16="http://schemas.microsoft.com/office/drawing/2014/main" val="1318176756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742259245"/>
                    </a:ext>
                  </a:extLst>
                </a:gridCol>
                <a:gridCol w="1058384">
                  <a:extLst>
                    <a:ext uri="{9D8B030D-6E8A-4147-A177-3AD203B41FA5}">
                      <a16:colId xmlns:a16="http://schemas.microsoft.com/office/drawing/2014/main" val="220175936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23663858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4143698128"/>
                    </a:ext>
                  </a:extLst>
                </a:gridCol>
                <a:gridCol w="863148">
                  <a:extLst>
                    <a:ext uri="{9D8B030D-6E8A-4147-A177-3AD203B41FA5}">
                      <a16:colId xmlns:a16="http://schemas.microsoft.com/office/drawing/2014/main" val="1754162505"/>
                    </a:ext>
                  </a:extLst>
                </a:gridCol>
              </a:tblGrid>
              <a:tr h="7333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Mgr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Player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Position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Draft $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Pick # (Snake)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6924076"/>
                  </a:ext>
                </a:extLst>
              </a:tr>
              <a:tr h="6393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Andrew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Derrick Henry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731485"/>
                  </a:ext>
                </a:extLst>
              </a:tr>
              <a:tr h="6393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Whitney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Derrick Henry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897141"/>
                  </a:ext>
                </a:extLst>
              </a:tr>
              <a:tr h="6393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Trevor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Derrick Henry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6223504"/>
                  </a:ext>
                </a:extLst>
              </a:tr>
              <a:tr h="6393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Andrew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Derrick Henry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379702"/>
                  </a:ext>
                </a:extLst>
              </a:tr>
              <a:tr h="6393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Jim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Derrick Henry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33350"/>
                  </a:ext>
                </a:extLst>
              </a:tr>
              <a:tr h="6393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Andrew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Derrick Henry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5641463"/>
                  </a:ext>
                </a:extLst>
              </a:tr>
              <a:tr h="6393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Andrew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Derrick Henry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8956537"/>
                  </a:ext>
                </a:extLst>
              </a:tr>
              <a:tr h="6393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Trevor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Derrick Henry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40088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45BA6BC-90B0-E3AA-ED5A-73766537CF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617558"/>
              </p:ext>
            </p:extLst>
          </p:nvPr>
        </p:nvGraphicFramePr>
        <p:xfrm>
          <a:off x="2442527" y="2902704"/>
          <a:ext cx="4481852" cy="1440180"/>
        </p:xfrm>
        <a:graphic>
          <a:graphicData uri="http://schemas.openxmlformats.org/drawingml/2006/table">
            <a:tbl>
              <a:tblPr/>
              <a:tblGrid>
                <a:gridCol w="548640">
                  <a:extLst>
                    <a:ext uri="{9D8B030D-6E8A-4147-A177-3AD203B41FA5}">
                      <a16:colId xmlns:a16="http://schemas.microsoft.com/office/drawing/2014/main" val="1318176756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742259245"/>
                    </a:ext>
                  </a:extLst>
                </a:gridCol>
                <a:gridCol w="1058384">
                  <a:extLst>
                    <a:ext uri="{9D8B030D-6E8A-4147-A177-3AD203B41FA5}">
                      <a16:colId xmlns:a16="http://schemas.microsoft.com/office/drawing/2014/main" val="220175936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23663858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4143698128"/>
                    </a:ext>
                  </a:extLst>
                </a:gridCol>
                <a:gridCol w="863148">
                  <a:extLst>
                    <a:ext uri="{9D8B030D-6E8A-4147-A177-3AD203B41FA5}">
                      <a16:colId xmlns:a16="http://schemas.microsoft.com/office/drawing/2014/main" val="1754162505"/>
                    </a:ext>
                  </a:extLst>
                </a:gridCol>
              </a:tblGrid>
              <a:tr h="10450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Mgr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Player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Position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Draft $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Pick # (Snake)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6924076"/>
                  </a:ext>
                </a:extLst>
              </a:tr>
              <a:tr h="9110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Andrew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Justin Tucker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731485"/>
                  </a:ext>
                </a:extLst>
              </a:tr>
              <a:tr h="9110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Jeff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Justin Tucker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897141"/>
                  </a:ext>
                </a:extLst>
              </a:tr>
              <a:tr h="9110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Jake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Justin Tucker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6223504"/>
                  </a:ext>
                </a:extLst>
              </a:tr>
              <a:tr h="9110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Jim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Justin Tucker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379702"/>
                  </a:ext>
                </a:extLst>
              </a:tr>
              <a:tr h="9110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Trevor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Justin Tucker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33350"/>
                  </a:ext>
                </a:extLst>
              </a:tr>
              <a:tr h="9110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Jim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Justin Tucker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5641463"/>
                  </a:ext>
                </a:extLst>
              </a:tr>
              <a:tr h="9110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Jim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Justin Tucker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8956537"/>
                  </a:ext>
                </a:extLst>
              </a:tr>
              <a:tr h="9110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Jim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Justin Tucker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400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398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B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7F8EFD-8353-26AE-D172-D5D519680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DF6CF85-ABAF-2243-9567-A35830B5DB3A}"/>
              </a:ext>
            </a:extLst>
          </p:cNvPr>
          <p:cNvGrpSpPr/>
          <p:nvPr/>
        </p:nvGrpSpPr>
        <p:grpSpPr>
          <a:xfrm>
            <a:off x="16934" y="0"/>
            <a:ext cx="9127066" cy="5143500"/>
            <a:chOff x="714375" y="0"/>
            <a:chExt cx="7715250" cy="5143500"/>
          </a:xfrm>
        </p:grpSpPr>
        <p:pic>
          <p:nvPicPr>
            <p:cNvPr id="7" name="Picture 6" descr="A sign with text on it&#10;&#10;AI-generated content may be incorrect.">
              <a:extLst>
                <a:ext uri="{FF2B5EF4-FFF2-40B4-BE49-F238E27FC236}">
                  <a16:creationId xmlns:a16="http://schemas.microsoft.com/office/drawing/2014/main" id="{74B1ECC6-ACB8-1CC3-0CCA-9AE4705FA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4375" y="0"/>
              <a:ext cx="7715250" cy="51435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851AB890-07C7-AAAA-3CEA-D631EB946662}"/>
                </a:ext>
              </a:extLst>
            </p:cNvPr>
            <p:cNvSpPr/>
            <p:nvPr/>
          </p:nvSpPr>
          <p:spPr>
            <a:xfrm>
              <a:off x="1854199" y="767705"/>
              <a:ext cx="5426075" cy="3637608"/>
            </a:xfrm>
            <a:prstGeom prst="roundRect">
              <a:avLst>
                <a:gd name="adj" fmla="val 19373"/>
              </a:avLst>
            </a:prstGeom>
            <a:solidFill>
              <a:srgbClr val="D83D2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5FC38DB-51E9-6B63-37AF-ECE7BFEE77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6903441"/>
              </p:ext>
            </p:extLst>
          </p:nvPr>
        </p:nvGraphicFramePr>
        <p:xfrm>
          <a:off x="1711283" y="1284511"/>
          <a:ext cx="5738368" cy="2895600"/>
        </p:xfrm>
        <a:graphic>
          <a:graphicData uri="http://schemas.openxmlformats.org/drawingml/2006/table">
            <a:tbl>
              <a:tblPr/>
              <a:tblGrid>
                <a:gridCol w="731520">
                  <a:extLst>
                    <a:ext uri="{9D8B030D-6E8A-4147-A177-3AD203B41FA5}">
                      <a16:colId xmlns:a16="http://schemas.microsoft.com/office/drawing/2014/main" val="4272443089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245424246"/>
                    </a:ext>
                  </a:extLst>
                </a:gridCol>
                <a:gridCol w="1165299">
                  <a:extLst>
                    <a:ext uri="{9D8B030D-6E8A-4147-A177-3AD203B41FA5}">
                      <a16:colId xmlns:a16="http://schemas.microsoft.com/office/drawing/2014/main" val="22911465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943092697"/>
                    </a:ext>
                  </a:extLst>
                </a:gridCol>
                <a:gridCol w="1006909">
                  <a:extLst>
                    <a:ext uri="{9D8B030D-6E8A-4147-A177-3AD203B41FA5}">
                      <a16:colId xmlns:a16="http://schemas.microsoft.com/office/drawing/2014/main" val="893419012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3398314716"/>
                    </a:ext>
                  </a:extLst>
                </a:gridCol>
              </a:tblGrid>
              <a:tr h="6788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Mgr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Player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Position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Draft $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Pts End Season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033811"/>
                  </a:ext>
                </a:extLst>
              </a:tr>
              <a:tr h="7000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Albert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Christian McCaffrey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777381"/>
                  </a:ext>
                </a:extLst>
              </a:tr>
              <a:tr h="7000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Eddie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Saquon Barkley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392274"/>
                  </a:ext>
                </a:extLst>
              </a:tr>
              <a:tr h="7000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Kurt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Christian McCaffrey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543306"/>
                  </a:ext>
                </a:extLst>
              </a:tr>
              <a:tr h="7000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Darren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Michael Thomas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099652"/>
                  </a:ext>
                </a:extLst>
              </a:tr>
              <a:tr h="7000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Aaron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Nick Chubb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$49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079754"/>
                  </a:ext>
                </a:extLst>
              </a:tr>
              <a:tr h="6576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Bill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Isiah Pacheco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509172"/>
                  </a:ext>
                </a:extLst>
              </a:tr>
              <a:tr h="6576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Eddie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Calvin Ridley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194027"/>
                  </a:ext>
                </a:extLst>
              </a:tr>
              <a:tr h="6576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Kurt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Joe Mixon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210691"/>
                  </a:ext>
                </a:extLst>
              </a:tr>
              <a:tr h="6576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Jake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Javonte Williams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4239287"/>
                  </a:ext>
                </a:extLst>
              </a:tr>
              <a:tr h="6576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Kurt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Chris Olave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849714"/>
                  </a:ext>
                </a:extLst>
              </a:tr>
              <a:tr h="6576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Bill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Antonio Brown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079282"/>
                  </a:ext>
                </a:extLst>
              </a:tr>
              <a:tr h="6576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Andrew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Kenny Golladay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434535"/>
                  </a:ext>
                </a:extLst>
              </a:tr>
              <a:tr h="6576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Aaron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Kyle Pitts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836732"/>
                  </a:ext>
                </a:extLst>
              </a:tr>
              <a:tr h="6576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Aaron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Allen Robinson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80.8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223693"/>
                  </a:ext>
                </a:extLst>
              </a:tr>
              <a:tr h="6576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Jeff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Chris Carson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3138812"/>
                  </a:ext>
                </a:extLst>
              </a:tr>
              <a:tr h="6576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Aaron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Odell Beckham Jr.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86.8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8025475"/>
                  </a:ext>
                </a:extLst>
              </a:tr>
              <a:tr h="6576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Gregg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Brandon Aiyuk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288485"/>
                  </a:ext>
                </a:extLst>
              </a:tr>
              <a:tr h="6576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Eddie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Gus Edwards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455244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8A61039-7115-CC7C-F50C-CCD59FA5AFCE}"/>
              </a:ext>
            </a:extLst>
          </p:cNvPr>
          <p:cNvSpPr txBox="1"/>
          <p:nvPr/>
        </p:nvSpPr>
        <p:spPr>
          <a:xfrm>
            <a:off x="1444537" y="699736"/>
            <a:ext cx="633412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ahoma" panose="020B0604030504040204" pitchFamily="34" charset="0"/>
              </a:rPr>
              <a:t>Biggest Bust</a:t>
            </a:r>
            <a:br>
              <a:rPr lang="en-US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ahoma" panose="020B060403050404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Draft Spend &gt; $25, Season Points &lt; 100</a:t>
            </a:r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09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B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30886A-BADB-A43A-FB3D-160E601E7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BBC63D7-27AC-A29C-6E2D-7DCB5241532D}"/>
              </a:ext>
            </a:extLst>
          </p:cNvPr>
          <p:cNvGrpSpPr/>
          <p:nvPr/>
        </p:nvGrpSpPr>
        <p:grpSpPr>
          <a:xfrm>
            <a:off x="16934" y="0"/>
            <a:ext cx="9127066" cy="5143500"/>
            <a:chOff x="714375" y="0"/>
            <a:chExt cx="7715250" cy="5143500"/>
          </a:xfrm>
        </p:grpSpPr>
        <p:pic>
          <p:nvPicPr>
            <p:cNvPr id="7" name="Picture 6" descr="A sign with text on it&#10;&#10;AI-generated content may be incorrect.">
              <a:extLst>
                <a:ext uri="{FF2B5EF4-FFF2-40B4-BE49-F238E27FC236}">
                  <a16:creationId xmlns:a16="http://schemas.microsoft.com/office/drawing/2014/main" id="{11C0F474-9C37-AB85-7923-B542E6F37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4375" y="0"/>
              <a:ext cx="7715250" cy="51435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AAE8C150-7DED-8174-3657-127B87878892}"/>
                </a:ext>
              </a:extLst>
            </p:cNvPr>
            <p:cNvSpPr/>
            <p:nvPr/>
          </p:nvSpPr>
          <p:spPr>
            <a:xfrm>
              <a:off x="1854199" y="767705"/>
              <a:ext cx="5426075" cy="3637608"/>
            </a:xfrm>
            <a:prstGeom prst="roundRect">
              <a:avLst>
                <a:gd name="adj" fmla="val 19373"/>
              </a:avLst>
            </a:prstGeom>
            <a:solidFill>
              <a:srgbClr val="D83D2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C8CCB50-1048-74B2-B28E-0D6E3CA7A8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8191215"/>
              </p:ext>
            </p:extLst>
          </p:nvPr>
        </p:nvGraphicFramePr>
        <p:xfrm>
          <a:off x="1711283" y="1389144"/>
          <a:ext cx="5738368" cy="2712720"/>
        </p:xfrm>
        <a:graphic>
          <a:graphicData uri="http://schemas.openxmlformats.org/drawingml/2006/table">
            <a:tbl>
              <a:tblPr/>
              <a:tblGrid>
                <a:gridCol w="731520">
                  <a:extLst>
                    <a:ext uri="{9D8B030D-6E8A-4147-A177-3AD203B41FA5}">
                      <a16:colId xmlns:a16="http://schemas.microsoft.com/office/drawing/2014/main" val="4272443089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245424246"/>
                    </a:ext>
                  </a:extLst>
                </a:gridCol>
                <a:gridCol w="1165299">
                  <a:extLst>
                    <a:ext uri="{9D8B030D-6E8A-4147-A177-3AD203B41FA5}">
                      <a16:colId xmlns:a16="http://schemas.microsoft.com/office/drawing/2014/main" val="22911465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943092697"/>
                    </a:ext>
                  </a:extLst>
                </a:gridCol>
                <a:gridCol w="1006909">
                  <a:extLst>
                    <a:ext uri="{9D8B030D-6E8A-4147-A177-3AD203B41FA5}">
                      <a16:colId xmlns:a16="http://schemas.microsoft.com/office/drawing/2014/main" val="893419012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3398314716"/>
                    </a:ext>
                  </a:extLst>
                </a:gridCol>
              </a:tblGrid>
              <a:tr h="6788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Mgr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Player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Position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Draft $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Pts End Season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033811"/>
                  </a:ext>
                </a:extLst>
              </a:tr>
              <a:tr h="7000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Eddie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Deebo Samuel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777381"/>
                  </a:ext>
                </a:extLst>
              </a:tr>
              <a:tr h="7000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Jim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Ja'Marr Chase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392274"/>
                  </a:ext>
                </a:extLst>
              </a:tr>
              <a:tr h="7000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Jake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Austin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Ekeler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291.1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543306"/>
                  </a:ext>
                </a:extLst>
              </a:tr>
              <a:tr h="7000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Aaron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Mike Evans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277.3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099652"/>
                  </a:ext>
                </a:extLst>
              </a:tr>
              <a:tr h="7000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Jake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Raheem Mostert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267.7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079754"/>
                  </a:ext>
                </a:extLst>
              </a:tr>
              <a:tr h="6576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Trevor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Brian Thomas Jr.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266.7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509172"/>
                  </a:ext>
                </a:extLst>
              </a:tr>
              <a:tr h="6576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Trevor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Leonard Fournette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255.6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194027"/>
                  </a:ext>
                </a:extLst>
              </a:tr>
              <a:tr h="6576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Kurt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Chase Brown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210691"/>
                  </a:ext>
                </a:extLst>
              </a:tr>
              <a:tr h="6576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Bill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Justin Jefferson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251.9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4239287"/>
                  </a:ext>
                </a:extLst>
              </a:tr>
              <a:tr h="6576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Kurt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Brock Bowers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247.7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849714"/>
                  </a:ext>
                </a:extLst>
              </a:tr>
              <a:tr h="6576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Albert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Tony Pollard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246.9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079282"/>
                  </a:ext>
                </a:extLst>
              </a:tr>
              <a:tr h="6576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Kurt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Michael Pittman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242.8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434535"/>
                  </a:ext>
                </a:extLst>
              </a:tr>
              <a:tr h="6576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Aaron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Hunter Renfrow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242.2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836732"/>
                  </a:ext>
                </a:extLst>
              </a:tr>
              <a:tr h="6576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Aaron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Chuba Hubbard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241.6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22369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487D890-C07B-B278-106A-FDFFA5893A03}"/>
              </a:ext>
            </a:extLst>
          </p:cNvPr>
          <p:cNvSpPr txBox="1"/>
          <p:nvPr/>
        </p:nvSpPr>
        <p:spPr>
          <a:xfrm>
            <a:off x="1444537" y="804369"/>
            <a:ext cx="633412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ahoma" panose="020B0604030504040204" pitchFamily="34" charset="0"/>
              </a:rPr>
              <a:t>Biggest Jackpots</a:t>
            </a:r>
            <a:br>
              <a:rPr lang="en-US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ahoma" panose="020B060403050404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Draft Spend &lt; $10, Season Points &gt; 240</a:t>
            </a:r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92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B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E5FE3D-C604-2C04-341E-21046E1D5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F3E48C8-DFD0-595E-C296-85300FCB1877}"/>
              </a:ext>
            </a:extLst>
          </p:cNvPr>
          <p:cNvGrpSpPr/>
          <p:nvPr/>
        </p:nvGrpSpPr>
        <p:grpSpPr>
          <a:xfrm>
            <a:off x="16934" y="0"/>
            <a:ext cx="9127066" cy="5143500"/>
            <a:chOff x="714375" y="0"/>
            <a:chExt cx="7715250" cy="5143500"/>
          </a:xfrm>
        </p:grpSpPr>
        <p:pic>
          <p:nvPicPr>
            <p:cNvPr id="7" name="Picture 6" descr="A sign with text on it&#10;&#10;AI-generated content may be incorrect.">
              <a:extLst>
                <a:ext uri="{FF2B5EF4-FFF2-40B4-BE49-F238E27FC236}">
                  <a16:creationId xmlns:a16="http://schemas.microsoft.com/office/drawing/2014/main" id="{ED4F206D-5B2E-27C8-C645-FC85AA4D4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4375" y="0"/>
              <a:ext cx="7715250" cy="51435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8E576A1-BFD1-3C41-E5CF-2121FE2D978D}"/>
                </a:ext>
              </a:extLst>
            </p:cNvPr>
            <p:cNvSpPr/>
            <p:nvPr/>
          </p:nvSpPr>
          <p:spPr>
            <a:xfrm>
              <a:off x="1854199" y="767705"/>
              <a:ext cx="5426075" cy="3637608"/>
            </a:xfrm>
            <a:prstGeom prst="roundRect">
              <a:avLst>
                <a:gd name="adj" fmla="val 19373"/>
              </a:avLst>
            </a:prstGeom>
            <a:solidFill>
              <a:srgbClr val="D83D2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A5F820E-E530-299E-12AD-846497682635}"/>
              </a:ext>
            </a:extLst>
          </p:cNvPr>
          <p:cNvSpPr txBox="1"/>
          <p:nvPr/>
        </p:nvSpPr>
        <p:spPr>
          <a:xfrm>
            <a:off x="1444537" y="944457"/>
            <a:ext cx="633412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ahoma" panose="020B0604030504040204" pitchFamily="34" charset="0"/>
              </a:rPr>
              <a:t>Best Drafter?  Worst Drafter?</a:t>
            </a:r>
            <a:br>
              <a:rPr lang="en-US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ahoma" panose="020B060403050404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Total Points End of Season for Drafted Team (since 2019)</a:t>
            </a:r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626ECAD-EFEA-6C75-9326-07FD7C9451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016593"/>
              </p:ext>
            </p:extLst>
          </p:nvPr>
        </p:nvGraphicFramePr>
        <p:xfrm>
          <a:off x="1676226" y="1639146"/>
          <a:ext cx="5904738" cy="2383790"/>
        </p:xfrm>
        <a:graphic>
          <a:graphicData uri="http://schemas.openxmlformats.org/drawingml/2006/table">
            <a:tbl>
              <a:tblPr bandRow="1"/>
              <a:tblGrid>
                <a:gridCol w="927516">
                  <a:extLst>
                    <a:ext uri="{9D8B030D-6E8A-4147-A177-3AD203B41FA5}">
                      <a16:colId xmlns:a16="http://schemas.microsoft.com/office/drawing/2014/main" val="4261638763"/>
                    </a:ext>
                  </a:extLst>
                </a:gridCol>
                <a:gridCol w="757788">
                  <a:extLst>
                    <a:ext uri="{9D8B030D-6E8A-4147-A177-3AD203B41FA5}">
                      <a16:colId xmlns:a16="http://schemas.microsoft.com/office/drawing/2014/main" val="204365516"/>
                    </a:ext>
                  </a:extLst>
                </a:gridCol>
                <a:gridCol w="660009">
                  <a:extLst>
                    <a:ext uri="{9D8B030D-6E8A-4147-A177-3AD203B41FA5}">
                      <a16:colId xmlns:a16="http://schemas.microsoft.com/office/drawing/2014/main" val="1089496407"/>
                    </a:ext>
                  </a:extLst>
                </a:gridCol>
                <a:gridCol w="711885">
                  <a:extLst>
                    <a:ext uri="{9D8B030D-6E8A-4147-A177-3AD203B41FA5}">
                      <a16:colId xmlns:a16="http://schemas.microsoft.com/office/drawing/2014/main" val="181698941"/>
                    </a:ext>
                  </a:extLst>
                </a:gridCol>
                <a:gridCol w="711885">
                  <a:extLst>
                    <a:ext uri="{9D8B030D-6E8A-4147-A177-3AD203B41FA5}">
                      <a16:colId xmlns:a16="http://schemas.microsoft.com/office/drawing/2014/main" val="3538156986"/>
                    </a:ext>
                  </a:extLst>
                </a:gridCol>
                <a:gridCol w="711885">
                  <a:extLst>
                    <a:ext uri="{9D8B030D-6E8A-4147-A177-3AD203B41FA5}">
                      <a16:colId xmlns:a16="http://schemas.microsoft.com/office/drawing/2014/main" val="1884533120"/>
                    </a:ext>
                  </a:extLst>
                </a:gridCol>
                <a:gridCol w="711885">
                  <a:extLst>
                    <a:ext uri="{9D8B030D-6E8A-4147-A177-3AD203B41FA5}">
                      <a16:colId xmlns:a16="http://schemas.microsoft.com/office/drawing/2014/main" val="4289608338"/>
                    </a:ext>
                  </a:extLst>
                </a:gridCol>
                <a:gridCol w="711885">
                  <a:extLst>
                    <a:ext uri="{9D8B030D-6E8A-4147-A177-3AD203B41FA5}">
                      <a16:colId xmlns:a16="http://schemas.microsoft.com/office/drawing/2014/main" val="3271254635"/>
                    </a:ext>
                  </a:extLst>
                </a:gridCol>
              </a:tblGrid>
              <a:tr h="17483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6576" marR="36576" marT="635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Avg / Yr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191237"/>
                  </a:ext>
                </a:extLst>
              </a:tr>
              <a:tr h="174837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Gregg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2,689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2,877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2,697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2,490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2,688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420157"/>
                  </a:ext>
                </a:extLst>
              </a:tr>
              <a:tr h="174837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Jeff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2,887</a:t>
                      </a:r>
                      <a:r>
                        <a:rPr lang="en-US" sz="11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🏆</a:t>
                      </a:r>
                      <a:endParaRPr lang="en-US" sz="1200" b="0" i="0" u="none" strike="noStrike" kern="12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2,683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2,451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🦄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2,067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2,820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2,461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2,561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3698705"/>
                  </a:ext>
                </a:extLst>
              </a:tr>
              <a:tr h="174837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Kurt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2,387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1,901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3,123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2,683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414674"/>
                  </a:ext>
                </a:extLst>
              </a:tr>
              <a:tr h="174837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Jake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2,592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2,462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2,700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2,251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2,635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2,464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545295"/>
                  </a:ext>
                </a:extLst>
              </a:tr>
              <a:tr h="174837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Trevor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2,401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2,792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2,624</a:t>
                      </a:r>
                      <a:r>
                        <a:rPr lang="en-US" sz="11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🏆</a:t>
                      </a:r>
                      <a:endParaRPr lang="en-US" sz="1200" b="0" i="0" u="none" strike="noStrike" kern="12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2,480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2,479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🦄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133809"/>
                  </a:ext>
                </a:extLst>
              </a:tr>
              <a:tr h="174837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Bill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2,464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2,195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2,732</a:t>
                      </a:r>
                      <a:r>
                        <a:rPr lang="en-US" sz="11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🏆</a:t>
                      </a:r>
                      <a:endParaRPr lang="en-US" sz="1200" b="0" i="0" u="none" strike="noStrike" kern="12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2,688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2,482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692261"/>
                  </a:ext>
                </a:extLst>
              </a:tr>
              <a:tr h="174837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Jim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2,152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🦄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2,604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2,672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2,451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705589"/>
                  </a:ext>
                </a:extLst>
              </a:tr>
              <a:tr h="174837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Aaron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2,448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2,691</a:t>
                      </a:r>
                      <a:r>
                        <a:rPr lang="en-US" sz="11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🏆</a:t>
                      </a:r>
                      <a:endParaRPr lang="en-US" sz="1200" b="0" i="0" u="none" strike="noStrike" kern="12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2,351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4779446"/>
                  </a:ext>
                </a:extLst>
              </a:tr>
              <a:tr h="174837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Albert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2,115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🦄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2,463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2,713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2,863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8479144"/>
                  </a:ext>
                </a:extLst>
              </a:tr>
              <a:tr h="174837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Andrew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2,644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2,306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🦄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2,171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2,290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2,394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3786997"/>
                  </a:ext>
                </a:extLst>
              </a:tr>
              <a:tr h="174837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Darren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2,882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2,089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2,086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2,625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679976"/>
                  </a:ext>
                </a:extLst>
              </a:tr>
              <a:tr h="118850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Eddie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1,924</a:t>
                      </a:r>
                      <a:r>
                        <a:rPr lang="en-US" sz="11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🏆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1,984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2,107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🦄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2,575 </a:t>
                      </a:r>
                      <a:r>
                        <a:rPr lang="en-US" sz="11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🏆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2,185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87847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318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8703B7-8DBB-1CB0-B9B9-0AF7E59D262B}"/>
              </a:ext>
            </a:extLst>
          </p:cNvPr>
          <p:cNvSpPr txBox="1"/>
          <p:nvPr/>
        </p:nvSpPr>
        <p:spPr>
          <a:xfrm>
            <a:off x="5676900" y="1300045"/>
            <a:ext cx="267704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Dues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FE9963-8194-4C8D-998E-F4617D8C5320}"/>
              </a:ext>
            </a:extLst>
          </p:cNvPr>
          <p:cNvSpPr txBox="1"/>
          <p:nvPr/>
        </p:nvSpPr>
        <p:spPr>
          <a:xfrm>
            <a:off x="5623448" y="2326640"/>
            <a:ext cx="2822052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$125</a:t>
            </a:r>
          </a:p>
          <a:p>
            <a:pPr algn="ctr"/>
            <a:endParaRPr lang="en-US" sz="16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Everyone but Jim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(applied 2022 winnings) </a:t>
            </a:r>
          </a:p>
        </p:txBody>
      </p:sp>
      <p:pic>
        <p:nvPicPr>
          <p:cNvPr id="9" name="Picture 8" descr="A cartoon of a person in a uniform pointing at a whiteboard&#10;&#10;AI-generated content may be incorrect.">
            <a:extLst>
              <a:ext uri="{FF2B5EF4-FFF2-40B4-BE49-F238E27FC236}">
                <a16:creationId xmlns:a16="http://schemas.microsoft.com/office/drawing/2014/main" id="{3FEB0324-8202-A5BA-0699-2F174E894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435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49236-7F22-5DDA-76BE-DECFE99C6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0BD43BB-4EB2-30D9-70C2-EA7A603BD500}"/>
              </a:ext>
            </a:extLst>
          </p:cNvPr>
          <p:cNvSpPr txBox="1"/>
          <p:nvPr/>
        </p:nvSpPr>
        <p:spPr>
          <a:xfrm>
            <a:off x="4033284" y="1166695"/>
            <a:ext cx="449108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Website Reminder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D63EFE-7495-EA99-1476-4E06B38DD245}"/>
              </a:ext>
            </a:extLst>
          </p:cNvPr>
          <p:cNvSpPr txBox="1"/>
          <p:nvPr/>
        </p:nvSpPr>
        <p:spPr>
          <a:xfrm>
            <a:off x="3955312" y="2193290"/>
            <a:ext cx="4685124" cy="17851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Sx3ff.com</a:t>
            </a:r>
          </a:p>
          <a:p>
            <a:pPr algn="ctr"/>
            <a:endParaRPr lang="en-US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Sx3.fun became expensive </a:t>
            </a:r>
            <a:r>
              <a:rPr lang="en-US" sz="1600" dirty="0">
                <a:solidFill>
                  <a:srgbClr val="DF000F"/>
                </a:solidFill>
                <a:effectLst/>
                <a:highlight>
                  <a:srgbClr val="FFFFFF"/>
                </a:highlight>
                <a:latin typeface="Source Sans Pro" panose="020F0502020204030204" pitchFamily="34" charset="0"/>
              </a:rPr>
              <a:t>😠</a:t>
            </a:r>
            <a:endParaRPr lang="en-US" sz="16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algn="ctr"/>
            <a:endParaRPr lang="en-US" sz="16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It’ll warn you it’s unsecure – don’t worry</a:t>
            </a:r>
          </a:p>
        </p:txBody>
      </p:sp>
      <p:pic>
        <p:nvPicPr>
          <p:cNvPr id="5" name="Picture 4" descr="A horse with hands up&#10;&#10;AI-generated content may be incorrect.">
            <a:extLst>
              <a:ext uri="{FF2B5EF4-FFF2-40B4-BE49-F238E27FC236}">
                <a16:creationId xmlns:a16="http://schemas.microsoft.com/office/drawing/2014/main" id="{68A1DB04-DE25-709C-CDE8-E9F26C3C3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86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E602221-C891-B2DE-B505-2EA633C43E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9032601"/>
              </p:ext>
            </p:extLst>
          </p:nvPr>
        </p:nvGraphicFramePr>
        <p:xfrm>
          <a:off x="503275" y="143645"/>
          <a:ext cx="8137450" cy="3303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2A8A96B-71F7-83E0-E69E-00B611F66558}"/>
              </a:ext>
            </a:extLst>
          </p:cNvPr>
          <p:cNvSpPr txBox="1"/>
          <p:nvPr/>
        </p:nvSpPr>
        <p:spPr>
          <a:xfrm>
            <a:off x="2135815" y="2280421"/>
            <a:ext cx="8771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/>
              <a:t>🤩</a:t>
            </a:r>
            <a:endParaRPr lang="en-US" sz="4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B6239F-F6C6-E548-5A87-1E28F8279129}"/>
              </a:ext>
            </a:extLst>
          </p:cNvPr>
          <p:cNvSpPr txBox="1"/>
          <p:nvPr/>
        </p:nvSpPr>
        <p:spPr>
          <a:xfrm>
            <a:off x="901996" y="2280421"/>
            <a:ext cx="9835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😬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FCD3A6-8B4D-BCDC-D46D-1CB43F0DF41F}"/>
              </a:ext>
            </a:extLst>
          </p:cNvPr>
          <p:cNvSpPr txBox="1"/>
          <p:nvPr/>
        </p:nvSpPr>
        <p:spPr>
          <a:xfrm>
            <a:off x="4224451" y="2280421"/>
            <a:ext cx="8771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😧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DF739C-8A2E-C163-327D-DA03F81556B7}"/>
              </a:ext>
            </a:extLst>
          </p:cNvPr>
          <p:cNvSpPr txBox="1"/>
          <p:nvPr/>
        </p:nvSpPr>
        <p:spPr>
          <a:xfrm>
            <a:off x="6569592" y="2280421"/>
            <a:ext cx="8771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3515FE-569F-714F-9B6C-F5E072C313C2}"/>
              </a:ext>
            </a:extLst>
          </p:cNvPr>
          <p:cNvSpPr txBox="1"/>
          <p:nvPr/>
        </p:nvSpPr>
        <p:spPr>
          <a:xfrm>
            <a:off x="4973096" y="2280421"/>
            <a:ext cx="8771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😢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1796E6-D407-694C-F091-84E6AD85CB98}"/>
              </a:ext>
            </a:extLst>
          </p:cNvPr>
          <p:cNvSpPr txBox="1"/>
          <p:nvPr/>
        </p:nvSpPr>
        <p:spPr>
          <a:xfrm>
            <a:off x="5785284" y="2280421"/>
            <a:ext cx="8771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😭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022848-0D2C-3FEA-A1CE-5889FF9BED0E}"/>
              </a:ext>
            </a:extLst>
          </p:cNvPr>
          <p:cNvSpPr txBox="1"/>
          <p:nvPr/>
        </p:nvSpPr>
        <p:spPr>
          <a:xfrm>
            <a:off x="3402861" y="2280421"/>
            <a:ext cx="8771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🫣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534264-2455-28B4-89D4-E2916D8E6DD9}"/>
              </a:ext>
            </a:extLst>
          </p:cNvPr>
          <p:cNvSpPr txBox="1"/>
          <p:nvPr/>
        </p:nvSpPr>
        <p:spPr>
          <a:xfrm>
            <a:off x="1140882" y="4006347"/>
            <a:ext cx="699065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Yes, that’s an 11-loss streak.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Yes, that’s the longest streak in Sx3 history.</a:t>
            </a:r>
            <a:endParaRPr lang="en-US" sz="44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1A5A63-1F8F-30A1-89DB-5665DBBCC37A}"/>
              </a:ext>
            </a:extLst>
          </p:cNvPr>
          <p:cNvSpPr txBox="1"/>
          <p:nvPr/>
        </p:nvSpPr>
        <p:spPr>
          <a:xfrm>
            <a:off x="7958469" y="2230802"/>
            <a:ext cx="8771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💩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D41A93-6BB2-ACB3-CBE9-15564C08BCC6}"/>
              </a:ext>
            </a:extLst>
          </p:cNvPr>
          <p:cNvSpPr txBox="1"/>
          <p:nvPr/>
        </p:nvSpPr>
        <p:spPr>
          <a:xfrm>
            <a:off x="7254346" y="2280421"/>
            <a:ext cx="8771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🤢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0EDEAD-3E27-FE87-E4E8-A77351131AF1}"/>
              </a:ext>
            </a:extLst>
          </p:cNvPr>
          <p:cNvSpPr txBox="1"/>
          <p:nvPr/>
        </p:nvSpPr>
        <p:spPr>
          <a:xfrm>
            <a:off x="1076675" y="3496445"/>
            <a:ext cx="6990650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ahoma" panose="020B0604030504040204" pitchFamily="34" charset="0"/>
              </a:rPr>
              <a:t>WIN</a:t>
            </a:r>
            <a:r>
              <a:rPr lang="en-US" sz="1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ahoma" panose="020B0604030504040204" pitchFamily="34" charset="0"/>
              </a:rPr>
              <a:t>	    </a:t>
            </a:r>
            <a:r>
              <a:rPr lang="en-US" sz="1600" dirty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ahoma" panose="020B0604030504040204" pitchFamily="34" charset="0"/>
              </a:rPr>
              <a:t>LOSS</a:t>
            </a:r>
            <a:endParaRPr lang="en-US" sz="3200" dirty="0">
              <a:solidFill>
                <a:srgbClr val="FF0000"/>
              </a:solidFill>
              <a:latin typeface="Roboto Black" panose="02000000000000000000" pitchFamily="2" charset="0"/>
              <a:ea typeface="Roboto Black" panose="02000000000000000000" pitchFamily="2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8540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B8A33-FD4C-22C6-890A-28F0C4BD1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181DF0-2E54-078E-1FCC-46F0358570D2}"/>
              </a:ext>
            </a:extLst>
          </p:cNvPr>
          <p:cNvSpPr txBox="1"/>
          <p:nvPr/>
        </p:nvSpPr>
        <p:spPr>
          <a:xfrm>
            <a:off x="4099754" y="1048256"/>
            <a:ext cx="4548946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No changes this year.</a:t>
            </a:r>
          </a:p>
          <a:p>
            <a:pPr algn="ctr"/>
            <a:endParaRPr lang="en-US" sz="24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Voting will happen for next year.</a:t>
            </a:r>
          </a:p>
          <a:p>
            <a:pPr algn="ctr"/>
            <a:endParaRPr lang="en-US" sz="24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Shout if you have requests to be on the ballot. </a:t>
            </a:r>
          </a:p>
          <a:p>
            <a:pPr algn="ctr"/>
            <a:endParaRPr lang="en-US" sz="24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(I won’t honor your requests).</a:t>
            </a:r>
          </a:p>
        </p:txBody>
      </p:sp>
      <p:pic>
        <p:nvPicPr>
          <p:cNvPr id="5" name="Picture 4" descr="A person holding a ball and a clown and a box&#10;&#10;AI-generated content may be incorrect.">
            <a:extLst>
              <a:ext uri="{FF2B5EF4-FFF2-40B4-BE49-F238E27FC236}">
                <a16:creationId xmlns:a16="http://schemas.microsoft.com/office/drawing/2014/main" id="{48531FB5-D781-4637-A9A3-3B4EDCABB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222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8703B7-8DBB-1CB0-B9B9-0AF7E59D262B}"/>
              </a:ext>
            </a:extLst>
          </p:cNvPr>
          <p:cNvSpPr txBox="1"/>
          <p:nvPr/>
        </p:nvSpPr>
        <p:spPr>
          <a:xfrm>
            <a:off x="5333425" y="371508"/>
            <a:ext cx="352112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Draft Reminders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FE9963-8194-4C8D-998E-F4617D8C5320}"/>
              </a:ext>
            </a:extLst>
          </p:cNvPr>
          <p:cNvSpPr txBox="1"/>
          <p:nvPr/>
        </p:nvSpPr>
        <p:spPr>
          <a:xfrm>
            <a:off x="5333425" y="1124840"/>
            <a:ext cx="3559222" cy="36471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Nomination order has been randomly set</a:t>
            </a:r>
          </a:p>
          <a:p>
            <a:pPr algn="ctr"/>
            <a:endParaRPr lang="en-US" sz="11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algn="ctr"/>
            <a:r>
              <a:rPr lang="en-US" sz="110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Nomination Time: </a:t>
            </a:r>
            <a:r>
              <a:rPr lang="en-US" sz="11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30 seconds (</a:t>
            </a:r>
            <a:r>
              <a:rPr lang="en-US" sz="11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don’t take this long</a:t>
            </a:r>
            <a:r>
              <a:rPr lang="is-IS" sz="11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… at 15 secs everyone can harass you</a:t>
            </a:r>
            <a:r>
              <a:rPr lang="en-US" sz="11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)</a:t>
            </a:r>
          </a:p>
          <a:p>
            <a:pPr algn="ctr"/>
            <a:endParaRPr lang="en-US" sz="11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algn="ctr"/>
            <a:r>
              <a:rPr lang="en-US" sz="110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Bid Time:  </a:t>
            </a:r>
            <a:r>
              <a:rPr lang="en-US" sz="11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10 seconds (resets to 10 secs w/ bids)</a:t>
            </a:r>
          </a:p>
          <a:p>
            <a:pPr algn="ctr"/>
            <a:endParaRPr lang="en-US" sz="11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algn="ctr"/>
            <a:r>
              <a:rPr lang="en-US" sz="11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If you bid more than the next person, ALL of what you bid is deducted</a:t>
            </a:r>
          </a:p>
          <a:p>
            <a:pPr algn="ctr"/>
            <a:endParaRPr lang="en-US" sz="11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algn="ctr"/>
            <a:r>
              <a:rPr lang="en-US" sz="11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Nominating a player = $1 bid</a:t>
            </a:r>
          </a:p>
          <a:p>
            <a:pPr algn="ctr"/>
            <a:endParaRPr lang="en-US" sz="11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algn="ctr"/>
            <a:r>
              <a:rPr lang="en-US" sz="11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System forces you to have at least $1 for each roster spot … NO $0 players</a:t>
            </a:r>
          </a:p>
          <a:p>
            <a:pPr algn="ctr"/>
            <a:endParaRPr lang="en-US" sz="11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algn="ctr"/>
            <a:r>
              <a:rPr lang="en-US" sz="11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H2H matchups for the year set after draft is complete.  Those will default to match last year – Aaron will randomize once.</a:t>
            </a:r>
          </a:p>
          <a:p>
            <a:pPr algn="ctr"/>
            <a:endParaRPr lang="en-US" sz="11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algn="ctr"/>
            <a:r>
              <a:rPr lang="en-US" sz="11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EVERYONE be on the lookout for disconnects and shout so we can pause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09EF02-481B-D36D-6FE8-73DC35A35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4313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8703B7-8DBB-1CB0-B9B9-0AF7E59D262B}"/>
              </a:ext>
            </a:extLst>
          </p:cNvPr>
          <p:cNvSpPr txBox="1"/>
          <p:nvPr/>
        </p:nvSpPr>
        <p:spPr>
          <a:xfrm>
            <a:off x="2710875" y="1568114"/>
            <a:ext cx="3521122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Fuck you guys.</a:t>
            </a:r>
          </a:p>
          <a:p>
            <a:pPr algn="ctr"/>
            <a:endParaRPr lang="en-US" sz="36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algn="ctr"/>
            <a:r>
              <a:rPr lang="en-US" sz="3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3087725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6FA1837-0E71-501B-8852-BBAFD7BA0460}"/>
              </a:ext>
            </a:extLst>
          </p:cNvPr>
          <p:cNvSpPr txBox="1"/>
          <p:nvPr/>
        </p:nvSpPr>
        <p:spPr>
          <a:xfrm>
            <a:off x="1076675" y="371147"/>
            <a:ext cx="6990650" cy="44012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this ‘depth’ might have contributed to the problem:</a:t>
            </a:r>
            <a:b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</a:br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ahoma" panose="020B0604030504040204" pitchFamily="34" charset="0"/>
              </a:rPr>
              <a:t>3 QBs </a:t>
            </a: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Darnold, Love, Mahomes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ahoma" panose="020B0604030504040204" pitchFamily="34" charset="0"/>
              </a:rPr>
              <a:t>B. Strange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ahoma" panose="020B0604030504040204" pitchFamily="34" charset="0"/>
              </a:rPr>
              <a:t>P. Washington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ahoma" panose="020B0604030504040204" pitchFamily="34" charset="0"/>
              </a:rPr>
              <a:t>Allen Lazard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ahoma" panose="020B0604030504040204" pitchFamily="34" charset="0"/>
              </a:rPr>
              <a:t>Kyle Pitts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ahoma" panose="020B0604030504040204" pitchFamily="34" charset="0"/>
              </a:rPr>
              <a:t>🤡</a:t>
            </a:r>
          </a:p>
        </p:txBody>
      </p:sp>
    </p:spTree>
    <p:extLst>
      <p:ext uri="{BB962C8B-B14F-4D97-AF65-F5344CB8AC3E}">
        <p14:creationId xmlns:p14="http://schemas.microsoft.com/office/powerpoint/2010/main" val="3788278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F4F835-3625-E231-386D-90E9C0739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88C8950-2D7A-A995-2078-32F703796E22}"/>
              </a:ext>
            </a:extLst>
          </p:cNvPr>
          <p:cNvSpPr txBox="1"/>
          <p:nvPr/>
        </p:nvSpPr>
        <p:spPr>
          <a:xfrm>
            <a:off x="283535" y="434237"/>
            <a:ext cx="857693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it didn’t help that this team abandoned its namesake</a:t>
            </a:r>
          </a:p>
        </p:txBody>
      </p:sp>
      <p:pic>
        <p:nvPicPr>
          <p:cNvPr id="5" name="Picture 4" descr="A person's face in a circle&#10;&#10;AI-generated content may be incorrect.">
            <a:extLst>
              <a:ext uri="{FF2B5EF4-FFF2-40B4-BE49-F238E27FC236}">
                <a16:creationId xmlns:a16="http://schemas.microsoft.com/office/drawing/2014/main" id="{80F584EA-0E1E-B826-09E8-4984E6B11D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19" t="24950" r="26070" b="54247"/>
          <a:stretch>
            <a:fillRect/>
          </a:stretch>
        </p:blipFill>
        <p:spPr>
          <a:xfrm>
            <a:off x="3402418" y="1205024"/>
            <a:ext cx="2268279" cy="2201664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195CC3-62F3-7661-76A9-71BA095C4292}"/>
              </a:ext>
            </a:extLst>
          </p:cNvPr>
          <p:cNvSpPr txBox="1"/>
          <p:nvPr/>
        </p:nvSpPr>
        <p:spPr>
          <a:xfrm>
            <a:off x="1786270" y="3722321"/>
            <a:ext cx="5897524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rostered neither </a:t>
            </a:r>
          </a:p>
          <a:p>
            <a:pPr algn="ctr"/>
            <a:r>
              <a:rPr lang="en-US" sz="24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Ja’Marr Chase, nor Nic Cage</a:t>
            </a:r>
          </a:p>
        </p:txBody>
      </p:sp>
    </p:spTree>
    <p:extLst>
      <p:ext uri="{BB962C8B-B14F-4D97-AF65-F5344CB8AC3E}">
        <p14:creationId xmlns:p14="http://schemas.microsoft.com/office/powerpoint/2010/main" val="3565148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69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57340D-2348-E508-8161-E82CAB333B30}"/>
              </a:ext>
            </a:extLst>
          </p:cNvPr>
          <p:cNvSpPr txBox="1"/>
          <p:nvPr/>
        </p:nvSpPr>
        <p:spPr>
          <a:xfrm>
            <a:off x="2995847" y="401925"/>
            <a:ext cx="5960351" cy="43396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ahoma" panose="020B0604030504040204" pitchFamily="34" charset="0"/>
              </a:rPr>
              <a:t>Trevor Sux</a:t>
            </a:r>
          </a:p>
        </p:txBody>
      </p:sp>
      <p:pic>
        <p:nvPicPr>
          <p:cNvPr id="2" name="Beck-Loser_Edit">
            <a:hlinkClick r:id="" action="ppaction://media"/>
            <a:extLst>
              <a:ext uri="{FF2B5EF4-FFF2-40B4-BE49-F238E27FC236}">
                <a16:creationId xmlns:a16="http://schemas.microsoft.com/office/drawing/2014/main" id="{20EA4B18-32B8-0CFC-5A39-771E7D4BC6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5829" y="5143500"/>
            <a:ext cx="406400" cy="406400"/>
          </a:xfrm>
          <a:prstGeom prst="rect">
            <a:avLst/>
          </a:prstGeom>
        </p:spPr>
      </p:pic>
      <p:pic>
        <p:nvPicPr>
          <p:cNvPr id="4" name="Picture 3" descr="A person with rainbow eyes&#10;&#10;AI-generated content may be incorrect.">
            <a:extLst>
              <a:ext uri="{FF2B5EF4-FFF2-40B4-BE49-F238E27FC236}">
                <a16:creationId xmlns:a16="http://schemas.microsoft.com/office/drawing/2014/main" id="{D8915798-1624-470F-6E29-D92C08B4F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93914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06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numSld="2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69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F4FB03E-523F-B083-0E37-90DBE7621A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4751461"/>
              </p:ext>
            </p:extLst>
          </p:nvPr>
        </p:nvGraphicFramePr>
        <p:xfrm>
          <a:off x="5425440" y="1699852"/>
          <a:ext cx="1889760" cy="2243328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{1E171933-4619-4E11-9A3F-F7608DF75F80}</a:tableStyleId>
              </a:tblPr>
              <a:tblGrid>
                <a:gridCol w="388620">
                  <a:extLst>
                    <a:ext uri="{9D8B030D-6E8A-4147-A177-3AD203B41FA5}">
                      <a16:colId xmlns:a16="http://schemas.microsoft.com/office/drawing/2014/main" val="2376977881"/>
                    </a:ext>
                  </a:extLst>
                </a:gridCol>
                <a:gridCol w="236220">
                  <a:extLst>
                    <a:ext uri="{9D8B030D-6E8A-4147-A177-3AD203B41FA5}">
                      <a16:colId xmlns:a16="http://schemas.microsoft.com/office/drawing/2014/main" val="3634321755"/>
                    </a:ext>
                  </a:extLst>
                </a:gridCol>
                <a:gridCol w="327660">
                  <a:extLst>
                    <a:ext uri="{9D8B030D-6E8A-4147-A177-3AD203B41FA5}">
                      <a16:colId xmlns:a16="http://schemas.microsoft.com/office/drawing/2014/main" val="1111235833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377804539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464190262"/>
                    </a:ext>
                  </a:extLst>
                </a:gridCol>
              </a:tblGrid>
              <a:tr h="13715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wk1</a:t>
                      </a:r>
                      <a:endParaRPr lang="en-US" sz="800" b="0" i="1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 dirty="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 dirty="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115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149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Jim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932050"/>
                  </a:ext>
                </a:extLst>
              </a:tr>
              <a:tr h="13715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wk2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L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95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142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Jeff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830086"/>
                  </a:ext>
                </a:extLst>
              </a:tr>
              <a:tr h="13715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wk3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137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125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Aaron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519970"/>
                  </a:ext>
                </a:extLst>
              </a:tr>
              <a:tr h="13715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wk4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189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132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Gregg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056402"/>
                  </a:ext>
                </a:extLst>
              </a:tr>
              <a:tr h="13715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wk5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176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118</a:t>
                      </a:r>
                      <a:endParaRPr lang="en-US" sz="8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Jake</a:t>
                      </a:r>
                      <a:endParaRPr lang="en-US" sz="8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317440"/>
                  </a:ext>
                </a:extLst>
              </a:tr>
              <a:tr h="13715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wk6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L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137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146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Eddiey</a:t>
                      </a:r>
                      <a:endParaRPr lang="en-US" sz="800" b="0" u="none" strike="noStrik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135455"/>
                  </a:ext>
                </a:extLst>
              </a:tr>
              <a:tr h="13715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wk7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L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132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147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Bill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4593407"/>
                  </a:ext>
                </a:extLst>
              </a:tr>
              <a:tr h="13715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wk8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L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121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143</a:t>
                      </a:r>
                      <a:endParaRPr lang="en-US" sz="8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Kurt</a:t>
                      </a:r>
                      <a:endParaRPr lang="en-US" sz="8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3825147"/>
                  </a:ext>
                </a:extLst>
              </a:tr>
              <a:tr h="13715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wk9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L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113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140</a:t>
                      </a:r>
                      <a:endParaRPr lang="en-US" sz="8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Andrew</a:t>
                      </a:r>
                      <a:endParaRPr lang="en-US" sz="8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91825"/>
                  </a:ext>
                </a:extLst>
              </a:tr>
              <a:tr h="13715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wk10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L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94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121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Darren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462894"/>
                  </a:ext>
                </a:extLst>
              </a:tr>
              <a:tr h="13715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wk11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L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99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188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Albert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532276"/>
                  </a:ext>
                </a:extLst>
              </a:tr>
              <a:tr h="13715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wk12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L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92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Rumble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739572"/>
                  </a:ext>
                </a:extLst>
              </a:tr>
              <a:tr h="13715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wk13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L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102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b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Rumble</a:t>
                      </a:r>
                      <a:endParaRPr lang="en-US" sz="8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7212721"/>
                  </a:ext>
                </a:extLst>
              </a:tr>
              <a:tr h="13715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wk14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L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82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Rumble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7071452"/>
                  </a:ext>
                </a:extLst>
              </a:tr>
              <a:tr h="137157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🦄15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L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128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142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Kurt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099793"/>
                  </a:ext>
                </a:extLst>
              </a:tr>
              <a:tr h="137157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🦄16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L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rgbClr val="FF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156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164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Gregg</a:t>
                      </a:r>
                    </a:p>
                  </a:txBody>
                  <a:tcPr marL="45720" marR="0" marT="9144" marB="914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67651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1B0B6ED-2658-C957-80FB-62F55821B4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61227"/>
              </p:ext>
            </p:extLst>
          </p:nvPr>
        </p:nvGraphicFramePr>
        <p:xfrm>
          <a:off x="5426873" y="4073171"/>
          <a:ext cx="1097280" cy="523155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{793D81CF-94F2-401A-BA57-92F5A7B2D0C5}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571296693"/>
                    </a:ext>
                  </a:extLst>
                </a:gridCol>
              </a:tblGrid>
              <a:tr h="1743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 dirty="0">
                          <a:solidFill>
                            <a:srgbClr val="7030A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Darnold</a:t>
                      </a:r>
                      <a:endParaRPr lang="en-US" sz="900" b="0" i="0" u="none" strike="noStrike" dirty="0">
                        <a:solidFill>
                          <a:srgbClr val="7030A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9170" marR="9170" marT="9170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932050"/>
                  </a:ext>
                </a:extLst>
              </a:tr>
              <a:tr h="17438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u="none" strike="noStrike" kern="1200" dirty="0">
                          <a:solidFill>
                            <a:srgbClr val="7030A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Love</a:t>
                      </a:r>
                    </a:p>
                  </a:txBody>
                  <a:tcPr marL="9170" marR="9170" marT="9170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565736"/>
                  </a:ext>
                </a:extLst>
              </a:tr>
              <a:tr h="17438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u="none" strike="noStrike" kern="1200" dirty="0">
                          <a:solidFill>
                            <a:srgbClr val="7030A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Mahomes</a:t>
                      </a:r>
                    </a:p>
                  </a:txBody>
                  <a:tcPr marL="9170" marR="9170" marT="9170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83008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1A25449-6C7D-65AC-3C4D-48056F07E6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9948817"/>
              </p:ext>
            </p:extLst>
          </p:nvPr>
        </p:nvGraphicFramePr>
        <p:xfrm>
          <a:off x="7818119" y="4073170"/>
          <a:ext cx="1097280" cy="981638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{793D81CF-94F2-401A-BA57-92F5A7B2D0C5}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571296693"/>
                    </a:ext>
                  </a:extLst>
                </a:gridCol>
              </a:tblGrid>
              <a:tr h="10670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u="none" strike="noStrike" kern="1200" dirty="0">
                          <a:solidFill>
                            <a:srgbClr val="0070C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Tyreek</a:t>
                      </a:r>
                    </a:p>
                  </a:txBody>
                  <a:tcPr marL="9170" marR="9170" marT="9170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317440"/>
                  </a:ext>
                </a:extLst>
              </a:tr>
              <a:tr h="10670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u="none" strike="noStrike" kern="1200" dirty="0">
                          <a:solidFill>
                            <a:srgbClr val="0070C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London</a:t>
                      </a:r>
                    </a:p>
                  </a:txBody>
                  <a:tcPr marL="9170" marR="9170" marT="9170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874763"/>
                  </a:ext>
                </a:extLst>
              </a:tr>
              <a:tr h="106703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rgbClr val="0070C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BTJ</a:t>
                      </a:r>
                    </a:p>
                  </a:txBody>
                  <a:tcPr marL="9170" marR="9170" marT="9170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70447"/>
                  </a:ext>
                </a:extLst>
              </a:tr>
              <a:tr h="106703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rgbClr val="0070C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Doubs</a:t>
                      </a:r>
                    </a:p>
                  </a:txBody>
                  <a:tcPr marL="9170" marR="9170" marT="9170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135455"/>
                  </a:ext>
                </a:extLst>
              </a:tr>
              <a:tr h="106703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rgbClr val="0070C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Lazard</a:t>
                      </a:r>
                    </a:p>
                  </a:txBody>
                  <a:tcPr marL="9170" marR="9170" marT="9170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731198"/>
                  </a:ext>
                </a:extLst>
              </a:tr>
              <a:tr h="106703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800" b="0" u="none" strike="noStrike" kern="1200" dirty="0">
                          <a:solidFill>
                            <a:srgbClr val="0070C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P. Washington</a:t>
                      </a:r>
                    </a:p>
                  </a:txBody>
                  <a:tcPr marL="9170" marR="9170" marT="9170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239369"/>
                  </a:ext>
                </a:extLst>
              </a:tr>
              <a:tr h="106703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800" b="0" u="none" strike="noStrike" kern="1200" dirty="0" err="1">
                          <a:solidFill>
                            <a:srgbClr val="0070C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Wan’Dale</a:t>
                      </a:r>
                      <a:endParaRPr lang="en-US" sz="800" b="0" u="none" strike="noStrike" kern="1200" dirty="0">
                        <a:solidFill>
                          <a:srgbClr val="0070C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9170" marR="9170" marT="9170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984576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69A2B8C-B555-2129-9A69-AE97832645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64614"/>
              </p:ext>
            </p:extLst>
          </p:nvPr>
        </p:nvGraphicFramePr>
        <p:xfrm>
          <a:off x="6627023" y="4073172"/>
          <a:ext cx="1097280" cy="558294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{793D81CF-94F2-401A-BA57-92F5A7B2D0C5}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571296693"/>
                    </a:ext>
                  </a:extLst>
                </a:gridCol>
              </a:tblGrid>
              <a:tr h="18609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u="none" strike="noStrike" kern="1200" dirty="0">
                          <a:solidFill>
                            <a:srgbClr val="C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D Henry</a:t>
                      </a:r>
                    </a:p>
                  </a:txBody>
                  <a:tcPr marL="9170" marR="9170" marT="9170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519970"/>
                  </a:ext>
                </a:extLst>
              </a:tr>
              <a:tr h="18609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u="none" strike="noStrike" kern="1200" dirty="0">
                          <a:solidFill>
                            <a:srgbClr val="C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Swift</a:t>
                      </a:r>
                    </a:p>
                  </a:txBody>
                  <a:tcPr marL="9170" marR="9170" marT="9170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297948"/>
                  </a:ext>
                </a:extLst>
              </a:tr>
              <a:tr h="186098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0" u="none" strike="noStrike" kern="1200" dirty="0">
                          <a:solidFill>
                            <a:srgbClr val="C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J Ford</a:t>
                      </a:r>
                    </a:p>
                  </a:txBody>
                  <a:tcPr marL="9170" marR="9170" marT="9170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859991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8C66EB2-0E11-2CF5-A703-41F2642179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221027"/>
              </p:ext>
            </p:extLst>
          </p:nvPr>
        </p:nvGraphicFramePr>
        <p:xfrm>
          <a:off x="5424882" y="4653152"/>
          <a:ext cx="1097280" cy="292660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{793D81CF-94F2-401A-BA57-92F5A7B2D0C5}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571296693"/>
                    </a:ext>
                  </a:extLst>
                </a:gridCol>
              </a:tblGrid>
              <a:tr h="6720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cap="non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  <a:sym typeface="Arial"/>
                        </a:rPr>
                        <a:t>Pitts</a:t>
                      </a:r>
                    </a:p>
                  </a:txBody>
                  <a:tcPr marL="9170" marR="9170" marT="917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250667"/>
                  </a:ext>
                </a:extLst>
              </a:tr>
              <a:tr h="6720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cap="non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  <a:sym typeface="Arial"/>
                        </a:rPr>
                        <a:t>B. Strange</a:t>
                      </a:r>
                    </a:p>
                  </a:txBody>
                  <a:tcPr marL="9170" marR="9170" marT="917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584248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CB83F02-5782-DF2C-BBEC-FAE341BEAB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157574"/>
              </p:ext>
            </p:extLst>
          </p:nvPr>
        </p:nvGraphicFramePr>
        <p:xfrm>
          <a:off x="5425439" y="124598"/>
          <a:ext cx="3488527" cy="174537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{1E171933-4619-4E11-9A3F-F7608DF75F80}</a:tableStyleId>
              </a:tblPr>
              <a:tblGrid>
                <a:gridCol w="928658">
                  <a:extLst>
                    <a:ext uri="{9D8B030D-6E8A-4147-A177-3AD203B41FA5}">
                      <a16:colId xmlns:a16="http://schemas.microsoft.com/office/drawing/2014/main" val="1900102796"/>
                    </a:ext>
                  </a:extLst>
                </a:gridCol>
                <a:gridCol w="2559869">
                  <a:extLst>
                    <a:ext uri="{9D8B030D-6E8A-4147-A177-3AD203B41FA5}">
                      <a16:colId xmlns:a16="http://schemas.microsoft.com/office/drawing/2014/main" val="1007000995"/>
                    </a:ext>
                  </a:extLst>
                </a:gridCol>
              </a:tblGrid>
              <a:tr h="174537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3-11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0" u="none" strike="noStrike" kern="1200" dirty="0">
                          <a:solidFill>
                            <a:srgbClr val="7030A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Regular Season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627438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FE9E8E11-CDC7-41F3-AF77-DCD7563AFE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6863135"/>
              </p:ext>
            </p:extLst>
          </p:nvPr>
        </p:nvGraphicFramePr>
        <p:xfrm>
          <a:off x="5425439" y="373135"/>
          <a:ext cx="3488527" cy="174537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{1E171933-4619-4E11-9A3F-F7608DF75F80}</a:tableStyleId>
              </a:tblPr>
              <a:tblGrid>
                <a:gridCol w="928658">
                  <a:extLst>
                    <a:ext uri="{9D8B030D-6E8A-4147-A177-3AD203B41FA5}">
                      <a16:colId xmlns:a16="http://schemas.microsoft.com/office/drawing/2014/main" val="2683247264"/>
                    </a:ext>
                  </a:extLst>
                </a:gridCol>
                <a:gridCol w="2559869">
                  <a:extLst>
                    <a:ext uri="{9D8B030D-6E8A-4147-A177-3AD203B41FA5}">
                      <a16:colId xmlns:a16="http://schemas.microsoft.com/office/drawing/2014/main" val="2445107301"/>
                    </a:ext>
                  </a:extLst>
                </a:gridCol>
              </a:tblGrid>
              <a:tr h="174537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1,691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0" u="none" strike="noStrike" kern="1200" dirty="0">
                          <a:solidFill>
                            <a:srgbClr val="7030A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Pts For (12</a:t>
                      </a:r>
                      <a:r>
                        <a:rPr lang="en-US" sz="900" b="0" u="none" strike="noStrike" kern="1200" baseline="30000" dirty="0">
                          <a:solidFill>
                            <a:srgbClr val="7030A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th.</a:t>
                      </a:r>
                      <a:r>
                        <a:rPr lang="en-US" sz="900" b="0" u="none" strike="noStrike" kern="1200" dirty="0">
                          <a:solidFill>
                            <a:srgbClr val="7030A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… 11</a:t>
                      </a:r>
                      <a:r>
                        <a:rPr lang="en-US" sz="900" b="0" u="none" strike="noStrike" kern="1200" baseline="30000" dirty="0">
                          <a:solidFill>
                            <a:srgbClr val="7030A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th</a:t>
                      </a:r>
                      <a:r>
                        <a:rPr lang="en-US" sz="900" b="0" u="none" strike="noStrike" kern="1200" dirty="0">
                          <a:solidFill>
                            <a:srgbClr val="7030A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 was 1831)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720116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BF1F2E1A-46EF-245B-8257-6B9B591F4E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625068"/>
              </p:ext>
            </p:extLst>
          </p:nvPr>
        </p:nvGraphicFramePr>
        <p:xfrm>
          <a:off x="5425441" y="1387743"/>
          <a:ext cx="3488527" cy="174537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{1E171933-4619-4E11-9A3F-F7608DF75F80}</a:tableStyleId>
              </a:tblPr>
              <a:tblGrid>
                <a:gridCol w="928658">
                  <a:extLst>
                    <a:ext uri="{9D8B030D-6E8A-4147-A177-3AD203B41FA5}">
                      <a16:colId xmlns:a16="http://schemas.microsoft.com/office/drawing/2014/main" val="3566182319"/>
                    </a:ext>
                  </a:extLst>
                </a:gridCol>
                <a:gridCol w="2559869">
                  <a:extLst>
                    <a:ext uri="{9D8B030D-6E8A-4147-A177-3AD203B41FA5}">
                      <a16:colId xmlns:a16="http://schemas.microsoft.com/office/drawing/2014/main" val="3246873994"/>
                    </a:ext>
                  </a:extLst>
                </a:gridCol>
              </a:tblGrid>
              <a:tr h="174537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Only 1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0" u="none" strike="noStrike" kern="1200" dirty="0">
                          <a:solidFill>
                            <a:srgbClr val="7030A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Mini-Game won, all-time (2021 team pts </a:t>
                      </a:r>
                      <a:r>
                        <a:rPr lang="en-US" sz="900" b="0" u="none" strike="noStrike" kern="1200" dirty="0" err="1">
                          <a:solidFill>
                            <a:srgbClr val="7030A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wk</a:t>
                      </a:r>
                      <a:r>
                        <a:rPr lang="en-US" sz="900" b="0" u="none" strike="noStrike" kern="1200" dirty="0">
                          <a:solidFill>
                            <a:srgbClr val="7030A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215813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5462E1B1-2378-C0A9-1E43-B55C4C7625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390278"/>
              </p:ext>
            </p:extLst>
          </p:nvPr>
        </p:nvGraphicFramePr>
        <p:xfrm>
          <a:off x="5426872" y="885639"/>
          <a:ext cx="3488527" cy="174537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{1E171933-4619-4E11-9A3F-F7608DF75F80}</a:tableStyleId>
              </a:tblPr>
              <a:tblGrid>
                <a:gridCol w="928658">
                  <a:extLst>
                    <a:ext uri="{9D8B030D-6E8A-4147-A177-3AD203B41FA5}">
                      <a16:colId xmlns:a16="http://schemas.microsoft.com/office/drawing/2014/main" val="56844518"/>
                    </a:ext>
                  </a:extLst>
                </a:gridCol>
                <a:gridCol w="2559869">
                  <a:extLst>
                    <a:ext uri="{9D8B030D-6E8A-4147-A177-3AD203B41FA5}">
                      <a16:colId xmlns:a16="http://schemas.microsoft.com/office/drawing/2014/main" val="516417869"/>
                    </a:ext>
                  </a:extLst>
                </a:gridCol>
              </a:tblGrid>
              <a:tr h="174537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0" u="none" strike="noStrike" kern="1200" dirty="0">
                          <a:solidFill>
                            <a:srgbClr val="7030A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-</a:t>
                      </a:r>
                      <a:r>
                        <a:rPr lang="en-US" sz="900" b="0" u="none" strike="noStrike" kern="1200" dirty="0" err="1">
                          <a:solidFill>
                            <a:srgbClr val="7030A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ni</a:t>
                      </a:r>
                      <a:r>
                        <a:rPr lang="en-US" sz="900" b="0" u="none" strike="noStrike" kern="1200" dirty="0">
                          <a:solidFill>
                            <a:srgbClr val="7030A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-corns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698786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DD2732F2-D1FB-BFAF-9FDD-EB4A7FEE80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21456"/>
              </p:ext>
            </p:extLst>
          </p:nvPr>
        </p:nvGraphicFramePr>
        <p:xfrm>
          <a:off x="5425439" y="617655"/>
          <a:ext cx="3488527" cy="174537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{1E171933-4619-4E11-9A3F-F7608DF75F80}</a:tableStyleId>
              </a:tblPr>
              <a:tblGrid>
                <a:gridCol w="928658">
                  <a:extLst>
                    <a:ext uri="{9D8B030D-6E8A-4147-A177-3AD203B41FA5}">
                      <a16:colId xmlns:a16="http://schemas.microsoft.com/office/drawing/2014/main" val="3566182319"/>
                    </a:ext>
                  </a:extLst>
                </a:gridCol>
                <a:gridCol w="2559869">
                  <a:extLst>
                    <a:ext uri="{9D8B030D-6E8A-4147-A177-3AD203B41FA5}">
                      <a16:colId xmlns:a16="http://schemas.microsoft.com/office/drawing/2014/main" val="3246873994"/>
                    </a:ext>
                  </a:extLst>
                </a:gridCol>
              </a:tblGrid>
              <a:tr h="174537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47%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0" u="none" strike="noStrike" kern="1200" dirty="0">
                          <a:solidFill>
                            <a:srgbClr val="7030A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Lifetime Win % (10</a:t>
                      </a:r>
                      <a:r>
                        <a:rPr lang="en-US" sz="900" b="0" u="none" strike="noStrike" kern="1200" baseline="30000" dirty="0">
                          <a:solidFill>
                            <a:srgbClr val="7030A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th</a:t>
                      </a:r>
                      <a:r>
                        <a:rPr lang="en-US" sz="900" b="0" u="none" strike="noStrike" kern="1200" dirty="0">
                          <a:solidFill>
                            <a:srgbClr val="7030A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215813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02B16F0C-8D18-7D4E-0DD3-DB5A50AA0F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1556805"/>
              </p:ext>
            </p:extLst>
          </p:nvPr>
        </p:nvGraphicFramePr>
        <p:xfrm>
          <a:off x="5426872" y="1136602"/>
          <a:ext cx="3488527" cy="174537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{1E171933-4619-4E11-9A3F-F7608DF75F80}</a:tableStyleId>
              </a:tblPr>
              <a:tblGrid>
                <a:gridCol w="928658">
                  <a:extLst>
                    <a:ext uri="{9D8B030D-6E8A-4147-A177-3AD203B41FA5}">
                      <a16:colId xmlns:a16="http://schemas.microsoft.com/office/drawing/2014/main" val="3566182319"/>
                    </a:ext>
                  </a:extLst>
                </a:gridCol>
                <a:gridCol w="2559869">
                  <a:extLst>
                    <a:ext uri="{9D8B030D-6E8A-4147-A177-3AD203B41FA5}">
                      <a16:colId xmlns:a16="http://schemas.microsoft.com/office/drawing/2014/main" val="3246873994"/>
                    </a:ext>
                  </a:extLst>
                </a:gridCol>
              </a:tblGrid>
              <a:tr h="174537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HALF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900" b="0" u="none" strike="noStrike" kern="1200" dirty="0">
                          <a:solidFill>
                            <a:srgbClr val="7030A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of his FAAB budget goes unspent, on average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215813"/>
                  </a:ext>
                </a:extLst>
              </a:tr>
            </a:tbl>
          </a:graphicData>
        </a:graphic>
      </p:graphicFrame>
      <p:pic>
        <p:nvPicPr>
          <p:cNvPr id="22" name="Picture 21" descr="A cartoon of a unicorn&#10;&#10;Description automatically generated">
            <a:extLst>
              <a:ext uri="{FF2B5EF4-FFF2-40B4-BE49-F238E27FC236}">
                <a16:creationId xmlns:a16="http://schemas.microsoft.com/office/drawing/2014/main" id="{BDE1C05F-0347-917B-D4D0-3079B13BA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0940" y="1795486"/>
            <a:ext cx="1289213" cy="2081727"/>
          </a:xfrm>
          <a:prstGeom prst="rect">
            <a:avLst/>
          </a:prstGeom>
        </p:spPr>
      </p:pic>
      <p:pic>
        <p:nvPicPr>
          <p:cNvPr id="4" name="Picture 3" descr="A unicorn statue with a football in front of a building with people&#10;&#10;AI-generated content may be incorrect.">
            <a:extLst>
              <a:ext uri="{FF2B5EF4-FFF2-40B4-BE49-F238E27FC236}">
                <a16:creationId xmlns:a16="http://schemas.microsoft.com/office/drawing/2014/main" id="{EC4D5CE4-24B0-FF72-B4E5-270CE9013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75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69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2B9C5F-58C5-8976-08D0-D09BBA5AFD0C}"/>
              </a:ext>
            </a:extLst>
          </p:cNvPr>
          <p:cNvSpPr txBox="1"/>
          <p:nvPr/>
        </p:nvSpPr>
        <p:spPr>
          <a:xfrm>
            <a:off x="684648" y="1621713"/>
            <a:ext cx="7774704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ahoma" panose="020B0604030504040204" pitchFamily="34" charset="0"/>
              </a:rPr>
              <a:t>Trevor…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ahoma" panose="020B0604030504040204" pitchFamily="34" charset="0"/>
              </a:rPr>
              <a:t>SHOW US THE 🦄!!!</a:t>
            </a:r>
          </a:p>
        </p:txBody>
      </p:sp>
    </p:spTree>
    <p:extLst>
      <p:ext uri="{BB962C8B-B14F-4D97-AF65-F5344CB8AC3E}">
        <p14:creationId xmlns:p14="http://schemas.microsoft.com/office/powerpoint/2010/main" val="868415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69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57340D-2348-E508-8161-E82CAB333B30}"/>
              </a:ext>
            </a:extLst>
          </p:cNvPr>
          <p:cNvSpPr txBox="1"/>
          <p:nvPr/>
        </p:nvSpPr>
        <p:spPr>
          <a:xfrm>
            <a:off x="5579773" y="1414750"/>
            <a:ext cx="3098042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Trevor’s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Team Name is…</a:t>
            </a:r>
          </a:p>
        </p:txBody>
      </p:sp>
      <p:pic>
        <p:nvPicPr>
          <p:cNvPr id="3078" name="Picture 6" descr="a sad, defeated unicorn on a football field with 11 men in everyday clothes pointing fingers and laughing at it">
            <a:extLst>
              <a:ext uri="{FF2B5EF4-FFF2-40B4-BE49-F238E27FC236}">
                <a16:creationId xmlns:a16="http://schemas.microsoft.com/office/drawing/2014/main" id="{86E75599-86A4-2C07-47A2-61A052542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5964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1606</TotalTime>
  <Words>1675</Words>
  <Application>Microsoft Office PowerPoint</Application>
  <PresentationFormat>On-screen Show (16:9)</PresentationFormat>
  <Paragraphs>997</Paragraphs>
  <Slides>32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Aptos Narrow</vt:lpstr>
      <vt:lpstr>Arial</vt:lpstr>
      <vt:lpstr>Calibri</vt:lpstr>
      <vt:lpstr>Impact</vt:lpstr>
      <vt:lpstr>Roboto</vt:lpstr>
      <vt:lpstr>Roboto Black</vt:lpstr>
      <vt:lpstr>Segoe UI</vt:lpstr>
      <vt:lpstr>Source Sans Pro</vt:lpstr>
      <vt:lpstr>Office Theme</vt:lpstr>
      <vt:lpstr>Geometric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Office Mac 2011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 X 10.7</dc:creator>
  <cp:lastModifiedBy>Aaron Cao</cp:lastModifiedBy>
  <cp:revision>46</cp:revision>
  <dcterms:created xsi:type="dcterms:W3CDTF">2022-07-23T11:21:26Z</dcterms:created>
  <dcterms:modified xsi:type="dcterms:W3CDTF">2025-08-27T22:15:39Z</dcterms:modified>
</cp:coreProperties>
</file>