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7" r:id="rId2"/>
    <p:sldMasterId id="2147483679" r:id="rId3"/>
  </p:sldMasterIdLst>
  <p:notesMasterIdLst>
    <p:notesMasterId r:id="rId31"/>
  </p:notesMasterIdLst>
  <p:sldIdLst>
    <p:sldId id="349" r:id="rId4"/>
    <p:sldId id="348" r:id="rId5"/>
    <p:sldId id="346" r:id="rId6"/>
    <p:sldId id="347" r:id="rId7"/>
    <p:sldId id="373" r:id="rId8"/>
    <p:sldId id="350" r:id="rId9"/>
    <p:sldId id="370" r:id="rId10"/>
    <p:sldId id="352" r:id="rId11"/>
    <p:sldId id="374" r:id="rId12"/>
    <p:sldId id="357" r:id="rId13"/>
    <p:sldId id="298" r:id="rId14"/>
    <p:sldId id="371" r:id="rId15"/>
    <p:sldId id="353" r:id="rId16"/>
    <p:sldId id="354" r:id="rId17"/>
    <p:sldId id="355" r:id="rId18"/>
    <p:sldId id="356" r:id="rId19"/>
    <p:sldId id="367" r:id="rId20"/>
    <p:sldId id="369" r:id="rId21"/>
    <p:sldId id="361" r:id="rId22"/>
    <p:sldId id="261" r:id="rId23"/>
    <p:sldId id="360" r:id="rId24"/>
    <p:sldId id="358" r:id="rId25"/>
    <p:sldId id="368" r:id="rId26"/>
    <p:sldId id="363" r:id="rId27"/>
    <p:sldId id="364" r:id="rId28"/>
    <p:sldId id="365" r:id="rId29"/>
    <p:sldId id="366" r:id="rId3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E3A41C5-C983-4718-ACFF-B6BD20C44E64}">
          <p14:sldIdLst>
            <p14:sldId id="349"/>
          </p14:sldIdLst>
        </p14:section>
        <p14:section name="Unicorn" id="{6C308355-2CBA-4D80-AF39-535BE3AD4616}">
          <p14:sldIdLst>
            <p14:sldId id="348"/>
            <p14:sldId id="346"/>
            <p14:sldId id="347"/>
            <p14:sldId id="373"/>
            <p14:sldId id="350"/>
            <p14:sldId id="370"/>
          </p14:sldIdLst>
        </p14:section>
        <p14:section name="Champ" id="{304436BC-EC99-41DA-83A2-6921A4C21722}">
          <p14:sldIdLst>
            <p14:sldId id="352"/>
            <p14:sldId id="374"/>
            <p14:sldId id="357"/>
            <p14:sldId id="298"/>
            <p14:sldId id="371"/>
          </p14:sldIdLst>
        </p14:section>
        <p14:section name="2-Timers" id="{D28B498D-2609-4F41-910F-E6B7B7F5596C}">
          <p14:sldIdLst>
            <p14:sldId id="353"/>
          </p14:sldIdLst>
        </p14:section>
        <p14:section name="Looking Back" id="{2E045229-67E5-46A5-8F06-96AED56F2DE9}">
          <p14:sldIdLst>
            <p14:sldId id="354"/>
            <p14:sldId id="355"/>
            <p14:sldId id="356"/>
            <p14:sldId id="367"/>
            <p14:sldId id="369"/>
            <p14:sldId id="361"/>
          </p14:sldIdLst>
        </p14:section>
        <p14:section name="Looking Forward" id="{FF0528FD-8049-49BF-A6D1-A620FFDF2EFF}">
          <p14:sldIdLst>
            <p14:sldId id="261"/>
            <p14:sldId id="360"/>
            <p14:sldId id="358"/>
            <p14:sldId id="368"/>
            <p14:sldId id="363"/>
            <p14:sldId id="364"/>
            <p14:sldId id="365"/>
            <p14:sldId id="3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BB2"/>
    <a:srgbClr val="EFBF04"/>
    <a:srgbClr val="FFC301"/>
    <a:srgbClr val="000000"/>
    <a:srgbClr val="D47A02"/>
    <a:srgbClr val="FDFEF8"/>
    <a:srgbClr val="4F4F50"/>
    <a:srgbClr val="020F1F"/>
    <a:srgbClr val="CA7BDE"/>
    <a:srgbClr val="FCD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831511-28F0-4C23-AD63-D7947ECC2F3C}" v="2870" dt="2024-08-29T19:45:44.572"/>
  </p1510:revLst>
</p1510:revInfo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112" y="3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82FAC2-0F16-B343-8E3F-D6A3637D7869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6C8EBA-88C4-1F40-B3ED-6E37FC013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182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C8EBA-88C4-1F40-B3ED-6E37FC01323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41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C8EBA-88C4-1F40-B3ED-6E37FC01323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690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E0DBC-52B0-DE4A-91CE-40991224BB6E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4ABC8-1967-FF46-B490-E93E77EF1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18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525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dk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3344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7641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E0DBC-52B0-DE4A-91CE-40991224BB6E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4ABC8-1967-FF46-B490-E93E77EF1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130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E0DBC-52B0-DE4A-91CE-40991224BB6E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4ABC8-1967-FF46-B490-E93E77EF1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011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E0DBC-52B0-DE4A-91CE-40991224BB6E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4ABC8-1967-FF46-B490-E93E77EF1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38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E0DBC-52B0-DE4A-91CE-40991224BB6E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4ABC8-1967-FF46-B490-E93E77EF1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10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E0DBC-52B0-DE4A-91CE-40991224BB6E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4ABC8-1967-FF46-B490-E93E77EF1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262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E0DBC-52B0-DE4A-91CE-40991224BB6E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4ABC8-1967-FF46-B490-E93E77EF1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4302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E0DBC-52B0-DE4A-91CE-40991224BB6E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4ABC8-1967-FF46-B490-E93E77EF1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95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92482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E0DBC-52B0-DE4A-91CE-40991224BB6E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4ABC8-1967-FF46-B490-E93E77EF1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453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E0DBC-52B0-DE4A-91CE-40991224BB6E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4ABC8-1967-FF46-B490-E93E77EF1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337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E0DBC-52B0-DE4A-91CE-40991224BB6E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4ABC8-1967-FF46-B490-E93E77EF1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680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E0DBC-52B0-DE4A-91CE-40991224BB6E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4ABC8-1967-FF46-B490-E93E77EF1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763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Field Bkg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f_bg_03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8" b="9682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936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4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0057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9105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2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4390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7273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0216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4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0800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0191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4E0DBC-52B0-DE4A-91CE-40991224BB6E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4ABC8-1967-FF46-B490-E93E77EF1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98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40007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4E0DBC-52B0-DE4A-91CE-40991224BB6E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4ABC8-1967-FF46-B490-E93E77EF1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202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FL_Fox_Them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20848" y="4412370"/>
            <a:ext cx="812800" cy="812800"/>
          </a:xfrm>
          <a:prstGeom prst="rect">
            <a:avLst/>
          </a:prstGeom>
        </p:spPr>
      </p:pic>
      <p:pic>
        <p:nvPicPr>
          <p:cNvPr id="4" name="Picture 3" descr="A football logo with a football and a flag&#10;&#10;Description automatically generated with medium confidence">
            <a:extLst>
              <a:ext uri="{FF2B5EF4-FFF2-40B4-BE49-F238E27FC236}">
                <a16:creationId xmlns:a16="http://schemas.microsoft.com/office/drawing/2014/main" id="{2D878256-B65D-B814-E56E-E21B456644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657" y="350520"/>
            <a:ext cx="4267200" cy="4267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E5C3A6-C0EA-2A55-F9B6-029E0DD49406}"/>
              </a:ext>
            </a:extLst>
          </p:cNvPr>
          <p:cNvSpPr txBox="1"/>
          <p:nvPr/>
        </p:nvSpPr>
        <p:spPr>
          <a:xfrm>
            <a:off x="4389120" y="2169170"/>
            <a:ext cx="475488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Welcome Back Bozos!</a:t>
            </a:r>
          </a:p>
        </p:txBody>
      </p:sp>
    </p:spTree>
    <p:extLst>
      <p:ext uri="{BB962C8B-B14F-4D97-AF65-F5344CB8AC3E}">
        <p14:creationId xmlns:p14="http://schemas.microsoft.com/office/powerpoint/2010/main" val="322803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02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artoon character sitting in the lotus position with ketchup and sauce&#10;&#10;Description automatically generated">
            <a:extLst>
              <a:ext uri="{FF2B5EF4-FFF2-40B4-BE49-F238E27FC236}">
                <a16:creationId xmlns:a16="http://schemas.microsoft.com/office/drawing/2014/main" id="{D70D84FE-AA71-76D3-0BA3-0FDA8D504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D688C4B-F94F-42B0-76C2-E7E50E9FAF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237852"/>
              </p:ext>
            </p:extLst>
          </p:nvPr>
        </p:nvGraphicFramePr>
        <p:xfrm>
          <a:off x="5301130" y="1991899"/>
          <a:ext cx="2077680" cy="2887127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{1E171933-4619-4E11-9A3F-F7608DF75F80}</a:tableStyleId>
              </a:tblPr>
              <a:tblGrid>
                <a:gridCol w="427265">
                  <a:extLst>
                    <a:ext uri="{9D8B030D-6E8A-4147-A177-3AD203B41FA5}">
                      <a16:colId xmlns:a16="http://schemas.microsoft.com/office/drawing/2014/main" val="2376977881"/>
                    </a:ext>
                  </a:extLst>
                </a:gridCol>
                <a:gridCol w="259710">
                  <a:extLst>
                    <a:ext uri="{9D8B030D-6E8A-4147-A177-3AD203B41FA5}">
                      <a16:colId xmlns:a16="http://schemas.microsoft.com/office/drawing/2014/main" val="3634321755"/>
                    </a:ext>
                  </a:extLst>
                </a:gridCol>
                <a:gridCol w="360243">
                  <a:extLst>
                    <a:ext uri="{9D8B030D-6E8A-4147-A177-3AD203B41FA5}">
                      <a16:colId xmlns:a16="http://schemas.microsoft.com/office/drawing/2014/main" val="1111235833"/>
                    </a:ext>
                  </a:extLst>
                </a:gridCol>
                <a:gridCol w="452398">
                  <a:extLst>
                    <a:ext uri="{9D8B030D-6E8A-4147-A177-3AD203B41FA5}">
                      <a16:colId xmlns:a16="http://schemas.microsoft.com/office/drawing/2014/main" val="3778045391"/>
                    </a:ext>
                  </a:extLst>
                </a:gridCol>
                <a:gridCol w="578064">
                  <a:extLst>
                    <a:ext uri="{9D8B030D-6E8A-4147-A177-3AD203B41FA5}">
                      <a16:colId xmlns:a16="http://schemas.microsoft.com/office/drawing/2014/main" val="464190262"/>
                    </a:ext>
                  </a:extLst>
                </a:gridCol>
              </a:tblGrid>
              <a:tr h="169831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wk1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</a:t>
                      </a:r>
                      <a:endParaRPr lang="en-US" sz="800" b="1" i="0" u="none" strike="noStrike">
                        <a:solidFill>
                          <a:srgbClr val="FF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71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149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Jake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5932050"/>
                  </a:ext>
                </a:extLst>
              </a:tr>
              <a:tr h="169831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wk2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L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126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156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Darren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1830086"/>
                  </a:ext>
                </a:extLst>
              </a:tr>
              <a:tr h="169831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wk3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L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129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189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Aaron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7519970"/>
                  </a:ext>
                </a:extLst>
              </a:tr>
              <a:tr h="169831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wk4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125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84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Eddie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8056402"/>
                  </a:ext>
                </a:extLst>
              </a:tr>
              <a:tr h="169831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wk5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L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160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173</a:t>
                      </a:r>
                      <a:endParaRPr lang="en-US" sz="800" b="0" i="0" u="none" strike="noStrike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Jim</a:t>
                      </a:r>
                      <a:endParaRPr lang="en-US" sz="800" b="0" i="0" u="none" strike="noStrike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2317440"/>
                  </a:ext>
                </a:extLst>
              </a:tr>
              <a:tr h="169831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wk6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115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129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Darren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6135455"/>
                  </a:ext>
                </a:extLst>
              </a:tr>
              <a:tr h="169831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wk7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167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103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Trevor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4593407"/>
                  </a:ext>
                </a:extLst>
              </a:tr>
              <a:tr h="169831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wk8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156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151</a:t>
                      </a:r>
                      <a:endParaRPr lang="en-US" sz="800" b="0" i="0" u="none" strike="noStrike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Albert</a:t>
                      </a:r>
                      <a:endParaRPr lang="en-US" sz="800" b="0" i="0" u="none" strike="noStrike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3825147"/>
                  </a:ext>
                </a:extLst>
              </a:tr>
              <a:tr h="169831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wk9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166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126</a:t>
                      </a:r>
                      <a:endParaRPr lang="en-US" sz="800" b="0" i="0" u="none" strike="noStrike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Andrew</a:t>
                      </a:r>
                      <a:endParaRPr lang="en-US" sz="800" b="0" i="0" u="none" strike="noStrike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891825"/>
                  </a:ext>
                </a:extLst>
              </a:tr>
              <a:tr h="169831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wk10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L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123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118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Jeff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6462894"/>
                  </a:ext>
                </a:extLst>
              </a:tr>
              <a:tr h="169831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wk11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121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109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Gregg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1532276"/>
                  </a:ext>
                </a:extLst>
              </a:tr>
              <a:tr h="169831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wk12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L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133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Rumble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4739572"/>
                  </a:ext>
                </a:extLst>
              </a:tr>
              <a:tr h="169831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wk13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L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115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Rumble</a:t>
                      </a:r>
                      <a:endParaRPr lang="en-US" sz="800" b="0" i="0" u="none" strike="noStrike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7212721"/>
                  </a:ext>
                </a:extLst>
              </a:tr>
              <a:tr h="169831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Wk14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170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Rumble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7071452"/>
                  </a:ext>
                </a:extLst>
              </a:tr>
              <a:tr h="169831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🏆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15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u="none" strike="noStrike" kern="1200" noProof="0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132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126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Jim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099793"/>
                  </a:ext>
                </a:extLst>
              </a:tr>
              <a:tr h="169831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🏆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16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u="none" strike="noStrike" kern="1200" noProof="0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208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125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Albert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0676516"/>
                  </a:ext>
                </a:extLst>
              </a:tr>
              <a:tr h="169831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🏆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17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217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143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Aaron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6350554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3963F1B-1088-11AA-CDD6-BF0BC8E16A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7446997"/>
              </p:ext>
            </p:extLst>
          </p:nvPr>
        </p:nvGraphicFramePr>
        <p:xfrm>
          <a:off x="7909248" y="1991902"/>
          <a:ext cx="1007860" cy="175004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{793D81CF-94F2-401A-BA57-92F5A7B2D0C5}</a:tableStyleId>
              </a:tblPr>
              <a:tblGrid>
                <a:gridCol w="1007860">
                  <a:extLst>
                    <a:ext uri="{9D8B030D-6E8A-4147-A177-3AD203B41FA5}">
                      <a16:colId xmlns:a16="http://schemas.microsoft.com/office/drawing/2014/main" val="571296693"/>
                    </a:ext>
                  </a:extLst>
                </a:gridCol>
              </a:tblGrid>
              <a:tr h="1750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Lamar</a:t>
                      </a:r>
                    </a:p>
                  </a:txBody>
                  <a:tcPr marL="9170" marR="9170" marT="9170" marB="9144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593205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A811BDF-B479-A2F0-23EA-EB5BDB0C2A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0791693"/>
              </p:ext>
            </p:extLst>
          </p:nvPr>
        </p:nvGraphicFramePr>
        <p:xfrm>
          <a:off x="7909248" y="2888173"/>
          <a:ext cx="1007860" cy="1268130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{793D81CF-94F2-401A-BA57-92F5A7B2D0C5}</a:tableStyleId>
              </a:tblPr>
              <a:tblGrid>
                <a:gridCol w="1007860">
                  <a:extLst>
                    <a:ext uri="{9D8B030D-6E8A-4147-A177-3AD203B41FA5}">
                      <a16:colId xmlns:a16="http://schemas.microsoft.com/office/drawing/2014/main" val="571296693"/>
                    </a:ext>
                  </a:extLst>
                </a:gridCol>
              </a:tblGrid>
              <a:tr h="2113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Lamb</a:t>
                      </a:r>
                    </a:p>
                  </a:txBody>
                  <a:tcPr marL="9170" marR="9170" marT="9170" marB="9144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5932050"/>
                  </a:ext>
                </a:extLst>
              </a:tr>
              <a:tr h="211355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Amari</a:t>
                      </a:r>
                    </a:p>
                  </a:txBody>
                  <a:tcPr marL="9170" marR="9170" marT="9170" marB="9144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565736"/>
                  </a:ext>
                </a:extLst>
              </a:tr>
              <a:tr h="211355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Pickens</a:t>
                      </a:r>
                    </a:p>
                  </a:txBody>
                  <a:tcPr marL="9170" marR="9170" marT="9170" marB="9144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1830086"/>
                  </a:ext>
                </a:extLst>
              </a:tr>
              <a:tr h="211355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D. London</a:t>
                      </a:r>
                    </a:p>
                  </a:txBody>
                  <a:tcPr marL="9170" marR="9170" marT="9170" marB="9144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1788696"/>
                  </a:ext>
                </a:extLst>
              </a:tr>
              <a:tr h="211355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Wicks</a:t>
                      </a:r>
                    </a:p>
                  </a:txBody>
                  <a:tcPr marL="9170" marR="9170" marT="9170" marB="9144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2198094"/>
                  </a:ext>
                </a:extLst>
              </a:tr>
              <a:tr h="211355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Downs</a:t>
                      </a:r>
                    </a:p>
                  </a:txBody>
                  <a:tcPr marL="9170" marR="9170" marT="9170" marB="9144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0802936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A863083-4DFA-5AF4-2B0B-2091414C53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9818566"/>
              </p:ext>
            </p:extLst>
          </p:nvPr>
        </p:nvGraphicFramePr>
        <p:xfrm>
          <a:off x="7909247" y="4355956"/>
          <a:ext cx="1007860" cy="523070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{793D81CF-94F2-401A-BA57-92F5A7B2D0C5}</a:tableStyleId>
              </a:tblPr>
              <a:tblGrid>
                <a:gridCol w="1007860">
                  <a:extLst>
                    <a:ext uri="{9D8B030D-6E8A-4147-A177-3AD203B41FA5}">
                      <a16:colId xmlns:a16="http://schemas.microsoft.com/office/drawing/2014/main" val="571296693"/>
                    </a:ext>
                  </a:extLst>
                </a:gridCol>
              </a:tblGrid>
              <a:tr h="1750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Pitts</a:t>
                      </a:r>
                    </a:p>
                  </a:txBody>
                  <a:tcPr marL="9170" marR="9170" marT="9170" marB="9144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5932050"/>
                  </a:ext>
                </a:extLst>
              </a:tr>
              <a:tr h="175004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Kraft</a:t>
                      </a:r>
                    </a:p>
                  </a:txBody>
                  <a:tcPr marL="9170" marR="9170" marT="9170" marB="9144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565736"/>
                  </a:ext>
                </a:extLst>
              </a:tr>
              <a:tr h="173062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u="none" strike="noStrike" kern="1200" err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Muth</a:t>
                      </a:r>
                      <a:endParaRPr lang="en-US" sz="900" b="0" u="none" strike="noStrike" kern="120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9170" marR="9170" marT="9170" marB="9144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1830086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432C8AE-9F75-49BE-6869-16FFC93129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41267"/>
              </p:ext>
            </p:extLst>
          </p:nvPr>
        </p:nvGraphicFramePr>
        <p:xfrm>
          <a:off x="7909248" y="2356701"/>
          <a:ext cx="1007860" cy="350010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{793D81CF-94F2-401A-BA57-92F5A7B2D0C5}</a:tableStyleId>
              </a:tblPr>
              <a:tblGrid>
                <a:gridCol w="1007860">
                  <a:extLst>
                    <a:ext uri="{9D8B030D-6E8A-4147-A177-3AD203B41FA5}">
                      <a16:colId xmlns:a16="http://schemas.microsoft.com/office/drawing/2014/main" val="571296693"/>
                    </a:ext>
                  </a:extLst>
                </a:gridCol>
              </a:tblGrid>
              <a:tr h="1750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err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Breece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9170" marR="9170" marT="9170" marB="9144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5932050"/>
                  </a:ext>
                </a:extLst>
              </a:tr>
              <a:tr h="175005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Kyren</a:t>
                      </a:r>
                    </a:p>
                  </a:txBody>
                  <a:tcPr marL="9170" marR="9170" marT="9170" marB="9144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565736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B3EBDA4-A1AB-97B5-679F-06E73CDA47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5653763"/>
              </p:ext>
            </p:extLst>
          </p:nvPr>
        </p:nvGraphicFramePr>
        <p:xfrm>
          <a:off x="5301131" y="211866"/>
          <a:ext cx="3629054" cy="1396296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{1E171933-4619-4E11-9A3F-F7608DF75F80}</a:tableStyleId>
              </a:tblPr>
              <a:tblGrid>
                <a:gridCol w="966067">
                  <a:extLst>
                    <a:ext uri="{9D8B030D-6E8A-4147-A177-3AD203B41FA5}">
                      <a16:colId xmlns:a16="http://schemas.microsoft.com/office/drawing/2014/main" val="1900102796"/>
                    </a:ext>
                  </a:extLst>
                </a:gridCol>
                <a:gridCol w="2662987">
                  <a:extLst>
                    <a:ext uri="{9D8B030D-6E8A-4147-A177-3AD203B41FA5}">
                      <a16:colId xmlns:a16="http://schemas.microsoft.com/office/drawing/2014/main" val="1007000995"/>
                    </a:ext>
                  </a:extLst>
                </a:gridCol>
              </a:tblGrid>
              <a:tr h="174537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1" u="none" strike="noStrike" kern="1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8-6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BF0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0" u="none" strike="noStrike" kern="120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Reg Ssn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4452170"/>
                  </a:ext>
                </a:extLst>
              </a:tr>
              <a:tr h="174537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1" u="none" strike="noStrike" kern="1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1,913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BF0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0" u="none" strike="noStrike" kern="120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Pts (4</a:t>
                      </a:r>
                      <a:r>
                        <a:rPr lang="en-US" sz="900" b="0" u="none" strike="noStrike" kern="1200" baseline="3000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th</a:t>
                      </a:r>
                      <a:r>
                        <a:rPr lang="en-US" sz="900" b="0" u="none" strike="noStrike" kern="120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7239087"/>
                  </a:ext>
                </a:extLst>
              </a:tr>
              <a:tr h="174537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1" u="none" strike="noStrike" kern="1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1-4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BF0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0" u="none" strike="noStrike" kern="120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Start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3107564"/>
                  </a:ext>
                </a:extLst>
              </a:tr>
              <a:tr h="174537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1" u="none" strike="noStrike" kern="1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MOST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BF0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0" u="none" strike="noStrike" kern="120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2023 weekly points… in Championship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4623601"/>
                  </a:ext>
                </a:extLst>
              </a:tr>
              <a:tr h="174537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1" u="none" strike="noStrike" kern="1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186 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BF0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0" u="none" strike="noStrike" kern="120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Avg weekly pts in playoffs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1857117"/>
                  </a:ext>
                </a:extLst>
              </a:tr>
              <a:tr h="174537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1" u="none" strike="noStrike" kern="1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64%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BF0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0" u="none" strike="noStrike" kern="120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Made Playoffs (1</a:t>
                      </a:r>
                      <a:r>
                        <a:rPr lang="en-US" sz="900" b="0" u="none" strike="noStrike" kern="1200" baseline="3000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st</a:t>
                      </a:r>
                      <a:r>
                        <a:rPr lang="en-US" sz="900" b="0" u="none" strike="noStrike" kern="120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) 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940800"/>
                  </a:ext>
                </a:extLst>
              </a:tr>
              <a:tr h="174537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1" u="none" strike="noStrike" kern="1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+ $875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BF0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0" u="none" strike="noStrike" kern="120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Lifetime Winnings (2</a:t>
                      </a:r>
                      <a:r>
                        <a:rPr lang="en-US" sz="900" b="0" u="none" strike="noStrike" kern="1200" baseline="3000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nd</a:t>
                      </a:r>
                      <a:r>
                        <a:rPr lang="en-US" sz="900" b="0" u="none" strike="noStrike" kern="120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7266215"/>
                  </a:ext>
                </a:extLst>
              </a:tr>
              <a:tr h="174537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1" u="none" strike="noStrike" kern="1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Won Every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BF0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0" u="none" strike="noStrike" kern="120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Mini game… TWICE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42559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6344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aby&#10;&#10;Description automatically generated">
            <a:extLst>
              <a:ext uri="{FF2B5EF4-FFF2-40B4-BE49-F238E27FC236}">
                <a16:creationId xmlns:a16="http://schemas.microsoft.com/office/drawing/2014/main" id="{44A28203-FFEF-4A23-E954-550ED40C02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840" r="4676" b="2837"/>
          <a:stretch/>
        </p:blipFill>
        <p:spPr>
          <a:xfrm>
            <a:off x="0" y="6958"/>
            <a:ext cx="5136542" cy="5136542"/>
          </a:xfrm>
          <a:prstGeom prst="rect">
            <a:avLst/>
          </a:prstGeom>
        </p:spPr>
      </p:pic>
      <p:pic>
        <p:nvPicPr>
          <p:cNvPr id="12" name="Picture 11" descr="Sx3_TrophyOnl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774" y="5363321"/>
            <a:ext cx="1027622" cy="1822315"/>
          </a:xfrm>
          <a:prstGeom prst="rect">
            <a:avLst/>
          </a:prstGeom>
        </p:spPr>
      </p:pic>
      <p:pic>
        <p:nvPicPr>
          <p:cNvPr id="14" name="Picture 13" descr="Sx3_TrophyOnl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558" y="5143501"/>
            <a:ext cx="606793" cy="1076046"/>
          </a:xfrm>
          <a:prstGeom prst="rect">
            <a:avLst/>
          </a:prstGeom>
        </p:spPr>
      </p:pic>
      <p:pic>
        <p:nvPicPr>
          <p:cNvPr id="15" name="Picture 14" descr="Sx3_TrophyOnl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944" y="6436511"/>
            <a:ext cx="606793" cy="1076046"/>
          </a:xfrm>
          <a:prstGeom prst="rect">
            <a:avLst/>
          </a:prstGeom>
        </p:spPr>
      </p:pic>
      <p:pic>
        <p:nvPicPr>
          <p:cNvPr id="16" name="Picture 15" descr="Sx3_TrophyOnl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774" y="8187776"/>
            <a:ext cx="963744" cy="1709039"/>
          </a:xfrm>
          <a:prstGeom prst="rect">
            <a:avLst/>
          </a:prstGeom>
        </p:spPr>
      </p:pic>
      <p:pic>
        <p:nvPicPr>
          <p:cNvPr id="17" name="Picture 16" descr="Sx3_TrophyOnl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546" y="6264345"/>
            <a:ext cx="370302" cy="656669"/>
          </a:xfrm>
          <a:prstGeom prst="rect">
            <a:avLst/>
          </a:prstGeom>
        </p:spPr>
      </p:pic>
      <p:pic>
        <p:nvPicPr>
          <p:cNvPr id="18" name="Picture 17" descr="Sx3_TrophyOnl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752" y="9094717"/>
            <a:ext cx="370302" cy="656669"/>
          </a:xfrm>
          <a:prstGeom prst="rect">
            <a:avLst/>
          </a:prstGeom>
        </p:spPr>
      </p:pic>
      <p:pic>
        <p:nvPicPr>
          <p:cNvPr id="19" name="Picture 18" descr="Sx3_TrophyOnl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771" y="5816744"/>
            <a:ext cx="799976" cy="14186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1852BB-38F0-C8F5-861B-DFA43F049FC9}"/>
              </a:ext>
            </a:extLst>
          </p:cNvPr>
          <p:cNvSpPr txBox="1"/>
          <p:nvPr/>
        </p:nvSpPr>
        <p:spPr>
          <a:xfrm>
            <a:off x="5404514" y="2248584"/>
            <a:ext cx="352112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Congrats Bill!</a:t>
            </a:r>
          </a:p>
        </p:txBody>
      </p:sp>
    </p:spTree>
    <p:extLst>
      <p:ext uri="{BB962C8B-B14F-4D97-AF65-F5344CB8AC3E}">
        <p14:creationId xmlns:p14="http://schemas.microsoft.com/office/powerpoint/2010/main" val="185728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repeatCount="indefinite" ac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repeatCount="indefinite" ac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repeatCount="indefinite" ac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aby&#10;&#10;Description automatically generated">
            <a:extLst>
              <a:ext uri="{FF2B5EF4-FFF2-40B4-BE49-F238E27FC236}">
                <a16:creationId xmlns:a16="http://schemas.microsoft.com/office/drawing/2014/main" id="{44A28203-FFEF-4A23-E954-550ED40C02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840" r="4676" b="2837"/>
          <a:stretch/>
        </p:blipFill>
        <p:spPr>
          <a:xfrm>
            <a:off x="0" y="6958"/>
            <a:ext cx="5136542" cy="51365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1852BB-38F0-C8F5-861B-DFA43F049FC9}"/>
              </a:ext>
            </a:extLst>
          </p:cNvPr>
          <p:cNvSpPr txBox="1"/>
          <p:nvPr/>
        </p:nvSpPr>
        <p:spPr>
          <a:xfrm>
            <a:off x="5404514" y="2248584"/>
            <a:ext cx="352112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Congrats Bill!</a:t>
            </a:r>
          </a:p>
        </p:txBody>
      </p:sp>
    </p:spTree>
    <p:extLst>
      <p:ext uri="{BB962C8B-B14F-4D97-AF65-F5344CB8AC3E}">
        <p14:creationId xmlns:p14="http://schemas.microsoft.com/office/powerpoint/2010/main" val="3331924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E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A logo for 'The 2 - Timers Club' featuring NFL football and two trophies with a creative and humorous twist">
            <a:extLst>
              <a:ext uri="{FF2B5EF4-FFF2-40B4-BE49-F238E27FC236}">
                <a16:creationId xmlns:a16="http://schemas.microsoft.com/office/drawing/2014/main" id="{254117EC-929B-FA9A-23D2-81FBB3E2F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422" y="0"/>
            <a:ext cx="3852292" cy="385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310D25A-8E60-463E-D0F2-D2DD81057EAA}"/>
              </a:ext>
            </a:extLst>
          </p:cNvPr>
          <p:cNvGrpSpPr/>
          <p:nvPr/>
        </p:nvGrpSpPr>
        <p:grpSpPr>
          <a:xfrm>
            <a:off x="7263020" y="3546195"/>
            <a:ext cx="1313380" cy="1344588"/>
            <a:chOff x="5879240" y="1085447"/>
            <a:chExt cx="2691600" cy="27555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3" descr="A person with a beard and hat&#10;&#10;Description automatically generated">
              <a:extLst>
                <a:ext uri="{FF2B5EF4-FFF2-40B4-BE49-F238E27FC236}">
                  <a16:creationId xmlns:a16="http://schemas.microsoft.com/office/drawing/2014/main" id="{4D457354-6596-960D-3B14-97A355548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79240" y="1085447"/>
              <a:ext cx="2578558" cy="2755555"/>
            </a:xfrm>
            <a:prstGeom prst="rect">
              <a:avLst/>
            </a:prstGeom>
          </p:spPr>
        </p:pic>
        <p:sp>
          <p:nvSpPr>
            <p:cNvPr id="5" name="8-Point Star 131">
              <a:extLst>
                <a:ext uri="{FF2B5EF4-FFF2-40B4-BE49-F238E27FC236}">
                  <a16:creationId xmlns:a16="http://schemas.microsoft.com/office/drawing/2014/main" id="{A425E213-0551-8DFE-9140-3B44C02392D7}"/>
                </a:ext>
              </a:extLst>
            </p:cNvPr>
            <p:cNvSpPr/>
            <p:nvPr/>
          </p:nvSpPr>
          <p:spPr>
            <a:xfrm>
              <a:off x="8055332" y="2948776"/>
              <a:ext cx="515508" cy="515508"/>
            </a:xfrm>
            <a:prstGeom prst="star8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>
                  <a:solidFill>
                    <a:srgbClr val="000000"/>
                  </a:solidFill>
                  <a:latin typeface="Impact"/>
                  <a:cs typeface="Impact"/>
                </a:rPr>
                <a:t>OG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94B865D-5E0B-7794-C812-AD489A43005C}"/>
              </a:ext>
            </a:extLst>
          </p:cNvPr>
          <p:cNvGrpSpPr/>
          <p:nvPr/>
        </p:nvGrpSpPr>
        <p:grpSpPr>
          <a:xfrm>
            <a:off x="5809034" y="3546196"/>
            <a:ext cx="1197637" cy="1344588"/>
            <a:chOff x="255258" y="1069968"/>
            <a:chExt cx="2578558" cy="27865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61F3F9A-3D30-5F45-DFA6-B6BF42018F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581" t="11484" r="9619" b="8602"/>
            <a:stretch/>
          </p:blipFill>
          <p:spPr>
            <a:xfrm>
              <a:off x="255258" y="1069968"/>
              <a:ext cx="2578558" cy="2786512"/>
            </a:xfrm>
            <a:prstGeom prst="ellipse">
              <a:avLst/>
            </a:prstGeom>
          </p:spPr>
        </p:pic>
        <p:sp>
          <p:nvSpPr>
            <p:cNvPr id="8" name="8-Point Star 131">
              <a:extLst>
                <a:ext uri="{FF2B5EF4-FFF2-40B4-BE49-F238E27FC236}">
                  <a16:creationId xmlns:a16="http://schemas.microsoft.com/office/drawing/2014/main" id="{C0D903B1-9788-D5D1-6FB7-FA9907310CFC}"/>
                </a:ext>
              </a:extLst>
            </p:cNvPr>
            <p:cNvSpPr/>
            <p:nvPr/>
          </p:nvSpPr>
          <p:spPr>
            <a:xfrm>
              <a:off x="256826" y="2948777"/>
              <a:ext cx="515508" cy="515508"/>
            </a:xfrm>
            <a:prstGeom prst="star8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50">
                  <a:solidFill>
                    <a:srgbClr val="000000"/>
                  </a:solidFill>
                  <a:latin typeface="Impact"/>
                  <a:cs typeface="Impact"/>
                </a:rPr>
                <a:t>OG</a:t>
              </a:r>
            </a:p>
          </p:txBody>
        </p:sp>
      </p:grpSp>
      <p:pic>
        <p:nvPicPr>
          <p:cNvPr id="3" name="Picture 2" descr="A group of cartoon characters on a podium&#10;&#10;Description automatically generated">
            <a:extLst>
              <a:ext uri="{FF2B5EF4-FFF2-40B4-BE49-F238E27FC236}">
                <a16:creationId xmlns:a16="http://schemas.microsoft.com/office/drawing/2014/main" id="{2A1FFC8E-6A9C-D17E-A772-0B506E664F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232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932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5CD7E99-1EB9-19C5-84B5-011F65A0D4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338706"/>
              </p:ext>
            </p:extLst>
          </p:nvPr>
        </p:nvGraphicFramePr>
        <p:xfrm>
          <a:off x="5764966" y="1273925"/>
          <a:ext cx="2972586" cy="3496310"/>
        </p:xfrm>
        <a:graphic>
          <a:graphicData uri="http://schemas.openxmlformats.org/drawingml/2006/table">
            <a:tbl>
              <a:tblPr bandRow="1">
                <a:effectLst/>
                <a:tableStyleId>{1E171933-4619-4E11-9A3F-F7608DF75F80}</a:tableStyleId>
              </a:tblPr>
              <a:tblGrid>
                <a:gridCol w="1204676">
                  <a:extLst>
                    <a:ext uri="{9D8B030D-6E8A-4147-A177-3AD203B41FA5}">
                      <a16:colId xmlns:a16="http://schemas.microsoft.com/office/drawing/2014/main" val="3778045391"/>
                    </a:ext>
                  </a:extLst>
                </a:gridCol>
                <a:gridCol w="1767910">
                  <a:extLst>
                    <a:ext uri="{9D8B030D-6E8A-4147-A177-3AD203B41FA5}">
                      <a16:colId xmlns:a16="http://schemas.microsoft.com/office/drawing/2014/main" val="464190262"/>
                    </a:ext>
                  </a:extLst>
                </a:gridCol>
              </a:tblGrid>
              <a:tr h="14393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err="1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Mgr</a:t>
                      </a:r>
                      <a:endParaRPr lang="en-US" sz="1600" b="1" i="0" u="none" strike="noStrike">
                        <a:solidFill>
                          <a:schemeClr val="tx1"/>
                        </a:solidFill>
                        <a:effectLst/>
                        <a:latin typeface="Helvetica Neue"/>
                      </a:endParaRPr>
                    </a:p>
                  </a:txBody>
                  <a:tcPr marL="6350" marR="6350" marT="6350" marB="0" anchor="ctr">
                    <a:lnL w="3174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L>
                    <a:lnR w="3174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R>
                    <a:lnT w="3174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T>
                    <a:lnB w="3174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Pts from 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Drafted Players</a:t>
                      </a:r>
                    </a:p>
                  </a:txBody>
                  <a:tcPr marL="6350" marR="6350" marT="6350" marB="0">
                    <a:lnL w="3174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L>
                    <a:lnR w="3174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R>
                    <a:lnT w="3174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T>
                    <a:lnB w="3174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332455"/>
                  </a:ext>
                </a:extLst>
              </a:tr>
              <a:tr h="14393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Jeff</a:t>
                      </a:r>
                    </a:p>
                  </a:txBody>
                  <a:tcPr marL="6350" marR="6350" marT="6350" marB="0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4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3,020</a:t>
                      </a:r>
                    </a:p>
                  </a:txBody>
                  <a:tcPr marL="6350" marR="6350" marT="6350" marB="0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4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5932050"/>
                  </a:ext>
                </a:extLst>
              </a:tr>
              <a:tr h="14393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Bill</a:t>
                      </a:r>
                    </a:p>
                  </a:txBody>
                  <a:tcPr marL="6350" marR="6350" marT="6350" marB="0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2,991</a:t>
                      </a:r>
                    </a:p>
                  </a:txBody>
                  <a:tcPr marL="6350" marR="6350" marT="6350" marB="0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1830086"/>
                  </a:ext>
                </a:extLst>
              </a:tr>
              <a:tr h="14393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Kurt</a:t>
                      </a:r>
                    </a:p>
                  </a:txBody>
                  <a:tcPr marL="6350" marR="6350" marT="6350" marB="0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2,907</a:t>
                      </a:r>
                    </a:p>
                  </a:txBody>
                  <a:tcPr marL="6350" marR="6350" marT="6350" marB="0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7519970"/>
                  </a:ext>
                </a:extLst>
              </a:tr>
              <a:tr h="14393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Gregg</a:t>
                      </a:r>
                    </a:p>
                  </a:txBody>
                  <a:tcPr marL="6350" marR="6350" marT="6350" marB="0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2,881</a:t>
                      </a:r>
                    </a:p>
                  </a:txBody>
                  <a:tcPr marL="6350" marR="6350" marT="6350" marB="0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8056402"/>
                  </a:ext>
                </a:extLst>
              </a:tr>
              <a:tr h="14393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Jake</a:t>
                      </a:r>
                    </a:p>
                  </a:txBody>
                  <a:tcPr marL="6350" marR="6350" marT="6350" marB="0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2,853</a:t>
                      </a:r>
                    </a:p>
                  </a:txBody>
                  <a:tcPr marL="6350" marR="6350" marT="6350" marB="0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2317440"/>
                  </a:ext>
                </a:extLst>
              </a:tr>
              <a:tr h="14393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Albert</a:t>
                      </a:r>
                    </a:p>
                  </a:txBody>
                  <a:tcPr marL="6350" marR="6350" marT="6350" marB="0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2,761</a:t>
                      </a:r>
                    </a:p>
                  </a:txBody>
                  <a:tcPr marL="6350" marR="6350" marT="6350" marB="0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6135455"/>
                  </a:ext>
                </a:extLst>
              </a:tr>
              <a:tr h="14393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Trevor</a:t>
                      </a:r>
                    </a:p>
                  </a:txBody>
                  <a:tcPr marL="6350" marR="6350" marT="6350" marB="0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2,697</a:t>
                      </a:r>
                    </a:p>
                  </a:txBody>
                  <a:tcPr marL="6350" marR="6350" marT="6350" marB="0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4593407"/>
                  </a:ext>
                </a:extLst>
              </a:tr>
              <a:tr h="14393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Aaron</a:t>
                      </a:r>
                    </a:p>
                  </a:txBody>
                  <a:tcPr marL="6350" marR="6350" marT="6350" marB="0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2,623</a:t>
                      </a:r>
                    </a:p>
                  </a:txBody>
                  <a:tcPr marL="6350" marR="6350" marT="6350" marB="0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3825147"/>
                  </a:ext>
                </a:extLst>
              </a:tr>
              <a:tr h="14393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Jim</a:t>
                      </a:r>
                    </a:p>
                  </a:txBody>
                  <a:tcPr marL="6350" marR="6350" marT="6350" marB="0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2,351</a:t>
                      </a:r>
                    </a:p>
                  </a:txBody>
                  <a:tcPr marL="6350" marR="6350" marT="6350" marB="0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891825"/>
                  </a:ext>
                </a:extLst>
              </a:tr>
              <a:tr h="14393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Andrew</a:t>
                      </a:r>
                    </a:p>
                  </a:txBody>
                  <a:tcPr marL="6350" marR="6350" marT="6350" marB="0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2,324</a:t>
                      </a:r>
                    </a:p>
                  </a:txBody>
                  <a:tcPr marL="6350" marR="6350" marT="6350" marB="0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6462894"/>
                  </a:ext>
                </a:extLst>
              </a:tr>
              <a:tr h="14393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Eddie</a:t>
                      </a:r>
                    </a:p>
                  </a:txBody>
                  <a:tcPr marL="6350" marR="6350" marT="6350" marB="0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2,286</a:t>
                      </a:r>
                    </a:p>
                  </a:txBody>
                  <a:tcPr marL="6350" marR="6350" marT="6350" marB="0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1532276"/>
                  </a:ext>
                </a:extLst>
              </a:tr>
              <a:tr h="14393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Darren</a:t>
                      </a:r>
                    </a:p>
                  </a:txBody>
                  <a:tcPr marL="6350" marR="6350" marT="6350" marB="0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2,234</a:t>
                      </a:r>
                    </a:p>
                  </a:txBody>
                  <a:tcPr marL="6350" marR="6350" marT="6350" marB="0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473957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601FC58-7E69-BE58-D10A-D33C8E87AD6F}"/>
              </a:ext>
            </a:extLst>
          </p:cNvPr>
          <p:cNvSpPr txBox="1"/>
          <p:nvPr/>
        </p:nvSpPr>
        <p:spPr>
          <a:xfrm>
            <a:off x="5352475" y="385645"/>
            <a:ext cx="352112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Best Draft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4329E8-15DC-EE8E-6C3D-F9338785C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026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AE06D9B-1BDF-8AF9-4694-095A5C733C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740416"/>
              </p:ext>
            </p:extLst>
          </p:nvPr>
        </p:nvGraphicFramePr>
        <p:xfrm>
          <a:off x="5461893" y="1165570"/>
          <a:ext cx="3302285" cy="3592285"/>
        </p:xfrm>
        <a:graphic>
          <a:graphicData uri="http://schemas.openxmlformats.org/drawingml/2006/table">
            <a:tbl>
              <a:tblPr bandRow="1">
                <a:effectLst/>
                <a:tableStyleId>{1E171933-4619-4E11-9A3F-F7608DF75F80}</a:tableStyleId>
              </a:tblPr>
              <a:tblGrid>
                <a:gridCol w="809897">
                  <a:extLst>
                    <a:ext uri="{9D8B030D-6E8A-4147-A177-3AD203B41FA5}">
                      <a16:colId xmlns:a16="http://schemas.microsoft.com/office/drawing/2014/main" val="3778045391"/>
                    </a:ext>
                  </a:extLst>
                </a:gridCol>
                <a:gridCol w="372291">
                  <a:extLst>
                    <a:ext uri="{9D8B030D-6E8A-4147-A177-3AD203B41FA5}">
                      <a16:colId xmlns:a16="http://schemas.microsoft.com/office/drawing/2014/main" val="464190262"/>
                    </a:ext>
                  </a:extLst>
                </a:gridCol>
                <a:gridCol w="711926">
                  <a:extLst>
                    <a:ext uri="{9D8B030D-6E8A-4147-A177-3AD203B41FA5}">
                      <a16:colId xmlns:a16="http://schemas.microsoft.com/office/drawing/2014/main" val="692125600"/>
                    </a:ext>
                  </a:extLst>
                </a:gridCol>
                <a:gridCol w="756859">
                  <a:extLst>
                    <a:ext uri="{9D8B030D-6E8A-4147-A177-3AD203B41FA5}">
                      <a16:colId xmlns:a16="http://schemas.microsoft.com/office/drawing/2014/main" val="1083486449"/>
                    </a:ext>
                  </a:extLst>
                </a:gridCol>
                <a:gridCol w="651312">
                  <a:extLst>
                    <a:ext uri="{9D8B030D-6E8A-4147-A177-3AD203B41FA5}">
                      <a16:colId xmlns:a16="http://schemas.microsoft.com/office/drawing/2014/main" val="2174096031"/>
                    </a:ext>
                  </a:extLst>
                </a:gridCol>
              </a:tblGrid>
              <a:tr h="3678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Player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Draft $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Points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Pt Per Draft Dollar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Drafted By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932050"/>
                  </a:ext>
                </a:extLst>
              </a:tr>
              <a:tr h="1885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Medium"/>
                        </a:rPr>
                        <a:t>Nico Collins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268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268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Aaron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1830086"/>
                  </a:ext>
                </a:extLst>
              </a:tr>
              <a:tr h="1885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Medium"/>
                        </a:rPr>
                        <a:t>Jayden Reed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 Neue"/>
                          <a:ea typeface="+mn-ea"/>
                          <a:cs typeface="+mn-cs"/>
                        </a:rPr>
                        <a:t>$1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222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222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Eddie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7519970"/>
                  </a:ext>
                </a:extLst>
              </a:tr>
              <a:tr h="207001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Medium"/>
                        </a:rPr>
                        <a:t>Jacoby Meyers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 Neue"/>
                          <a:ea typeface="+mn-ea"/>
                          <a:cs typeface="+mn-cs"/>
                        </a:rPr>
                        <a:t>$1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219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219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Eddie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8056402"/>
                  </a:ext>
                </a:extLst>
              </a:tr>
              <a:tr h="1885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Medium"/>
                        </a:rPr>
                        <a:t>Rashee Rice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 Neue"/>
                          <a:ea typeface="+mn-ea"/>
                          <a:cs typeface="+mn-cs"/>
                        </a:rPr>
                        <a:t>$1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215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215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Jeff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2317440"/>
                  </a:ext>
                </a:extLst>
              </a:tr>
              <a:tr h="1885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Medium"/>
                        </a:rPr>
                        <a:t>Shaheed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 Neue"/>
                          <a:ea typeface="+mn-ea"/>
                          <a:cs typeface="+mn-cs"/>
                        </a:rPr>
                        <a:t>$1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187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187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Jeff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6135455"/>
                  </a:ext>
                </a:extLst>
              </a:tr>
              <a:tr h="1885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Medium"/>
                        </a:rPr>
                        <a:t>Gus Edwards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 Neue"/>
                          <a:ea typeface="+mn-ea"/>
                          <a:cs typeface="+mn-cs"/>
                        </a:rPr>
                        <a:t>$1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187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187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Andrew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4593407"/>
                  </a:ext>
                </a:extLst>
              </a:tr>
              <a:tr h="1885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Medium"/>
                        </a:rPr>
                        <a:t>Jake Ferguson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 Neue"/>
                          <a:ea typeface="+mn-ea"/>
                          <a:cs typeface="+mn-cs"/>
                        </a:rPr>
                        <a:t>$1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177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177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Kurt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3825147"/>
                  </a:ext>
                </a:extLst>
              </a:tr>
              <a:tr h="1885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Medium"/>
                        </a:rPr>
                        <a:t>Tank Dell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 Neue"/>
                          <a:ea typeface="+mn-ea"/>
                          <a:cs typeface="+mn-cs"/>
                        </a:rPr>
                        <a:t>$1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175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175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Bill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891825"/>
                  </a:ext>
                </a:extLst>
              </a:tr>
              <a:tr h="1885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Medium"/>
                        </a:rPr>
                        <a:t>Singletary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 Neue"/>
                          <a:ea typeface="+mn-ea"/>
                          <a:cs typeface="+mn-cs"/>
                        </a:rPr>
                        <a:t>$1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174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174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Bill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6462894"/>
                  </a:ext>
                </a:extLst>
              </a:tr>
              <a:tr h="1885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Medium"/>
                        </a:rPr>
                        <a:t>Curtis Samuel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 Neue"/>
                          <a:ea typeface="+mn-ea"/>
                          <a:cs typeface="+mn-cs"/>
                        </a:rPr>
                        <a:t>$1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158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158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Jeff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1532276"/>
                  </a:ext>
                </a:extLst>
              </a:tr>
              <a:tr h="1885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Medium"/>
                        </a:rPr>
                        <a:t>Dalton Schultz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 Neue"/>
                          <a:ea typeface="+mn-ea"/>
                          <a:cs typeface="+mn-cs"/>
                        </a:rPr>
                        <a:t>$1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152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152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Albert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4739572"/>
                  </a:ext>
                </a:extLst>
              </a:tr>
              <a:tr h="1885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Medium"/>
                        </a:rPr>
                        <a:t>Kareem Hunt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119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119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Darren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4574709"/>
                  </a:ext>
                </a:extLst>
              </a:tr>
              <a:tr h="1885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Medium"/>
                        </a:rPr>
                        <a:t>Mostert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$2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270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135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Jake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4539498"/>
                  </a:ext>
                </a:extLst>
              </a:tr>
              <a:tr h="1885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Medium"/>
                        </a:rPr>
                        <a:t>Thielen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 Neue"/>
                          <a:ea typeface="+mn-ea"/>
                          <a:cs typeface="+mn-cs"/>
                        </a:rPr>
                        <a:t>$2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234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117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Andrew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0312051"/>
                  </a:ext>
                </a:extLst>
              </a:tr>
              <a:tr h="1885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Medium"/>
                        </a:rPr>
                        <a:t>Devon Achane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 Neue"/>
                          <a:ea typeface="+mn-ea"/>
                          <a:cs typeface="+mn-cs"/>
                        </a:rPr>
                        <a:t>$2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201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100.5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Trevor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9579928"/>
                  </a:ext>
                </a:extLst>
              </a:tr>
              <a:tr h="1885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Medium"/>
                        </a:rPr>
                        <a:t>Sutton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 Neue"/>
                          <a:ea typeface="+mn-ea"/>
                          <a:cs typeface="+mn-cs"/>
                        </a:rPr>
                        <a:t>$2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190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95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Trevor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0794437"/>
                  </a:ext>
                </a:extLst>
              </a:tr>
              <a:tr h="1885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Medium"/>
                        </a:rPr>
                        <a:t>Cooks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 Neue"/>
                          <a:ea typeface="+mn-ea"/>
                          <a:cs typeface="+mn-cs"/>
                        </a:rPr>
                        <a:t>$2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174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87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Gregg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102223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E061480-3609-647A-1A89-C1E43A284CBD}"/>
              </a:ext>
            </a:extLst>
          </p:cNvPr>
          <p:cNvSpPr txBox="1"/>
          <p:nvPr/>
        </p:nvSpPr>
        <p:spPr>
          <a:xfrm>
            <a:off x="5352475" y="385645"/>
            <a:ext cx="352112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Draft Steals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15B1B5-CEE6-4DE1-B150-E8C986F9D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481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95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5795636-0835-BFEE-0430-0AD34A42EB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8013222"/>
              </p:ext>
            </p:extLst>
          </p:nvPr>
        </p:nvGraphicFramePr>
        <p:xfrm>
          <a:off x="5461893" y="1286691"/>
          <a:ext cx="3270627" cy="3304899"/>
        </p:xfrm>
        <a:graphic>
          <a:graphicData uri="http://schemas.openxmlformats.org/drawingml/2006/table">
            <a:tbl>
              <a:tblPr bandRow="1">
                <a:effectLst/>
                <a:tableStyleId>{1E171933-4619-4E11-9A3F-F7608DF75F80}</a:tableStyleId>
              </a:tblPr>
              <a:tblGrid>
                <a:gridCol w="999207">
                  <a:extLst>
                    <a:ext uri="{9D8B030D-6E8A-4147-A177-3AD203B41FA5}">
                      <a16:colId xmlns:a16="http://schemas.microsoft.com/office/drawing/2014/main" val="3778045391"/>
                    </a:ext>
                  </a:extLst>
                </a:gridCol>
                <a:gridCol w="560186">
                  <a:extLst>
                    <a:ext uri="{9D8B030D-6E8A-4147-A177-3AD203B41FA5}">
                      <a16:colId xmlns:a16="http://schemas.microsoft.com/office/drawing/2014/main" val="464190262"/>
                    </a:ext>
                  </a:extLst>
                </a:gridCol>
                <a:gridCol w="777462">
                  <a:extLst>
                    <a:ext uri="{9D8B030D-6E8A-4147-A177-3AD203B41FA5}">
                      <a16:colId xmlns:a16="http://schemas.microsoft.com/office/drawing/2014/main" val="692125600"/>
                    </a:ext>
                  </a:extLst>
                </a:gridCol>
                <a:gridCol w="933772">
                  <a:extLst>
                    <a:ext uri="{9D8B030D-6E8A-4147-A177-3AD203B41FA5}">
                      <a16:colId xmlns:a16="http://schemas.microsoft.com/office/drawing/2014/main" val="1083486449"/>
                    </a:ext>
                  </a:extLst>
                </a:gridCol>
              </a:tblGrid>
              <a:tr h="428372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Player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Waiver $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Points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Manager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932050"/>
                  </a:ext>
                </a:extLst>
              </a:tr>
              <a:tr h="219622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Dak Prescott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$4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352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Jake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1830086"/>
                  </a:ext>
                </a:extLst>
              </a:tr>
              <a:tr h="219622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Puka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$35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298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Darren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7519970"/>
                  </a:ext>
                </a:extLst>
              </a:tr>
              <a:tr h="241063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CJ Stroud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$1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281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Albert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8056402"/>
                  </a:ext>
                </a:extLst>
              </a:tr>
              <a:tr h="219622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Kyren Williams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$21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255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Bill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2317440"/>
                  </a:ext>
                </a:extLst>
              </a:tr>
              <a:tr h="219622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Sam LaPorta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$0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240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Aaron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6135455"/>
                  </a:ext>
                </a:extLst>
              </a:tr>
              <a:tr h="219622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Trey McBride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$0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182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Aaron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4593407"/>
                  </a:ext>
                </a:extLst>
              </a:tr>
              <a:tr h="219622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Cole Kmet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$9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181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Trevor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3825147"/>
                  </a:ext>
                </a:extLst>
              </a:tr>
              <a:tr h="219622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Jake Ferguson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$1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177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Jake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891825"/>
                  </a:ext>
                </a:extLst>
              </a:tr>
              <a:tr h="219622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Zeke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$3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174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Jake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6462894"/>
                  </a:ext>
                </a:extLst>
              </a:tr>
              <a:tr h="219622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Zack Moss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$2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169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Andrew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1532276"/>
                  </a:ext>
                </a:extLst>
              </a:tr>
              <a:tr h="219622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Devin Singletary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$0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167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Jeff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4739572"/>
                  </a:ext>
                </a:extLst>
              </a:tr>
              <a:tr h="219622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Tank Dell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$12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165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Bill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4539498"/>
                  </a:ext>
                </a:extLst>
              </a:tr>
              <a:tr h="219622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Taysom Hill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$1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143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Andrew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932359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F8703B7-8DBB-1CB0-B9B9-0AF7E59D262B}"/>
              </a:ext>
            </a:extLst>
          </p:cNvPr>
          <p:cNvSpPr txBox="1"/>
          <p:nvPr/>
        </p:nvSpPr>
        <p:spPr>
          <a:xfrm>
            <a:off x="5352475" y="385645"/>
            <a:ext cx="352112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Waiver Wins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A0FB0B-86D2-E670-CFD9-C6B7828FD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489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B93FB3-E541-523B-AD02-A2439BCB2864}"/>
              </a:ext>
            </a:extLst>
          </p:cNvPr>
          <p:cNvSpPr txBox="1"/>
          <p:nvPr/>
        </p:nvSpPr>
        <p:spPr>
          <a:xfrm>
            <a:off x="5280556" y="1663809"/>
            <a:ext cx="3709332" cy="181588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#COTY</a:t>
            </a:r>
          </a:p>
          <a:p>
            <a:pPr algn="ctr"/>
            <a:endParaRPr lang="en-US" sz="240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pPr algn="ctr"/>
            <a:r>
              <a:rPr lang="en-US" sz="24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and the 2023-2024 </a:t>
            </a:r>
          </a:p>
          <a:p>
            <a:pPr algn="ctr"/>
            <a:r>
              <a:rPr lang="en-US" sz="24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COTY goes to…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8C5126-B1B5-CB53-AF7C-1C96976D1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87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B93FB3-E541-523B-AD02-A2439BCB2864}"/>
              </a:ext>
            </a:extLst>
          </p:cNvPr>
          <p:cNvSpPr txBox="1"/>
          <p:nvPr/>
        </p:nvSpPr>
        <p:spPr>
          <a:xfrm>
            <a:off x="5257334" y="558908"/>
            <a:ext cx="3709332" cy="31547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Jake!</a:t>
            </a:r>
          </a:p>
          <a:p>
            <a:pPr algn="ctr"/>
            <a:endParaRPr lang="en-US" sz="24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pPr algn="ctr"/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Aaron &amp; Kurt: </a:t>
            </a:r>
          </a:p>
          <a:p>
            <a:pPr algn="ctr"/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“Hey Jake, did you get anything together for COTY this year?”</a:t>
            </a:r>
          </a:p>
          <a:p>
            <a:pPr algn="ctr"/>
            <a:endParaRPr lang="en-US" sz="24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pPr algn="ctr"/>
            <a:r>
              <a:rPr lang="en-US" sz="2000" b="1" dirty="0">
                <a:solidFill>
                  <a:srgbClr val="EFBF04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Jake:</a:t>
            </a:r>
          </a:p>
          <a:p>
            <a:pPr algn="ctr"/>
            <a:r>
              <a:rPr lang="en-US" sz="2000" b="1" dirty="0">
                <a:solidFill>
                  <a:srgbClr val="EFBF04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4000" b="1" dirty="0">
                <a:solidFill>
                  <a:srgbClr val="EFBF04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“No.”</a:t>
            </a:r>
          </a:p>
        </p:txBody>
      </p:sp>
      <p:pic>
        <p:nvPicPr>
          <p:cNvPr id="5" name="Picture 4" descr="A cartoon dinosaur with a helmet on a football field&#10;&#10;Description automatically generated">
            <a:extLst>
              <a:ext uri="{FF2B5EF4-FFF2-40B4-BE49-F238E27FC236}">
                <a16:creationId xmlns:a16="http://schemas.microsoft.com/office/drawing/2014/main" id="{3BA03C4C-D836-4BCD-C219-26B204467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E205F4-F64D-67A3-004C-9628F244606F}"/>
              </a:ext>
            </a:extLst>
          </p:cNvPr>
          <p:cNvSpPr/>
          <p:nvPr/>
        </p:nvSpPr>
        <p:spPr>
          <a:xfrm>
            <a:off x="6174379" y="2627768"/>
            <a:ext cx="1845733" cy="1100394"/>
          </a:xfrm>
          <a:prstGeom prst="rect">
            <a:avLst/>
          </a:prstGeom>
          <a:noFill/>
          <a:ln w="38100">
            <a:solidFill>
              <a:srgbClr val="FFC3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0BCC2D-74AF-1FF8-7F8E-F3A25CD8DDBC}"/>
              </a:ext>
            </a:extLst>
          </p:cNvPr>
          <p:cNvSpPr txBox="1"/>
          <p:nvPr/>
        </p:nvSpPr>
        <p:spPr>
          <a:xfrm>
            <a:off x="5143500" y="4378393"/>
            <a:ext cx="4000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0" i="0" dirty="0">
                <a:solidFill>
                  <a:srgbClr val="474747"/>
                </a:solidFill>
                <a:effectLst/>
                <a:highlight>
                  <a:srgbClr val="FFFFFF"/>
                </a:highlight>
                <a:latin typeface="Google Sans"/>
              </a:rPr>
              <a:t>🤯</a:t>
            </a:r>
            <a:r>
              <a:rPr lang="en-US" sz="2800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🏆🎉</a:t>
            </a:r>
            <a:r>
              <a:rPr lang="en-US" sz="2800" b="0" i="0" dirty="0">
                <a:solidFill>
                  <a:srgbClr val="474747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🧠💪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873EF4-2DE1-4A00-0E96-9D6FC415AE18}"/>
              </a:ext>
            </a:extLst>
          </p:cNvPr>
          <p:cNvSpPr txBox="1"/>
          <p:nvPr/>
        </p:nvSpPr>
        <p:spPr>
          <a:xfrm>
            <a:off x="8020112" y="2953640"/>
            <a:ext cx="679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🏅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F97E3D-DBBF-5CFD-891A-4C9B0DED9505}"/>
              </a:ext>
            </a:extLst>
          </p:cNvPr>
          <p:cNvSpPr txBox="1"/>
          <p:nvPr/>
        </p:nvSpPr>
        <p:spPr>
          <a:xfrm>
            <a:off x="5494929" y="2936060"/>
            <a:ext cx="679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🏅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27095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8703B7-8DBB-1CB0-B9B9-0AF7E59D262B}"/>
              </a:ext>
            </a:extLst>
          </p:cNvPr>
          <p:cNvSpPr txBox="1"/>
          <p:nvPr/>
        </p:nvSpPr>
        <p:spPr>
          <a:xfrm>
            <a:off x="5314375" y="385645"/>
            <a:ext cx="352112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Final Results</a:t>
            </a:r>
          </a:p>
        </p:txBody>
      </p:sp>
      <p:pic>
        <p:nvPicPr>
          <p:cNvPr id="21" name="Picture 20" descr="2nd.png">
            <a:extLst>
              <a:ext uri="{FF2B5EF4-FFF2-40B4-BE49-F238E27FC236}">
                <a16:creationId xmlns:a16="http://schemas.microsoft.com/office/drawing/2014/main" id="{457300C4-2F34-011D-87DE-920B26F9AD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443" y="1501402"/>
            <a:ext cx="564492" cy="564492"/>
          </a:xfrm>
          <a:prstGeom prst="rect">
            <a:avLst/>
          </a:prstGeom>
        </p:spPr>
      </p:pic>
      <p:pic>
        <p:nvPicPr>
          <p:cNvPr id="22" name="Picture 21" descr="3rd.png">
            <a:extLst>
              <a:ext uri="{FF2B5EF4-FFF2-40B4-BE49-F238E27FC236}">
                <a16:creationId xmlns:a16="http://schemas.microsoft.com/office/drawing/2014/main" id="{BDE857E1-BB59-68E6-7298-1E8C56C6C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504" y="1501402"/>
            <a:ext cx="564492" cy="564492"/>
          </a:xfrm>
          <a:prstGeom prst="rect">
            <a:avLst/>
          </a:prstGeom>
        </p:spPr>
      </p:pic>
      <p:pic>
        <p:nvPicPr>
          <p:cNvPr id="23" name="Picture 22" descr="Sx3_TrophyOnly.png">
            <a:extLst>
              <a:ext uri="{FF2B5EF4-FFF2-40B4-BE49-F238E27FC236}">
                <a16:creationId xmlns:a16="http://schemas.microsoft.com/office/drawing/2014/main" id="{255C7D5C-C80C-C4E9-3A8B-59E9030419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020" y="1321057"/>
            <a:ext cx="451854" cy="80128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207B6B8-8A73-1277-7297-441C593E6774}"/>
              </a:ext>
            </a:extLst>
          </p:cNvPr>
          <p:cNvSpPr txBox="1"/>
          <p:nvPr/>
        </p:nvSpPr>
        <p:spPr>
          <a:xfrm>
            <a:off x="5383677" y="2106275"/>
            <a:ext cx="802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0000"/>
                </a:solidFill>
                <a:latin typeface="Aptos Narrow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Bill</a:t>
            </a:r>
          </a:p>
        </p:txBody>
      </p:sp>
      <p:pic>
        <p:nvPicPr>
          <p:cNvPr id="28" name="Picture 27" descr="A toy figurine of a unicorn&#10;&#10;Description automatically generated with low confidence">
            <a:extLst>
              <a:ext uri="{FF2B5EF4-FFF2-40B4-BE49-F238E27FC236}">
                <a16:creationId xmlns:a16="http://schemas.microsoft.com/office/drawing/2014/main" id="{27F1D2D1-58EA-FA2A-4EC9-AE5440212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6801" y="1142838"/>
            <a:ext cx="677295" cy="97950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13E2884-E6C3-10FC-B816-B7164048F690}"/>
              </a:ext>
            </a:extLst>
          </p:cNvPr>
          <p:cNvSpPr txBox="1"/>
          <p:nvPr/>
        </p:nvSpPr>
        <p:spPr>
          <a:xfrm>
            <a:off x="6252419" y="2106275"/>
            <a:ext cx="802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0000"/>
                </a:solidFill>
                <a:latin typeface="Aptos Narrow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Aaron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D00159-84FD-A1B9-7E20-5248B31CA4E9}"/>
              </a:ext>
            </a:extLst>
          </p:cNvPr>
          <p:cNvSpPr txBox="1"/>
          <p:nvPr/>
        </p:nvSpPr>
        <p:spPr>
          <a:xfrm>
            <a:off x="7164215" y="2107945"/>
            <a:ext cx="802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0000"/>
                </a:solidFill>
                <a:latin typeface="Aptos Narrow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Jake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467904-5794-D083-005E-BCF2B38242CE}"/>
              </a:ext>
            </a:extLst>
          </p:cNvPr>
          <p:cNvSpPr txBox="1"/>
          <p:nvPr/>
        </p:nvSpPr>
        <p:spPr>
          <a:xfrm>
            <a:off x="8032957" y="2122344"/>
            <a:ext cx="802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0000"/>
                </a:solidFill>
                <a:latin typeface="Aptos Narrow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Eddie</a:t>
            </a:r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C64C891F-4623-2D1F-B4A4-1F3B0B36B9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3622487"/>
              </p:ext>
            </p:extLst>
          </p:nvPr>
        </p:nvGraphicFramePr>
        <p:xfrm>
          <a:off x="5360161" y="2753315"/>
          <a:ext cx="1018488" cy="2121822"/>
        </p:xfrm>
        <a:graphic>
          <a:graphicData uri="http://schemas.openxmlformats.org/drawingml/2006/table">
            <a:tbl>
              <a:tblPr bandRow="1">
                <a:effectLst/>
                <a:tableStyleId>{1E171933-4619-4E11-9A3F-F7608DF75F80}</a:tableStyleId>
              </a:tblPr>
              <a:tblGrid>
                <a:gridCol w="603818">
                  <a:extLst>
                    <a:ext uri="{9D8B030D-6E8A-4147-A177-3AD203B41FA5}">
                      <a16:colId xmlns:a16="http://schemas.microsoft.com/office/drawing/2014/main" val="1971964189"/>
                    </a:ext>
                  </a:extLst>
                </a:gridCol>
                <a:gridCol w="414670">
                  <a:extLst>
                    <a:ext uri="{9D8B030D-6E8A-4147-A177-3AD203B41FA5}">
                      <a16:colId xmlns:a16="http://schemas.microsoft.com/office/drawing/2014/main" val="77149243"/>
                    </a:ext>
                  </a:extLst>
                </a:gridCol>
              </a:tblGrid>
              <a:tr h="26203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Albert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  <a:r>
                        <a:rPr lang="en-US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5386649"/>
                  </a:ext>
                </a:extLst>
              </a:tr>
              <a:tr h="26203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Jeff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</a:t>
                      </a:r>
                      <a:r>
                        <a:rPr lang="en-US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th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317755"/>
                  </a:ext>
                </a:extLst>
              </a:tr>
              <a:tr h="28761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Jim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6</a:t>
                      </a:r>
                      <a:r>
                        <a:rPr lang="en-US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1068861"/>
                  </a:ext>
                </a:extLst>
              </a:tr>
              <a:tr h="26203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Darren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7</a:t>
                      </a:r>
                      <a:r>
                        <a:rPr lang="en-US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th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0967631"/>
                  </a:ext>
                </a:extLst>
              </a:tr>
              <a:tr h="26203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Gregg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8</a:t>
                      </a:r>
                      <a:r>
                        <a:rPr lang="en-US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4193745"/>
                  </a:ext>
                </a:extLst>
              </a:tr>
              <a:tr h="26203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Kurt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9</a:t>
                      </a:r>
                      <a:r>
                        <a:rPr lang="en-US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th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664910"/>
                  </a:ext>
                </a:extLst>
              </a:tr>
              <a:tr h="26203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Trevor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10</a:t>
                      </a:r>
                      <a:r>
                        <a:rPr lang="en-US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433879"/>
                  </a:ext>
                </a:extLst>
              </a:tr>
              <a:tr h="26203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Andrew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11</a:t>
                      </a:r>
                      <a:r>
                        <a:rPr lang="en-US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6255844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C289A502-B50A-09AA-1AC8-6CAC49DE51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925" y="0"/>
            <a:ext cx="5143500" cy="51435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1E29069-E7BD-8407-55EA-73BB6503B7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7117049"/>
              </p:ext>
            </p:extLst>
          </p:nvPr>
        </p:nvGraphicFramePr>
        <p:xfrm>
          <a:off x="6596617" y="2753314"/>
          <a:ext cx="2339161" cy="1941138"/>
        </p:xfrm>
        <a:graphic>
          <a:graphicData uri="http://schemas.openxmlformats.org/drawingml/2006/table">
            <a:tbl>
              <a:tblPr bandRow="1">
                <a:effectLst/>
                <a:tableStyleId>{1E171933-4619-4E11-9A3F-F7608DF75F80}</a:tableStyleId>
              </a:tblPr>
              <a:tblGrid>
                <a:gridCol w="701748">
                  <a:extLst>
                    <a:ext uri="{9D8B030D-6E8A-4147-A177-3AD203B41FA5}">
                      <a16:colId xmlns:a16="http://schemas.microsoft.com/office/drawing/2014/main" val="1971964189"/>
                    </a:ext>
                  </a:extLst>
                </a:gridCol>
                <a:gridCol w="483782">
                  <a:extLst>
                    <a:ext uri="{9D8B030D-6E8A-4147-A177-3AD203B41FA5}">
                      <a16:colId xmlns:a16="http://schemas.microsoft.com/office/drawing/2014/main" val="77149243"/>
                    </a:ext>
                  </a:extLst>
                </a:gridCol>
                <a:gridCol w="1153631">
                  <a:extLst>
                    <a:ext uri="{9D8B030D-6E8A-4147-A177-3AD203B41FA5}">
                      <a16:colId xmlns:a16="http://schemas.microsoft.com/office/drawing/2014/main" val="376802973"/>
                    </a:ext>
                  </a:extLst>
                </a:gridCol>
              </a:tblGrid>
              <a:tr h="154691">
                <a:tc gridSpan="3"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Mini Games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7198053"/>
                  </a:ext>
                </a:extLst>
              </a:tr>
              <a:tr h="44178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Pts Reg </a:t>
                      </a:r>
                      <a:r>
                        <a:rPr lang="en-US" sz="1050" b="1" i="0" u="none" strike="noStrike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Ssn</a:t>
                      </a:r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Aaron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ahoma" panose="020B0604030504040204" pitchFamily="34" charset="0"/>
                        </a:rPr>
                        <a:t>2,107 </a:t>
                      </a:r>
                      <a:r>
                        <a:rPr lang="en-US" sz="800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ahoma" panose="020B0604030504040204" pitchFamily="34" charset="0"/>
                        </a:rPr>
                        <a:t>(3</a:t>
                      </a:r>
                      <a:r>
                        <a:rPr lang="en-US" sz="800" baseline="30000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ahoma" panose="020B0604030504040204" pitchFamily="34" charset="0"/>
                        </a:rPr>
                        <a:t>rd</a:t>
                      </a:r>
                      <a:r>
                        <a:rPr lang="en-US" sz="800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ahoma" panose="020B0604030504040204" pitchFamily="34" charset="0"/>
                        </a:rPr>
                        <a:t> all-time)</a:t>
                      </a:r>
                      <a:endParaRPr lang="en-US" sz="1050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ahoma" panose="020B0604030504040204" pitchFamily="34" charset="0"/>
                      </a:endParaRP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835232"/>
                  </a:ext>
                </a:extLst>
              </a:tr>
              <a:tr h="44178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Pts Team </a:t>
                      </a:r>
                      <a:r>
                        <a:rPr lang="en-US" sz="1050" b="1" i="0" u="none" strike="noStrike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Wk</a:t>
                      </a:r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Bill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217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(</a:t>
                      </a:r>
                      <a:r>
                        <a:rPr lang="en-US" sz="800" b="0" i="0" u="none" strike="noStrike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wk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17, 4</a:t>
                      </a:r>
                      <a:r>
                        <a:rPr lang="en-US" sz="8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th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all time)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0967631"/>
                  </a:ext>
                </a:extLst>
              </a:tr>
              <a:tr h="44178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Pts Player </a:t>
                      </a:r>
                      <a:r>
                        <a:rPr lang="en-US" sz="1050" b="1" i="0" u="none" strike="noStrike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Wk</a:t>
                      </a:r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Bill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Amari – 56 </a:t>
                      </a:r>
                    </a:p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(5</a:t>
                      </a:r>
                      <a:r>
                        <a:rPr lang="en-US" sz="8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th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All-time)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4193745"/>
                  </a:ext>
                </a:extLst>
              </a:tr>
              <a:tr h="44178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Closest Defeat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Albert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Lost to Jim by 0.48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6649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0249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69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57340D-2348-E508-8161-E82CAB333B30}"/>
              </a:ext>
            </a:extLst>
          </p:cNvPr>
          <p:cNvSpPr txBox="1"/>
          <p:nvPr/>
        </p:nvSpPr>
        <p:spPr>
          <a:xfrm>
            <a:off x="5579773" y="2054830"/>
            <a:ext cx="3098042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Eddiey Sux.</a:t>
            </a:r>
          </a:p>
        </p:txBody>
      </p:sp>
      <p:pic>
        <p:nvPicPr>
          <p:cNvPr id="9" name="Picture 8" descr="A person in a football jersey sitting on a couch&#10;&#10;Description automatically generated">
            <a:extLst>
              <a:ext uri="{FF2B5EF4-FFF2-40B4-BE49-F238E27FC236}">
                <a16:creationId xmlns:a16="http://schemas.microsoft.com/office/drawing/2014/main" id="{6FC06281-C459-6EB7-215B-5C9315BF2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pic>
        <p:nvPicPr>
          <p:cNvPr id="2" name="Beck-Loser_Edit">
            <a:hlinkClick r:id="" action="ppaction://media"/>
            <a:extLst>
              <a:ext uri="{FF2B5EF4-FFF2-40B4-BE49-F238E27FC236}">
                <a16:creationId xmlns:a16="http://schemas.microsoft.com/office/drawing/2014/main" id="{20EA4B18-32B8-0CFC-5A39-771E7D4BC6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85829" y="51435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4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1" numSld="2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3105" b="1981"/>
          <a:stretch/>
        </p:blipFill>
        <p:spPr>
          <a:xfrm>
            <a:off x="-7729" y="0"/>
            <a:ext cx="9163070" cy="51435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499717"/>
              </p:ext>
            </p:extLst>
          </p:nvPr>
        </p:nvGraphicFramePr>
        <p:xfrm>
          <a:off x="392040" y="850232"/>
          <a:ext cx="8340449" cy="4060868"/>
        </p:xfrm>
        <a:graphic>
          <a:graphicData uri="http://schemas.openxmlformats.org/drawingml/2006/table">
            <a:tbl>
              <a:tblPr/>
              <a:tblGrid>
                <a:gridCol w="6415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1573">
                  <a:extLst>
                    <a:ext uri="{9D8B030D-6E8A-4147-A177-3AD203B41FA5}">
                      <a16:colId xmlns:a16="http://schemas.microsoft.com/office/drawing/2014/main" val="935300152"/>
                    </a:ext>
                  </a:extLst>
                </a:gridCol>
                <a:gridCol w="641573">
                  <a:extLst>
                    <a:ext uri="{9D8B030D-6E8A-4147-A177-3AD203B41FA5}">
                      <a16:colId xmlns:a16="http://schemas.microsoft.com/office/drawing/2014/main" val="990426170"/>
                    </a:ext>
                  </a:extLst>
                </a:gridCol>
                <a:gridCol w="6415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15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15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15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5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15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157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157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157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4157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147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err="1">
                          <a:solidFill>
                            <a:schemeClr val="bg1"/>
                          </a:solidFill>
                          <a:effectLst/>
                          <a:latin typeface="Tahoma"/>
                          <a:cs typeface="Tahoma"/>
                        </a:rPr>
                        <a:t>Mgr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900" b="1" i="0" u="none" strike="noStrike">
                          <a:solidFill>
                            <a:schemeClr val="bg1"/>
                          </a:solidFill>
                          <a:effectLst/>
                          <a:latin typeface="Tahoma"/>
                          <a:cs typeface="Tahoma"/>
                        </a:rPr>
                        <a:t>2024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900" b="1" i="0" u="none" strike="noStrike">
                          <a:solidFill>
                            <a:schemeClr val="bg1"/>
                          </a:solidFill>
                          <a:effectLst/>
                          <a:latin typeface="Tahoma"/>
                          <a:cs typeface="Tahoma"/>
                        </a:rPr>
                        <a:t>2023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900" b="1" i="0" u="none" strike="noStrike">
                          <a:solidFill>
                            <a:schemeClr val="bg1"/>
                          </a:solidFill>
                          <a:effectLst/>
                          <a:latin typeface="Tahoma"/>
                          <a:cs typeface="Tahoma"/>
                        </a:rPr>
                        <a:t>2022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chemeClr val="bg1"/>
                          </a:solidFill>
                          <a:effectLst/>
                          <a:latin typeface="Tahoma"/>
                          <a:cs typeface="Tahoma"/>
                        </a:rPr>
                        <a:t>2021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900" b="1" i="0" u="none" strike="noStrike">
                          <a:solidFill>
                            <a:schemeClr val="bg1"/>
                          </a:solidFill>
                          <a:effectLst/>
                          <a:latin typeface="Tahoma"/>
                          <a:cs typeface="Tahoma"/>
                        </a:rPr>
                        <a:t>2020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900" b="1" i="0" u="none" strike="noStrike">
                          <a:solidFill>
                            <a:schemeClr val="bg1"/>
                          </a:solidFill>
                          <a:effectLst/>
                          <a:latin typeface="Tahoma"/>
                          <a:cs typeface="Tahoma"/>
                        </a:rPr>
                        <a:t>2019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900" b="1" i="0" u="none" strike="noStrike">
                          <a:solidFill>
                            <a:schemeClr val="bg1"/>
                          </a:solidFill>
                          <a:effectLst/>
                          <a:latin typeface="Tahoma"/>
                          <a:cs typeface="Tahoma"/>
                        </a:rPr>
                        <a:t>2018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900" b="1" i="0" u="none" strike="noStrike">
                          <a:solidFill>
                            <a:schemeClr val="bg1"/>
                          </a:solidFill>
                          <a:effectLst/>
                          <a:latin typeface="Tahoma"/>
                          <a:cs typeface="Tahoma"/>
                        </a:rPr>
                        <a:t>2017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900" b="1" i="0" u="none" strike="noStrike">
                          <a:solidFill>
                            <a:schemeClr val="bg1"/>
                          </a:solidFill>
                          <a:effectLst/>
                          <a:latin typeface="Tahoma"/>
                          <a:cs typeface="Tahoma"/>
                        </a:rPr>
                        <a:t>2016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900" b="1" i="0" u="none" strike="noStrike">
                          <a:solidFill>
                            <a:schemeClr val="bg1"/>
                          </a:solidFill>
                          <a:effectLst/>
                          <a:latin typeface="Tahoma"/>
                          <a:cs typeface="Tahoma"/>
                        </a:rPr>
                        <a:t>2015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900" b="1" i="0" u="none" strike="noStrike">
                          <a:solidFill>
                            <a:schemeClr val="bg1"/>
                          </a:solidFill>
                          <a:effectLst/>
                          <a:latin typeface="Tahoma"/>
                          <a:cs typeface="Tahoma"/>
                        </a:rPr>
                        <a:t>2014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900" b="1" i="0" u="none" strike="noStrike">
                          <a:solidFill>
                            <a:schemeClr val="bg1"/>
                          </a:solidFill>
                          <a:effectLst/>
                          <a:latin typeface="Tahoma"/>
                          <a:cs typeface="Tahoma"/>
                        </a:rPr>
                        <a:t>2013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Aaron</a:t>
                      </a: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Andrew</a:t>
                      </a: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Jake</a:t>
                      </a: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Bill</a:t>
                      </a: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Trevor</a:t>
                      </a: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Kurt</a:t>
                      </a: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Albert</a:t>
                      </a: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Jim</a:t>
                      </a: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Jeff</a:t>
                      </a: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Darren</a:t>
                      </a: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Eddie</a:t>
                      </a: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Gregg</a:t>
                      </a: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Whitney</a:t>
                      </a: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Clyde</a:t>
                      </a: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Joey</a:t>
                      </a: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Andy</a:t>
                      </a: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Barrett</a:t>
                      </a: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Bobby C</a:t>
                      </a: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Stephanie</a:t>
                      </a: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Sophie</a:t>
                      </a: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Bear</a:t>
                      </a: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Shawn</a:t>
                      </a: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Bobby M</a:t>
                      </a: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Sam</a:t>
                      </a: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Caesar</a:t>
                      </a: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boo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Ryan</a:t>
                      </a: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err="1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Trentshall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392040" y="150481"/>
            <a:ext cx="8369388" cy="51024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ptos Narrow" panose="020B0004020202020204" pitchFamily="34" charset="0"/>
                <a:cs typeface="Tahoma"/>
              </a:rPr>
              <a:t>Sx3 Member History – 4 Year Run!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20940B2-F11C-2623-AFAB-EA80EF85AAB8}"/>
              </a:ext>
            </a:extLst>
          </p:cNvPr>
          <p:cNvSpPr/>
          <p:nvPr/>
        </p:nvSpPr>
        <p:spPr>
          <a:xfrm>
            <a:off x="3058733" y="2917065"/>
            <a:ext cx="457200" cy="457539"/>
          </a:xfrm>
          <a:prstGeom prst="ellipse">
            <a:avLst/>
          </a:prstGeom>
          <a:solidFill>
            <a:srgbClr val="00FF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ptos Black" panose="020B0004020202020204" pitchFamily="34" charset="0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30ED70-DEB1-FB99-97F6-8C99F781BE70}"/>
              </a:ext>
            </a:extLst>
          </p:cNvPr>
          <p:cNvSpPr/>
          <p:nvPr/>
        </p:nvSpPr>
        <p:spPr>
          <a:xfrm>
            <a:off x="2420699" y="2917064"/>
            <a:ext cx="457200" cy="457539"/>
          </a:xfrm>
          <a:prstGeom prst="ellipse">
            <a:avLst/>
          </a:prstGeom>
          <a:solidFill>
            <a:srgbClr val="00FF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ptos Black" panose="020B0004020202020204" pitchFamily="34" charset="0"/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69589FC-98CE-2F96-8F6C-3C3A9DAF71CE}"/>
              </a:ext>
            </a:extLst>
          </p:cNvPr>
          <p:cNvSpPr/>
          <p:nvPr/>
        </p:nvSpPr>
        <p:spPr>
          <a:xfrm>
            <a:off x="1769965" y="2917063"/>
            <a:ext cx="457200" cy="457539"/>
          </a:xfrm>
          <a:prstGeom prst="ellipse">
            <a:avLst/>
          </a:prstGeom>
          <a:solidFill>
            <a:srgbClr val="00FF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ptos Black" panose="020B0004020202020204" pitchFamily="34" charset="0"/>
              </a:rPr>
              <a:t>3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1FAF94F-7CA5-1E92-9C49-340A581C4D8F}"/>
              </a:ext>
            </a:extLst>
          </p:cNvPr>
          <p:cNvSpPr/>
          <p:nvPr/>
        </p:nvSpPr>
        <p:spPr>
          <a:xfrm>
            <a:off x="1123768" y="2919817"/>
            <a:ext cx="457200" cy="457539"/>
          </a:xfrm>
          <a:prstGeom prst="ellipse">
            <a:avLst/>
          </a:prstGeom>
          <a:solidFill>
            <a:srgbClr val="00FF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ptos Black" panose="020B00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711953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41E44A4-CB60-DCCA-451A-68B6A9214EC7}"/>
              </a:ext>
            </a:extLst>
          </p:cNvPr>
          <p:cNvSpPr txBox="1"/>
          <p:nvPr/>
        </p:nvSpPr>
        <p:spPr>
          <a:xfrm>
            <a:off x="5404514" y="1371421"/>
            <a:ext cx="3521122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Dictator Sabbatical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05022D-7272-D3B9-CCA5-081AF3669DA4}"/>
              </a:ext>
            </a:extLst>
          </p:cNvPr>
          <p:cNvSpPr txBox="1"/>
          <p:nvPr/>
        </p:nvSpPr>
        <p:spPr>
          <a:xfrm>
            <a:off x="5404514" y="2830107"/>
            <a:ext cx="3521122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i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Meet the new boss.  Same as the old boss.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5E2D81-C0D1-1B9D-2B51-4278E96E2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4345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4EE146-51A9-EAFD-FF88-FADD68A24C34}"/>
              </a:ext>
            </a:extLst>
          </p:cNvPr>
          <p:cNvSpPr txBox="1"/>
          <p:nvPr/>
        </p:nvSpPr>
        <p:spPr>
          <a:xfrm>
            <a:off x="5579773" y="163627"/>
            <a:ext cx="3098042" cy="523220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>
                <a:latin typeface="Roboto"/>
                <a:ea typeface="Roboto"/>
                <a:cs typeface="Tahoma"/>
              </a:rPr>
              <a:t>New $ Rules</a:t>
            </a:r>
            <a:endParaRPr lang="en-US" sz="2800"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pic>
        <p:nvPicPr>
          <p:cNvPr id="1030" name="Picture 6" descr="A skinny rocky guy with skin similar to The Thing from Fantastic 4, but in shades of red, orange, and brown. He has an average body build, no visual reference to 4 or Fantastic 4. He wears a big ruffly collar like Shakespeare's. He holds a piece of paper labeled 'rules', 'laws', or 'constitution', which he is either burning or tearing in half, while smiling menacingly.">
            <a:extLst>
              <a:ext uri="{FF2B5EF4-FFF2-40B4-BE49-F238E27FC236}">
                <a16:creationId xmlns:a16="http://schemas.microsoft.com/office/drawing/2014/main" id="{41481197-6090-B091-C134-09D3139FF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53C2D3A-E8F4-6518-5810-618BC40515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599279"/>
              </p:ext>
            </p:extLst>
          </p:nvPr>
        </p:nvGraphicFramePr>
        <p:xfrm>
          <a:off x="5629759" y="1301217"/>
          <a:ext cx="2998069" cy="1100845"/>
        </p:xfrm>
        <a:graphic>
          <a:graphicData uri="http://schemas.openxmlformats.org/drawingml/2006/table">
            <a:tbl>
              <a:tblPr bandRow="1">
                <a:effectLst/>
                <a:tableStyleId>{1E171933-4619-4E11-9A3F-F7608DF75F80}</a:tableStyleId>
              </a:tblPr>
              <a:tblGrid>
                <a:gridCol w="878867">
                  <a:extLst>
                    <a:ext uri="{9D8B030D-6E8A-4147-A177-3AD203B41FA5}">
                      <a16:colId xmlns:a16="http://schemas.microsoft.com/office/drawing/2014/main" val="1019788816"/>
                    </a:ext>
                  </a:extLst>
                </a:gridCol>
                <a:gridCol w="2119202">
                  <a:extLst>
                    <a:ext uri="{9D8B030D-6E8A-4147-A177-3AD203B41FA5}">
                      <a16:colId xmlns:a16="http://schemas.microsoft.com/office/drawing/2014/main" val="2095482516"/>
                    </a:ext>
                  </a:extLst>
                </a:gridCol>
              </a:tblGrid>
              <a:tr h="220169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Prizes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845702"/>
                  </a:ext>
                </a:extLst>
              </a:tr>
              <a:tr h="22016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</a:t>
                      </a:r>
                      <a:r>
                        <a:rPr lang="en-US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$500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858094"/>
                  </a:ext>
                </a:extLst>
              </a:tr>
              <a:tr h="22016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  <a:r>
                        <a:rPr lang="en-US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$250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5950987"/>
                  </a:ext>
                </a:extLst>
              </a:tr>
              <a:tr h="22016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r>
                        <a:rPr lang="en-US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rd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$150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8972365"/>
                  </a:ext>
                </a:extLst>
              </a:tr>
              <a:tr h="22016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7</a:t>
                      </a:r>
                      <a:r>
                        <a:rPr lang="en-US" sz="1400" b="0" i="0" u="none" strike="noStrike" baseline="3000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th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$300 (to charity) </a:t>
                      </a:r>
                      <a:r>
                        <a:rPr lang="en-US" sz="1800" b="0" i="0" kern="1200" baseline="2200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★</a:t>
                      </a:r>
                      <a:endParaRPr lang="en-US" sz="1400" b="0" i="0" u="none" strike="noStrike" baseline="2200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862417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B79171C-8604-6A14-D518-BA23C77C6A4D}"/>
              </a:ext>
            </a:extLst>
          </p:cNvPr>
          <p:cNvSpPr txBox="1"/>
          <p:nvPr/>
        </p:nvSpPr>
        <p:spPr>
          <a:xfrm>
            <a:off x="5495105" y="720694"/>
            <a:ext cx="3251329" cy="369332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highlight>
                  <a:srgbClr val="FFFF00"/>
                </a:highlight>
                <a:latin typeface="Roboto"/>
                <a:ea typeface="Roboto"/>
                <a:cs typeface="Tahoma"/>
              </a:rPr>
              <a:t>Dues: $125</a:t>
            </a:r>
            <a:endParaRPr lang="en-US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BDB7142-3C09-6A95-588B-73FCE9B98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633354"/>
              </p:ext>
            </p:extLst>
          </p:nvPr>
        </p:nvGraphicFramePr>
        <p:xfrm>
          <a:off x="5629759" y="2566033"/>
          <a:ext cx="2998069" cy="1509089"/>
        </p:xfrm>
        <a:graphic>
          <a:graphicData uri="http://schemas.openxmlformats.org/drawingml/2006/table">
            <a:tbl>
              <a:tblPr bandRow="1">
                <a:effectLst/>
                <a:tableStyleId>{1E171933-4619-4E11-9A3F-F7608DF75F80}</a:tableStyleId>
              </a:tblPr>
              <a:tblGrid>
                <a:gridCol w="2059152">
                  <a:extLst>
                    <a:ext uri="{9D8B030D-6E8A-4147-A177-3AD203B41FA5}">
                      <a16:colId xmlns:a16="http://schemas.microsoft.com/office/drawing/2014/main" val="1019788816"/>
                    </a:ext>
                  </a:extLst>
                </a:gridCol>
                <a:gridCol w="938917">
                  <a:extLst>
                    <a:ext uri="{9D8B030D-6E8A-4147-A177-3AD203B41FA5}">
                      <a16:colId xmlns:a16="http://schemas.microsoft.com/office/drawing/2014/main" val="2095482516"/>
                    </a:ext>
                  </a:extLst>
                </a:gridCol>
              </a:tblGrid>
              <a:tr h="244679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Mini Games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845702"/>
                  </a:ext>
                </a:extLst>
              </a:tr>
              <a:tr h="2107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Reg </a:t>
                      </a:r>
                      <a:r>
                        <a:rPr lang="en-US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Ssn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Pts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$60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858094"/>
                  </a:ext>
                </a:extLst>
              </a:tr>
              <a:tr h="2107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Pts Week Team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$60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5950987"/>
                  </a:ext>
                </a:extLst>
              </a:tr>
              <a:tr h="2107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Pts Week Player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$60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8972365"/>
                  </a:ext>
                </a:extLst>
              </a:tr>
              <a:tr h="2107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Pts </a:t>
                      </a:r>
                      <a:r>
                        <a:rPr lang="en-US" sz="1200" b="0" i="0" u="none" strike="noStrike" err="1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Wk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17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$60 </a:t>
                      </a:r>
                      <a:r>
                        <a:rPr lang="en-US" sz="2000" b="1" i="0" kern="1200" baseline="1000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†</a:t>
                      </a:r>
                      <a:endParaRPr lang="en-US" sz="1200" b="0" i="0" u="none" strike="noStrike" baseline="1000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8624177"/>
                  </a:ext>
                </a:extLst>
              </a:tr>
              <a:tr h="2107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Closest Margin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$30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7162799"/>
                  </a:ext>
                </a:extLst>
              </a:tr>
              <a:tr h="2107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First Season-Ending Injury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$30 </a:t>
                      </a:r>
                      <a:r>
                        <a:rPr lang="en-US" sz="1800" b="0" i="0" kern="1200" baseline="2200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✳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808796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AAF6205-1509-4899-04D0-64F4EA3C9B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579125"/>
              </p:ext>
            </p:extLst>
          </p:nvPr>
        </p:nvGraphicFramePr>
        <p:xfrm>
          <a:off x="5399834" y="4239094"/>
          <a:ext cx="3569238" cy="732620"/>
        </p:xfrm>
        <a:graphic>
          <a:graphicData uri="http://schemas.openxmlformats.org/drawingml/2006/table">
            <a:tbl>
              <a:tblPr bandRow="1">
                <a:effectLst/>
                <a:tableStyleId>{1E171933-4619-4E11-9A3F-F7608DF75F80}</a:tableStyleId>
              </a:tblPr>
              <a:tblGrid>
                <a:gridCol w="428472">
                  <a:extLst>
                    <a:ext uri="{9D8B030D-6E8A-4147-A177-3AD203B41FA5}">
                      <a16:colId xmlns:a16="http://schemas.microsoft.com/office/drawing/2014/main" val="4248494862"/>
                    </a:ext>
                  </a:extLst>
                </a:gridCol>
                <a:gridCol w="3140766">
                  <a:extLst>
                    <a:ext uri="{9D8B030D-6E8A-4147-A177-3AD203B41FA5}">
                      <a16:colId xmlns:a16="http://schemas.microsoft.com/office/drawing/2014/main" val="456194013"/>
                    </a:ext>
                  </a:extLst>
                </a:gridCol>
              </a:tblGrid>
              <a:tr h="2107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kern="1200" baseline="5000">
                          <a:solidFill>
                            <a:schemeClr val="dk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★</a:t>
                      </a:r>
                      <a:endParaRPr lang="en-US" sz="1800" b="0" i="0" u="none" strike="noStrike" baseline="500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350" marR="6350" marT="6350" marB="0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Winner of Consolation Bracket.  Choose any charity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5005708"/>
                  </a:ext>
                </a:extLst>
              </a:tr>
              <a:tr h="2107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kern="1200" baseline="0">
                          <a:solidFill>
                            <a:schemeClr val="dk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†</a:t>
                      </a:r>
                      <a:endParaRPr lang="en-US" sz="1200" b="0" i="0" u="none" strike="noStrike" baseline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All teams included last </a:t>
                      </a:r>
                      <a:r>
                        <a:rPr lang="en-US" sz="1000" b="0" i="0" u="none" strike="noStrike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wk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of year.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6297156"/>
                  </a:ext>
                </a:extLst>
              </a:tr>
              <a:tr h="2107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kern="1200" baseline="5000">
                          <a:solidFill>
                            <a:schemeClr val="dk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✳</a:t>
                      </a:r>
                      <a:endParaRPr lang="en-US" sz="1800" b="0" i="0" u="none" strike="noStrike" baseline="500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Must have spent &gt;= $10 FAAB or Draft.  Timing based on official declaration from team, not injury itself.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69054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2021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4EE146-51A9-EAFD-FF88-FADD68A24C34}"/>
              </a:ext>
            </a:extLst>
          </p:cNvPr>
          <p:cNvSpPr txBox="1"/>
          <p:nvPr/>
        </p:nvSpPr>
        <p:spPr>
          <a:xfrm>
            <a:off x="5579773" y="202222"/>
            <a:ext cx="3098042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Roboto"/>
                <a:ea typeface="Roboto"/>
                <a:cs typeface="Tahoma"/>
              </a:rPr>
              <a:t>New Sleeper Feature: </a:t>
            </a:r>
          </a:p>
          <a:p>
            <a:pPr algn="ctr"/>
            <a:r>
              <a:rPr lang="en-US" sz="2400" b="1">
                <a:latin typeface="Roboto"/>
                <a:ea typeface="Roboto"/>
                <a:cs typeface="Tahoma"/>
              </a:rPr>
              <a:t>Auto Subs</a:t>
            </a:r>
            <a:endParaRPr lang="en-US" sz="2400" b="1"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98D5E0-26BA-9D3D-1C6C-65A207103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EEAAC16-7961-E8C7-FF44-14701A21AE25}"/>
              </a:ext>
            </a:extLst>
          </p:cNvPr>
          <p:cNvCxnSpPr/>
          <p:nvPr/>
        </p:nvCxnSpPr>
        <p:spPr>
          <a:xfrm>
            <a:off x="5351228" y="1611761"/>
            <a:ext cx="3554233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D941248-3AD3-326D-1481-1798D704ED6D}"/>
              </a:ext>
            </a:extLst>
          </p:cNvPr>
          <p:cNvSpPr txBox="1"/>
          <p:nvPr/>
        </p:nvSpPr>
        <p:spPr>
          <a:xfrm>
            <a:off x="5579773" y="1667211"/>
            <a:ext cx="3098042" cy="461665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latin typeface="Roboto"/>
                <a:ea typeface="Roboto"/>
                <a:cs typeface="Tahoma"/>
              </a:rPr>
              <a:t>Bozo Vote</a:t>
            </a:r>
            <a:endParaRPr lang="en-US" sz="2400" b="1"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BE430A-E008-0D14-C2A2-02A7B2A11F78}"/>
              </a:ext>
            </a:extLst>
          </p:cNvPr>
          <p:cNvSpPr txBox="1"/>
          <p:nvPr/>
        </p:nvSpPr>
        <p:spPr>
          <a:xfrm>
            <a:off x="5461829" y="979571"/>
            <a:ext cx="3443632" cy="523220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>
                <a:latin typeface="Roboto"/>
                <a:ea typeface="Roboto"/>
                <a:cs typeface="Tahoma"/>
              </a:rPr>
              <a:t>Designate subs for starters and if starter is inactive, sub is auto swapped</a:t>
            </a:r>
            <a:endParaRPr lang="en-US" sz="1400"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D03F63-EE7E-13BC-C393-480A659A8B2C}"/>
              </a:ext>
            </a:extLst>
          </p:cNvPr>
          <p:cNvSpPr txBox="1"/>
          <p:nvPr/>
        </p:nvSpPr>
        <p:spPr>
          <a:xfrm>
            <a:off x="5314357" y="2118869"/>
            <a:ext cx="1645257" cy="984885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b="1">
                <a:solidFill>
                  <a:srgbClr val="FF0000"/>
                </a:solidFill>
                <a:latin typeface="Roboto"/>
                <a:ea typeface="Roboto"/>
                <a:cs typeface="Tahoma"/>
              </a:rPr>
              <a:t>Option 1:</a:t>
            </a:r>
          </a:p>
          <a:p>
            <a:pPr algn="ctr"/>
            <a:r>
              <a:rPr lang="en-US" sz="1400">
                <a:solidFill>
                  <a:srgbClr val="FF0000"/>
                </a:solidFill>
                <a:latin typeface="Roboto"/>
                <a:ea typeface="Roboto"/>
                <a:cs typeface="Tahoma"/>
              </a:rPr>
              <a:t>Sub must have same or later game time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AB0312-F3EB-B29C-FBB6-24BEB14482E4}"/>
              </a:ext>
            </a:extLst>
          </p:cNvPr>
          <p:cNvSpPr txBox="1"/>
          <p:nvPr/>
        </p:nvSpPr>
        <p:spPr>
          <a:xfrm>
            <a:off x="7388134" y="2115483"/>
            <a:ext cx="1588489" cy="954107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b="1">
                <a:solidFill>
                  <a:srgbClr val="FF0000"/>
                </a:solidFill>
                <a:latin typeface="Roboto"/>
                <a:ea typeface="Roboto"/>
                <a:cs typeface="Tahoma"/>
              </a:rPr>
              <a:t>Option 2:</a:t>
            </a:r>
          </a:p>
          <a:p>
            <a:pPr algn="ctr"/>
            <a:r>
              <a:rPr lang="en-US" sz="1400">
                <a:solidFill>
                  <a:srgbClr val="FF0000"/>
                </a:solidFill>
                <a:latin typeface="Roboto"/>
                <a:ea typeface="Roboto"/>
                <a:cs typeface="Tahoma"/>
              </a:rPr>
              <a:t>Sub can have ANY game time within week</a:t>
            </a:r>
            <a:endParaRPr lang="en-US" sz="140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04F891-DFEA-22C1-8C94-221134B22496}"/>
              </a:ext>
            </a:extLst>
          </p:cNvPr>
          <p:cNvSpPr txBox="1"/>
          <p:nvPr/>
        </p:nvSpPr>
        <p:spPr>
          <a:xfrm>
            <a:off x="5298785" y="3118885"/>
            <a:ext cx="1645258" cy="738664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050" i="1">
                <a:latin typeface="Roboto"/>
                <a:ea typeface="Roboto"/>
                <a:cs typeface="Tahoma"/>
              </a:rPr>
              <a:t>Example…</a:t>
            </a:r>
          </a:p>
          <a:p>
            <a:pPr algn="ctr"/>
            <a:r>
              <a:rPr lang="en-US" sz="1050" i="1">
                <a:latin typeface="Roboto"/>
                <a:ea typeface="Roboto"/>
                <a:cs typeface="Tahoma"/>
              </a:rPr>
              <a:t>You can only set a sub for a SNF starter from SNF or MNF</a:t>
            </a:r>
            <a:endParaRPr lang="en-US" sz="1050" i="1"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173AC6-52E3-161A-BE58-C66E211E5873}"/>
              </a:ext>
            </a:extLst>
          </p:cNvPr>
          <p:cNvSpPr txBox="1"/>
          <p:nvPr/>
        </p:nvSpPr>
        <p:spPr>
          <a:xfrm>
            <a:off x="7271236" y="3118885"/>
            <a:ext cx="1764759" cy="900246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050" i="1">
                <a:latin typeface="Roboto"/>
                <a:ea typeface="Roboto"/>
                <a:cs typeface="Tahoma"/>
              </a:rPr>
              <a:t>Example…</a:t>
            </a:r>
          </a:p>
          <a:p>
            <a:pPr algn="ctr"/>
            <a:r>
              <a:rPr lang="en-US" sz="1050" i="1">
                <a:latin typeface="Roboto"/>
                <a:ea typeface="Roboto"/>
                <a:cs typeface="Tahoma"/>
              </a:rPr>
              <a:t>set a TNF player as sub for a MNF starter.  If MNF starter ends up inactive, you get TNF player’s pts</a:t>
            </a:r>
            <a:endParaRPr lang="en-US" sz="1050" i="1"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DD0D8C-7854-93D9-1B10-9DCADDE445F6}"/>
              </a:ext>
            </a:extLst>
          </p:cNvPr>
          <p:cNvCxnSpPr>
            <a:cxnSpLocks/>
          </p:cNvCxnSpPr>
          <p:nvPr/>
        </p:nvCxnSpPr>
        <p:spPr>
          <a:xfrm>
            <a:off x="7135067" y="2193467"/>
            <a:ext cx="0" cy="272510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9AA4431-04AB-4502-1DA9-A6974131763E}"/>
              </a:ext>
            </a:extLst>
          </p:cNvPr>
          <p:cNvSpPr txBox="1"/>
          <p:nvPr/>
        </p:nvSpPr>
        <p:spPr>
          <a:xfrm>
            <a:off x="5238541" y="4106021"/>
            <a:ext cx="1759483" cy="846386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050" i="1">
                <a:solidFill>
                  <a:schemeClr val="bg1">
                    <a:lumMod val="65000"/>
                  </a:schemeClr>
                </a:solidFill>
                <a:latin typeface="Roboto"/>
                <a:ea typeface="Roboto"/>
                <a:cs typeface="Tahoma"/>
              </a:rPr>
              <a:t>Just saves from scrambling or asking for </a:t>
            </a:r>
            <a:r>
              <a:rPr lang="en-US" sz="1050" i="1" err="1">
                <a:solidFill>
                  <a:schemeClr val="bg1">
                    <a:lumMod val="65000"/>
                  </a:schemeClr>
                </a:solidFill>
                <a:latin typeface="Roboto"/>
                <a:ea typeface="Roboto"/>
                <a:cs typeface="Tahoma"/>
              </a:rPr>
              <a:t>commish</a:t>
            </a:r>
            <a:r>
              <a:rPr lang="en-US" sz="1050" i="1">
                <a:solidFill>
                  <a:schemeClr val="bg1">
                    <a:lumMod val="65000"/>
                  </a:schemeClr>
                </a:solidFill>
                <a:latin typeface="Roboto"/>
                <a:ea typeface="Roboto"/>
                <a:cs typeface="Tahoma"/>
              </a:rPr>
              <a:t> help if </a:t>
            </a:r>
            <a:r>
              <a:rPr lang="en-US" sz="1050" i="1" err="1">
                <a:solidFill>
                  <a:schemeClr val="bg1">
                    <a:lumMod val="65000"/>
                  </a:schemeClr>
                </a:solidFill>
                <a:latin typeface="Roboto"/>
                <a:ea typeface="Roboto"/>
                <a:cs typeface="Tahoma"/>
              </a:rPr>
              <a:t>mgr</a:t>
            </a:r>
            <a:r>
              <a:rPr lang="en-US" sz="1050" i="1">
                <a:solidFill>
                  <a:schemeClr val="bg1">
                    <a:lumMod val="65000"/>
                  </a:schemeClr>
                </a:solidFill>
                <a:latin typeface="Roboto"/>
                <a:ea typeface="Roboto"/>
                <a:cs typeface="Tahoma"/>
              </a:rPr>
              <a:t> unavailable right b4 kickoff</a:t>
            </a:r>
            <a:endParaRPr lang="en-US" sz="400" i="1">
              <a:solidFill>
                <a:schemeClr val="bg1">
                  <a:lumMod val="65000"/>
                </a:schemeClr>
              </a:solidFill>
              <a:latin typeface="Roboto"/>
              <a:ea typeface="Roboto"/>
              <a:cs typeface="Tahoma"/>
            </a:endParaRPr>
          </a:p>
          <a:p>
            <a:pPr algn="ctr"/>
            <a:r>
              <a:rPr lang="en-US" sz="700" i="1">
                <a:solidFill>
                  <a:schemeClr val="bg1">
                    <a:lumMod val="65000"/>
                  </a:schemeClr>
                </a:solidFill>
                <a:latin typeface="Roboto"/>
                <a:ea typeface="Roboto"/>
                <a:cs typeface="Tahoma"/>
              </a:rPr>
              <a:t>default if vote tie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5F85C2-AAD6-EA4C-CD17-0DE22F5BBEAF}"/>
              </a:ext>
            </a:extLst>
          </p:cNvPr>
          <p:cNvSpPr txBox="1"/>
          <p:nvPr/>
        </p:nvSpPr>
        <p:spPr>
          <a:xfrm>
            <a:off x="7310521" y="4106021"/>
            <a:ext cx="1703031" cy="900246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050" i="1">
                <a:solidFill>
                  <a:schemeClr val="bg1">
                    <a:lumMod val="65000"/>
                  </a:schemeClr>
                </a:solidFill>
                <a:latin typeface="Roboto"/>
                <a:ea typeface="Roboto"/>
                <a:cs typeface="Tahoma"/>
              </a:rPr>
              <a:t>Saves from scramble / </a:t>
            </a:r>
            <a:r>
              <a:rPr lang="en-US" sz="1050" i="1" err="1">
                <a:solidFill>
                  <a:schemeClr val="bg1">
                    <a:lumMod val="65000"/>
                  </a:schemeClr>
                </a:solidFill>
                <a:latin typeface="Roboto"/>
                <a:ea typeface="Roboto"/>
                <a:cs typeface="Tahoma"/>
              </a:rPr>
              <a:t>commish</a:t>
            </a:r>
            <a:r>
              <a:rPr lang="en-US" sz="1050" i="1">
                <a:solidFill>
                  <a:schemeClr val="bg1">
                    <a:lumMod val="65000"/>
                  </a:schemeClr>
                </a:solidFill>
                <a:latin typeface="Roboto"/>
                <a:ea typeface="Roboto"/>
                <a:cs typeface="Tahoma"/>
              </a:rPr>
              <a:t> help PLUS enables </a:t>
            </a:r>
            <a:r>
              <a:rPr lang="en-US" sz="1050" i="1" err="1">
                <a:solidFill>
                  <a:schemeClr val="bg1">
                    <a:lumMod val="65000"/>
                  </a:schemeClr>
                </a:solidFill>
                <a:latin typeface="Roboto"/>
                <a:ea typeface="Roboto"/>
                <a:cs typeface="Tahoma"/>
              </a:rPr>
              <a:t>mgr</a:t>
            </a:r>
            <a:r>
              <a:rPr lang="en-US" sz="1050" i="1">
                <a:solidFill>
                  <a:schemeClr val="bg1">
                    <a:lumMod val="65000"/>
                  </a:schemeClr>
                </a:solidFill>
                <a:latin typeface="Roboto"/>
                <a:ea typeface="Roboto"/>
                <a:cs typeface="Tahoma"/>
              </a:rPr>
              <a:t> to not have to make tough, early calls related to injuries</a:t>
            </a:r>
          </a:p>
        </p:txBody>
      </p:sp>
    </p:spTree>
    <p:extLst>
      <p:ext uri="{BB962C8B-B14F-4D97-AF65-F5344CB8AC3E}">
        <p14:creationId xmlns:p14="http://schemas.microsoft.com/office/powerpoint/2010/main" val="15729524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8703B7-8DBB-1CB0-B9B9-0AF7E59D262B}"/>
              </a:ext>
            </a:extLst>
          </p:cNvPr>
          <p:cNvSpPr txBox="1"/>
          <p:nvPr/>
        </p:nvSpPr>
        <p:spPr>
          <a:xfrm>
            <a:off x="5352475" y="889828"/>
            <a:ext cx="352112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DISCLAIMER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FE9963-8194-4C8D-998E-F4617D8C5320}"/>
              </a:ext>
            </a:extLst>
          </p:cNvPr>
          <p:cNvSpPr txBox="1"/>
          <p:nvPr/>
        </p:nvSpPr>
        <p:spPr>
          <a:xfrm>
            <a:off x="5403275" y="1973355"/>
            <a:ext cx="3610096" cy="224676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All Sx3 prize monies are not available* until the end of the season.  </a:t>
            </a:r>
          </a:p>
          <a:p>
            <a:endParaRPr lang="en-US" sz="130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r>
              <a:rPr lang="en-US" sz="13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To see your monies before then, check: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Oil tankers market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Bed, Bath &amp; Beyond stock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Dogecoin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Beanie Babies on eBay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Albert’s kids’ clothes</a:t>
            </a:r>
            <a:br>
              <a:rPr lang="en-US" sz="13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</a:br>
            <a:endParaRPr lang="en-US" sz="130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r>
              <a:rPr lang="en-US" sz="100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*availability is subject to be “Kurdpt’d” and is not guaranteed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221E91-7CA1-1850-EDF5-4F551B80A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370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8703B7-8DBB-1CB0-B9B9-0AF7E59D262B}"/>
              </a:ext>
            </a:extLst>
          </p:cNvPr>
          <p:cNvSpPr txBox="1"/>
          <p:nvPr/>
        </p:nvSpPr>
        <p:spPr>
          <a:xfrm>
            <a:off x="5333425" y="1166695"/>
            <a:ext cx="352112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New Website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FE9963-8194-4C8D-998E-F4617D8C5320}"/>
              </a:ext>
            </a:extLst>
          </p:cNvPr>
          <p:cNvSpPr txBox="1"/>
          <p:nvPr/>
        </p:nvSpPr>
        <p:spPr>
          <a:xfrm>
            <a:off x="5333425" y="2193290"/>
            <a:ext cx="3559222" cy="141577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Sx3ff.com</a:t>
            </a:r>
          </a:p>
          <a:p>
            <a:pPr algn="ctr"/>
            <a:endParaRPr lang="en-US" sz="140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pPr algn="ctr"/>
            <a:r>
              <a:rPr lang="en-US" sz="12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Sx3.fun became expensive </a:t>
            </a:r>
            <a:r>
              <a:rPr lang="en-US" sz="1200">
                <a:solidFill>
                  <a:srgbClr val="DF000F"/>
                </a:solidFill>
                <a:effectLst/>
                <a:highlight>
                  <a:srgbClr val="FFFFFF"/>
                </a:highlight>
                <a:latin typeface="Source Sans Pro" panose="020F0502020204030204" pitchFamily="34" charset="0"/>
              </a:rPr>
              <a:t>😠</a:t>
            </a:r>
            <a:endParaRPr lang="en-US" sz="120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pPr algn="ctr"/>
            <a:endParaRPr lang="en-US" sz="120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pPr algn="ctr"/>
            <a:r>
              <a:rPr lang="en-US" sz="12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Sx3.fun still active, points you to the new site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011D02-5D67-7CD5-AB64-62EDB4F3EF8D}"/>
              </a:ext>
            </a:extLst>
          </p:cNvPr>
          <p:cNvSpPr/>
          <p:nvPr/>
        </p:nvSpPr>
        <p:spPr>
          <a:xfrm>
            <a:off x="0" y="0"/>
            <a:ext cx="5135880" cy="51358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&lt;pic&gt;</a:t>
            </a:r>
          </a:p>
        </p:txBody>
      </p:sp>
      <p:pic>
        <p:nvPicPr>
          <p:cNvPr id="3" name="Picture 2" descr="A sculpture of a horse and a person on a football field&#10;&#10;Description automatically generated">
            <a:extLst>
              <a:ext uri="{FF2B5EF4-FFF2-40B4-BE49-F238E27FC236}">
                <a16:creationId xmlns:a16="http://schemas.microsoft.com/office/drawing/2014/main" id="{88A9C0CA-ACA5-460E-664D-86E94775F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435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8703B7-8DBB-1CB0-B9B9-0AF7E59D262B}"/>
              </a:ext>
            </a:extLst>
          </p:cNvPr>
          <p:cNvSpPr txBox="1"/>
          <p:nvPr/>
        </p:nvSpPr>
        <p:spPr>
          <a:xfrm>
            <a:off x="5333425" y="520364"/>
            <a:ext cx="352112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Draft Reminders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FE9963-8194-4C8D-998E-F4617D8C5320}"/>
              </a:ext>
            </a:extLst>
          </p:cNvPr>
          <p:cNvSpPr txBox="1"/>
          <p:nvPr/>
        </p:nvSpPr>
        <p:spPr>
          <a:xfrm>
            <a:off x="5333425" y="1653092"/>
            <a:ext cx="3559222" cy="29700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Nomination order has been randomly set</a:t>
            </a:r>
          </a:p>
          <a:p>
            <a:pPr algn="ctr"/>
            <a:endParaRPr lang="en-US" sz="110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pPr algn="ctr"/>
            <a:r>
              <a:rPr lang="en-US" sz="1100" b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Nomination Time: </a:t>
            </a:r>
            <a:r>
              <a:rPr lang="en-US" sz="11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30 seconds (</a:t>
            </a:r>
            <a:r>
              <a:rPr lang="en-US" sz="11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don’t take this long</a:t>
            </a:r>
            <a:r>
              <a:rPr lang="is-IS" sz="11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… at 15 secs everyone can harass you</a:t>
            </a:r>
            <a:r>
              <a:rPr lang="en-US" sz="11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)</a:t>
            </a:r>
          </a:p>
          <a:p>
            <a:pPr algn="ctr"/>
            <a:endParaRPr lang="en-US" sz="110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pPr algn="ctr"/>
            <a:r>
              <a:rPr lang="en-US" sz="1100" b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Bid Time:  </a:t>
            </a:r>
            <a:r>
              <a:rPr lang="en-US" sz="11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10 seconds (resets to 10 secs w/ bids)</a:t>
            </a:r>
          </a:p>
          <a:p>
            <a:pPr algn="ctr"/>
            <a:endParaRPr lang="en-US" sz="110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pPr algn="ctr"/>
            <a:r>
              <a:rPr lang="en-US" sz="11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If you bid more than the next person, ALL of what you bid is deducted</a:t>
            </a:r>
          </a:p>
          <a:p>
            <a:pPr algn="ctr"/>
            <a:endParaRPr lang="en-US" sz="110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pPr algn="ctr"/>
            <a:r>
              <a:rPr lang="en-US" sz="11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Nominating a player = $1 bid</a:t>
            </a:r>
          </a:p>
          <a:p>
            <a:pPr algn="ctr"/>
            <a:endParaRPr lang="en-US" sz="110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pPr algn="ctr"/>
            <a:r>
              <a:rPr lang="en-US" sz="11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System forces you to have at least $1 for each roster spot … NO $0 players</a:t>
            </a:r>
          </a:p>
          <a:p>
            <a:pPr algn="ctr"/>
            <a:endParaRPr lang="en-US" sz="110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pPr algn="ctr"/>
            <a:r>
              <a:rPr lang="en-US" sz="11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EVERYONE be on the lookout for disconnects and shout so we can pause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21D90E-8853-4427-610C-34E955419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4313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8703B7-8DBB-1CB0-B9B9-0AF7E59D262B}"/>
              </a:ext>
            </a:extLst>
          </p:cNvPr>
          <p:cNvSpPr txBox="1"/>
          <p:nvPr/>
        </p:nvSpPr>
        <p:spPr>
          <a:xfrm>
            <a:off x="5333425" y="1841164"/>
            <a:ext cx="3521122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Good Luck.</a:t>
            </a:r>
          </a:p>
          <a:p>
            <a:pPr algn="ctr"/>
            <a:r>
              <a:rPr lang="en-US" sz="36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You sux.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A894B0-B354-A059-020D-828D38F17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9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725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69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F4FB03E-523F-B083-0E37-90DBE7621A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77274"/>
              </p:ext>
            </p:extLst>
          </p:nvPr>
        </p:nvGraphicFramePr>
        <p:xfrm>
          <a:off x="5425440" y="1699852"/>
          <a:ext cx="1889760" cy="2243328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{1E171933-4619-4E11-9A3F-F7608DF75F80}</a:tableStyleId>
              </a:tblPr>
              <a:tblGrid>
                <a:gridCol w="388620">
                  <a:extLst>
                    <a:ext uri="{9D8B030D-6E8A-4147-A177-3AD203B41FA5}">
                      <a16:colId xmlns:a16="http://schemas.microsoft.com/office/drawing/2014/main" val="2376977881"/>
                    </a:ext>
                  </a:extLst>
                </a:gridCol>
                <a:gridCol w="236220">
                  <a:extLst>
                    <a:ext uri="{9D8B030D-6E8A-4147-A177-3AD203B41FA5}">
                      <a16:colId xmlns:a16="http://schemas.microsoft.com/office/drawing/2014/main" val="3634321755"/>
                    </a:ext>
                  </a:extLst>
                </a:gridCol>
                <a:gridCol w="327660">
                  <a:extLst>
                    <a:ext uri="{9D8B030D-6E8A-4147-A177-3AD203B41FA5}">
                      <a16:colId xmlns:a16="http://schemas.microsoft.com/office/drawing/2014/main" val="1111235833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3778045391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464190262"/>
                    </a:ext>
                  </a:extLst>
                </a:gridCol>
              </a:tblGrid>
              <a:tr h="13715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wk1</a:t>
                      </a:r>
                      <a:endParaRPr lang="en-US" sz="800" b="0" i="1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</a:t>
                      </a:r>
                      <a:endParaRPr lang="en-US" sz="800" b="0" i="0" u="none" strike="noStrike">
                        <a:solidFill>
                          <a:srgbClr val="FF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97</a:t>
                      </a:r>
                      <a:endParaRPr lang="en-US" sz="800" b="0" i="0" u="none" strike="noStrike">
                        <a:solidFill>
                          <a:srgbClr val="FF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109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Jim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932050"/>
                  </a:ext>
                </a:extLst>
              </a:tr>
              <a:tr h="13715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wk2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L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99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105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Jeff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830086"/>
                  </a:ext>
                </a:extLst>
              </a:tr>
              <a:tr h="13715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wk3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L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121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138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Gregg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519970"/>
                  </a:ext>
                </a:extLst>
              </a:tr>
              <a:tr h="13715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wk4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L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85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125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Bill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056402"/>
                  </a:ext>
                </a:extLst>
              </a:tr>
              <a:tr h="13715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wk5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175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131</a:t>
                      </a:r>
                      <a:endParaRPr lang="en-US" sz="8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Jake</a:t>
                      </a:r>
                      <a:endParaRPr lang="en-US" sz="8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317440"/>
                  </a:ext>
                </a:extLst>
              </a:tr>
              <a:tr h="13715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wk6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L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115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129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Darren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135455"/>
                  </a:ext>
                </a:extLst>
              </a:tr>
              <a:tr h="13715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wk7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L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119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205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Aaron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4593407"/>
                  </a:ext>
                </a:extLst>
              </a:tr>
              <a:tr h="13715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wk8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161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132</a:t>
                      </a:r>
                      <a:endParaRPr lang="en-US" sz="8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Trevor</a:t>
                      </a:r>
                      <a:endParaRPr lang="en-US" sz="8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3825147"/>
                  </a:ext>
                </a:extLst>
              </a:tr>
              <a:tr h="13715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wk9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W</a:t>
                      </a:r>
                      <a:endParaRPr lang="en-US" sz="800" b="1" i="0" u="none" strike="noStrike">
                        <a:solidFill>
                          <a:srgbClr val="00B05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122</a:t>
                      </a:r>
                      <a:endParaRPr lang="en-US" sz="800" b="1" i="0" u="none" strike="noStrike">
                        <a:solidFill>
                          <a:srgbClr val="00B05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96</a:t>
                      </a:r>
                      <a:endParaRPr lang="en-US" sz="8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Kurt</a:t>
                      </a:r>
                      <a:endParaRPr lang="en-US" sz="8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91825"/>
                  </a:ext>
                </a:extLst>
              </a:tr>
              <a:tr h="13715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wk10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L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122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132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Albert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462894"/>
                  </a:ext>
                </a:extLst>
              </a:tr>
              <a:tr h="13715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wk11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L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104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111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Andrew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532276"/>
                  </a:ext>
                </a:extLst>
              </a:tr>
              <a:tr h="13715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wk12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L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130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Rumble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4739572"/>
                  </a:ext>
                </a:extLst>
              </a:tr>
              <a:tr h="13715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wk13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201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Rumble</a:t>
                      </a:r>
                      <a:endParaRPr lang="en-US" sz="8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7212721"/>
                  </a:ext>
                </a:extLst>
              </a:tr>
              <a:tr h="13715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wk14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L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103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Rumble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7071452"/>
                  </a:ext>
                </a:extLst>
              </a:tr>
              <a:tr h="137157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u="none" strike="noStrike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🦄15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L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116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157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Kurt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1099793"/>
                  </a:ext>
                </a:extLst>
              </a:tr>
              <a:tr h="137157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u="none" strike="noStrike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🦄16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L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108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148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Andrew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67651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1B0B6ED-2658-C957-80FB-62F55821B4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744079"/>
              </p:ext>
            </p:extLst>
          </p:nvPr>
        </p:nvGraphicFramePr>
        <p:xfrm>
          <a:off x="5426873" y="4073171"/>
          <a:ext cx="1097280" cy="697540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{793D81CF-94F2-401A-BA57-92F5A7B2D0C5}</a:tableStyleId>
              </a:tblPr>
              <a:tblGrid>
                <a:gridCol w="1097280">
                  <a:extLst>
                    <a:ext uri="{9D8B030D-6E8A-4147-A177-3AD203B41FA5}">
                      <a16:colId xmlns:a16="http://schemas.microsoft.com/office/drawing/2014/main" val="571296693"/>
                    </a:ext>
                  </a:extLst>
                </a:gridCol>
              </a:tblGrid>
              <a:tr h="1743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7030A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Baker</a:t>
                      </a:r>
                      <a:endParaRPr lang="en-US" sz="900" b="0" i="0" u="none" strike="noStrike">
                        <a:solidFill>
                          <a:srgbClr val="7030A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9170" marR="9170" marT="9170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932050"/>
                  </a:ext>
                </a:extLst>
              </a:tr>
              <a:tr h="174385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u="none" strike="noStrike" kern="1200">
                          <a:solidFill>
                            <a:srgbClr val="7030A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DeVito</a:t>
                      </a:r>
                    </a:p>
                  </a:txBody>
                  <a:tcPr marL="9170" marR="9170" marT="9170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565736"/>
                  </a:ext>
                </a:extLst>
              </a:tr>
              <a:tr h="174385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u="none" strike="noStrike" kern="1200">
                          <a:solidFill>
                            <a:srgbClr val="7030A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Flacco</a:t>
                      </a:r>
                    </a:p>
                  </a:txBody>
                  <a:tcPr marL="9170" marR="9170" marT="9170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830086"/>
                  </a:ext>
                </a:extLst>
              </a:tr>
              <a:tr h="174385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u="none" strike="noStrike" kern="1200">
                          <a:solidFill>
                            <a:srgbClr val="7030A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Stafford</a:t>
                      </a:r>
                    </a:p>
                  </a:txBody>
                  <a:tcPr marL="9170" marR="9170" marT="9170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78869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1A25449-6C7D-65AC-3C4D-48056F07E6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894414"/>
              </p:ext>
            </p:extLst>
          </p:nvPr>
        </p:nvGraphicFramePr>
        <p:xfrm>
          <a:off x="7818119" y="4073170"/>
          <a:ext cx="1097280" cy="932844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{793D81CF-94F2-401A-BA57-92F5A7B2D0C5}</a:tableStyleId>
              </a:tblPr>
              <a:tblGrid>
                <a:gridCol w="1097280">
                  <a:extLst>
                    <a:ext uri="{9D8B030D-6E8A-4147-A177-3AD203B41FA5}">
                      <a16:colId xmlns:a16="http://schemas.microsoft.com/office/drawing/2014/main" val="571296693"/>
                    </a:ext>
                  </a:extLst>
                </a:gridCol>
              </a:tblGrid>
              <a:tr h="150002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u="none" strike="noStrike" kern="1200" err="1">
                          <a:solidFill>
                            <a:srgbClr val="0070C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Ja’Marr</a:t>
                      </a:r>
                      <a:endParaRPr lang="en-US" sz="900" b="0" u="none" strike="noStrike" kern="1200">
                        <a:solidFill>
                          <a:srgbClr val="0070C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9170" marR="9170" marT="9170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317440"/>
                  </a:ext>
                </a:extLst>
              </a:tr>
              <a:tr h="150002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u="none" strike="noStrike" kern="1200">
                          <a:solidFill>
                            <a:srgbClr val="0070C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D. Smith</a:t>
                      </a:r>
                    </a:p>
                  </a:txBody>
                  <a:tcPr marL="9170" marR="9170" marT="9170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874763"/>
                  </a:ext>
                </a:extLst>
              </a:tr>
              <a:tr h="150002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0" u="none" strike="noStrike" kern="1200">
                          <a:solidFill>
                            <a:srgbClr val="0070C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Ja-Mo</a:t>
                      </a:r>
                    </a:p>
                  </a:txBody>
                  <a:tcPr marL="9170" marR="9170" marT="9170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70447"/>
                  </a:ext>
                </a:extLst>
              </a:tr>
              <a:tr h="150002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0" u="none" strike="noStrike" kern="1200">
                          <a:solidFill>
                            <a:srgbClr val="0070C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 Watson</a:t>
                      </a:r>
                    </a:p>
                  </a:txBody>
                  <a:tcPr marL="9170" marR="9170" marT="9170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135455"/>
                  </a:ext>
                </a:extLst>
              </a:tr>
              <a:tr h="150002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0" u="none" strike="noStrike" kern="1200" err="1">
                          <a:solidFill>
                            <a:srgbClr val="0070C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Jakobi</a:t>
                      </a:r>
                      <a:endParaRPr lang="en-US" sz="900" b="0" u="none" strike="noStrike" kern="1200">
                        <a:solidFill>
                          <a:srgbClr val="0070C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9170" marR="9170" marT="9170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731198"/>
                  </a:ext>
                </a:extLst>
              </a:tr>
              <a:tr h="150002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0" u="none" strike="noStrike" kern="1200">
                          <a:solidFill>
                            <a:srgbClr val="0070C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Elijah</a:t>
                      </a:r>
                    </a:p>
                  </a:txBody>
                  <a:tcPr marL="9170" marR="9170" marT="9170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9239369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69A2B8C-B555-2129-9A69-AE97832645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8574526"/>
              </p:ext>
            </p:extLst>
          </p:nvPr>
        </p:nvGraphicFramePr>
        <p:xfrm>
          <a:off x="6627023" y="4073172"/>
          <a:ext cx="1097280" cy="930490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{793D81CF-94F2-401A-BA57-92F5A7B2D0C5}</a:tableStyleId>
              </a:tblPr>
              <a:tblGrid>
                <a:gridCol w="1097280">
                  <a:extLst>
                    <a:ext uri="{9D8B030D-6E8A-4147-A177-3AD203B41FA5}">
                      <a16:colId xmlns:a16="http://schemas.microsoft.com/office/drawing/2014/main" val="571296693"/>
                    </a:ext>
                  </a:extLst>
                </a:gridCol>
              </a:tblGrid>
              <a:tr h="186098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u="none" strike="noStrike" kern="1200">
                          <a:solidFill>
                            <a:srgbClr val="C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J Ford</a:t>
                      </a:r>
                    </a:p>
                  </a:txBody>
                  <a:tcPr marL="9170" marR="9170" marT="9170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519970"/>
                  </a:ext>
                </a:extLst>
              </a:tr>
              <a:tr h="186098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u="none" strike="noStrike" kern="1200" err="1">
                          <a:solidFill>
                            <a:srgbClr val="C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Chubba</a:t>
                      </a:r>
                      <a:endParaRPr lang="en-US" sz="900" b="0" u="none" strike="noStrike" kern="1200">
                        <a:solidFill>
                          <a:srgbClr val="C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9170" marR="9170" marT="9170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297948"/>
                  </a:ext>
                </a:extLst>
              </a:tr>
              <a:tr h="186098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0" u="none" strike="noStrike" kern="1200" err="1">
                          <a:solidFill>
                            <a:srgbClr val="C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Tyjae</a:t>
                      </a:r>
                      <a:endParaRPr lang="en-US" sz="900" b="0" u="none" strike="noStrike" kern="1200">
                        <a:solidFill>
                          <a:srgbClr val="C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9170" marR="9170" marT="9170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859991"/>
                  </a:ext>
                </a:extLst>
              </a:tr>
              <a:tr h="186098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0" u="none" strike="noStrike" kern="1200">
                          <a:solidFill>
                            <a:srgbClr val="C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Dillon</a:t>
                      </a:r>
                    </a:p>
                  </a:txBody>
                  <a:tcPr marL="9170" marR="9170" marT="9170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165907"/>
                  </a:ext>
                </a:extLst>
              </a:tr>
              <a:tr h="186098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u="none" strike="noStrike" kern="1200">
                          <a:solidFill>
                            <a:srgbClr val="C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Kareem</a:t>
                      </a:r>
                    </a:p>
                  </a:txBody>
                  <a:tcPr marL="9170" marR="9170" marT="9170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056402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8C66EB2-0E11-2CF5-A703-41F2642179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416137"/>
              </p:ext>
            </p:extLst>
          </p:nvPr>
        </p:nvGraphicFramePr>
        <p:xfrm>
          <a:off x="5424882" y="4850397"/>
          <a:ext cx="1097280" cy="146330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{793D81CF-94F2-401A-BA57-92F5A7B2D0C5}</a:tableStyleId>
              </a:tblPr>
              <a:tblGrid>
                <a:gridCol w="1097280">
                  <a:extLst>
                    <a:ext uri="{9D8B030D-6E8A-4147-A177-3AD203B41FA5}">
                      <a16:colId xmlns:a16="http://schemas.microsoft.com/office/drawing/2014/main" val="571296693"/>
                    </a:ext>
                  </a:extLst>
                </a:gridCol>
              </a:tblGrid>
              <a:tr h="6720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cap="non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  <a:sym typeface="Arial"/>
                        </a:rPr>
                        <a:t>Kittle</a:t>
                      </a:r>
                    </a:p>
                  </a:txBody>
                  <a:tcPr marL="9170" marR="9170" marT="917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250667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CB83F02-5782-DF2C-BBEC-FAE341BEAB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800491"/>
              </p:ext>
            </p:extLst>
          </p:nvPr>
        </p:nvGraphicFramePr>
        <p:xfrm>
          <a:off x="5425439" y="124598"/>
          <a:ext cx="3488527" cy="174537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{1E171933-4619-4E11-9A3F-F7608DF75F80}</a:tableStyleId>
              </a:tblPr>
              <a:tblGrid>
                <a:gridCol w="928658">
                  <a:extLst>
                    <a:ext uri="{9D8B030D-6E8A-4147-A177-3AD203B41FA5}">
                      <a16:colId xmlns:a16="http://schemas.microsoft.com/office/drawing/2014/main" val="1900102796"/>
                    </a:ext>
                  </a:extLst>
                </a:gridCol>
                <a:gridCol w="2559869">
                  <a:extLst>
                    <a:ext uri="{9D8B030D-6E8A-4147-A177-3AD203B41FA5}">
                      <a16:colId xmlns:a16="http://schemas.microsoft.com/office/drawing/2014/main" val="1007000995"/>
                    </a:ext>
                  </a:extLst>
                </a:gridCol>
              </a:tblGrid>
              <a:tr h="174537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1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4-10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0" u="none" strike="noStrike" kern="1200">
                          <a:solidFill>
                            <a:srgbClr val="7030A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Regular Season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627438"/>
                  </a:ext>
                </a:extLst>
              </a:tr>
            </a:tbl>
          </a:graphicData>
        </a:graphic>
      </p:graphicFrame>
      <p:pic>
        <p:nvPicPr>
          <p:cNvPr id="15" name="Picture 2" descr="A fatter unicorn in a blue button down shirt with a red/maroon tie, standing in front of a food buffet like the one at Sizzler, holding a football">
            <a:extLst>
              <a:ext uri="{FF2B5EF4-FFF2-40B4-BE49-F238E27FC236}">
                <a16:creationId xmlns:a16="http://schemas.microsoft.com/office/drawing/2014/main" id="{13ED514F-3FE6-EDDC-DF02-061C923B7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FE9E8E11-CDC7-41F3-AF77-DCD7563AFE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9090969"/>
              </p:ext>
            </p:extLst>
          </p:nvPr>
        </p:nvGraphicFramePr>
        <p:xfrm>
          <a:off x="5425439" y="373135"/>
          <a:ext cx="3488527" cy="174537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{1E171933-4619-4E11-9A3F-F7608DF75F80}</a:tableStyleId>
              </a:tblPr>
              <a:tblGrid>
                <a:gridCol w="928658">
                  <a:extLst>
                    <a:ext uri="{9D8B030D-6E8A-4147-A177-3AD203B41FA5}">
                      <a16:colId xmlns:a16="http://schemas.microsoft.com/office/drawing/2014/main" val="2683247264"/>
                    </a:ext>
                  </a:extLst>
                </a:gridCol>
                <a:gridCol w="2559869">
                  <a:extLst>
                    <a:ext uri="{9D8B030D-6E8A-4147-A177-3AD203B41FA5}">
                      <a16:colId xmlns:a16="http://schemas.microsoft.com/office/drawing/2014/main" val="2445107301"/>
                    </a:ext>
                  </a:extLst>
                </a:gridCol>
              </a:tblGrid>
              <a:tr h="174537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1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1,844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0" u="none" strike="noStrike" kern="1200">
                          <a:solidFill>
                            <a:srgbClr val="7030A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Pts For (11th)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720116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BF1F2E1A-46EF-245B-8257-6B9B591F4E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1765693"/>
              </p:ext>
            </p:extLst>
          </p:nvPr>
        </p:nvGraphicFramePr>
        <p:xfrm>
          <a:off x="5425441" y="1387743"/>
          <a:ext cx="3488527" cy="174537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{1E171933-4619-4E11-9A3F-F7608DF75F80}</a:tableStyleId>
              </a:tblPr>
              <a:tblGrid>
                <a:gridCol w="928658">
                  <a:extLst>
                    <a:ext uri="{9D8B030D-6E8A-4147-A177-3AD203B41FA5}">
                      <a16:colId xmlns:a16="http://schemas.microsoft.com/office/drawing/2014/main" val="3566182319"/>
                    </a:ext>
                  </a:extLst>
                </a:gridCol>
                <a:gridCol w="2559869">
                  <a:extLst>
                    <a:ext uri="{9D8B030D-6E8A-4147-A177-3AD203B41FA5}">
                      <a16:colId xmlns:a16="http://schemas.microsoft.com/office/drawing/2014/main" val="3246873994"/>
                    </a:ext>
                  </a:extLst>
                </a:gridCol>
              </a:tblGrid>
              <a:tr h="174537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1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STILL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0" u="none" strike="noStrike" kern="1200">
                          <a:solidFill>
                            <a:srgbClr val="7030A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Trying to offload Kittle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0215813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5462E1B1-2378-C0A9-1E43-B55C4C7625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4989272"/>
              </p:ext>
            </p:extLst>
          </p:nvPr>
        </p:nvGraphicFramePr>
        <p:xfrm>
          <a:off x="5426872" y="885639"/>
          <a:ext cx="3488527" cy="174537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{1E171933-4619-4E11-9A3F-F7608DF75F80}</a:tableStyleId>
              </a:tblPr>
              <a:tblGrid>
                <a:gridCol w="928658">
                  <a:extLst>
                    <a:ext uri="{9D8B030D-6E8A-4147-A177-3AD203B41FA5}">
                      <a16:colId xmlns:a16="http://schemas.microsoft.com/office/drawing/2014/main" val="56844518"/>
                    </a:ext>
                  </a:extLst>
                </a:gridCol>
                <a:gridCol w="2559869">
                  <a:extLst>
                    <a:ext uri="{9D8B030D-6E8A-4147-A177-3AD203B41FA5}">
                      <a16:colId xmlns:a16="http://schemas.microsoft.com/office/drawing/2014/main" val="516417869"/>
                    </a:ext>
                  </a:extLst>
                </a:gridCol>
              </a:tblGrid>
              <a:tr h="174537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1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0" u="none" strike="noStrike" kern="1200">
                          <a:solidFill>
                            <a:srgbClr val="7030A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Coherent chat messages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698786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DD2732F2-D1FB-BFAF-9FDD-EB4A7FEE80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8083122"/>
              </p:ext>
            </p:extLst>
          </p:nvPr>
        </p:nvGraphicFramePr>
        <p:xfrm>
          <a:off x="5425439" y="617655"/>
          <a:ext cx="3488527" cy="174537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{1E171933-4619-4E11-9A3F-F7608DF75F80}</a:tableStyleId>
              </a:tblPr>
              <a:tblGrid>
                <a:gridCol w="928658">
                  <a:extLst>
                    <a:ext uri="{9D8B030D-6E8A-4147-A177-3AD203B41FA5}">
                      <a16:colId xmlns:a16="http://schemas.microsoft.com/office/drawing/2014/main" val="3566182319"/>
                    </a:ext>
                  </a:extLst>
                </a:gridCol>
                <a:gridCol w="2559869">
                  <a:extLst>
                    <a:ext uri="{9D8B030D-6E8A-4147-A177-3AD203B41FA5}">
                      <a16:colId xmlns:a16="http://schemas.microsoft.com/office/drawing/2014/main" val="3246873994"/>
                    </a:ext>
                  </a:extLst>
                </a:gridCol>
              </a:tblGrid>
              <a:tr h="174537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1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39%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0" u="none" strike="noStrike" kern="1200" err="1">
                          <a:solidFill>
                            <a:srgbClr val="7030A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Liftetime</a:t>
                      </a:r>
                      <a:r>
                        <a:rPr lang="en-US" sz="900" b="0" u="none" strike="noStrike" kern="1200">
                          <a:solidFill>
                            <a:srgbClr val="7030A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 Win % (12</a:t>
                      </a:r>
                      <a:r>
                        <a:rPr lang="en-US" sz="900" b="0" u="none" strike="noStrike" kern="1200" baseline="30000">
                          <a:solidFill>
                            <a:srgbClr val="7030A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th</a:t>
                      </a:r>
                      <a:r>
                        <a:rPr lang="en-US" sz="900" b="0" u="none" strike="noStrike" kern="1200">
                          <a:solidFill>
                            <a:srgbClr val="7030A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0215813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02B16F0C-8D18-7D4E-0DD3-DB5A50AA0F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0557764"/>
              </p:ext>
            </p:extLst>
          </p:nvPr>
        </p:nvGraphicFramePr>
        <p:xfrm>
          <a:off x="5426872" y="1136602"/>
          <a:ext cx="3488527" cy="174537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{1E171933-4619-4E11-9A3F-F7608DF75F80}</a:tableStyleId>
              </a:tblPr>
              <a:tblGrid>
                <a:gridCol w="928658">
                  <a:extLst>
                    <a:ext uri="{9D8B030D-6E8A-4147-A177-3AD203B41FA5}">
                      <a16:colId xmlns:a16="http://schemas.microsoft.com/office/drawing/2014/main" val="3566182319"/>
                    </a:ext>
                  </a:extLst>
                </a:gridCol>
                <a:gridCol w="2559869">
                  <a:extLst>
                    <a:ext uri="{9D8B030D-6E8A-4147-A177-3AD203B41FA5}">
                      <a16:colId xmlns:a16="http://schemas.microsoft.com/office/drawing/2014/main" val="3246873994"/>
                    </a:ext>
                  </a:extLst>
                </a:gridCol>
              </a:tblGrid>
              <a:tr h="174537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1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PEACE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0" u="none" strike="noStrike" kern="1200" err="1">
                          <a:solidFill>
                            <a:srgbClr val="7030A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Saquon</a:t>
                      </a:r>
                      <a:endParaRPr lang="en-US" sz="900" b="0" u="none" strike="noStrike" kern="1200">
                        <a:solidFill>
                          <a:srgbClr val="7030A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0215813"/>
                  </a:ext>
                </a:extLst>
              </a:tr>
            </a:tbl>
          </a:graphicData>
        </a:graphic>
      </p:graphicFrame>
      <p:pic>
        <p:nvPicPr>
          <p:cNvPr id="22" name="Picture 21" descr="A cartoon of a unicorn&#10;&#10;Description automatically generated">
            <a:extLst>
              <a:ext uri="{FF2B5EF4-FFF2-40B4-BE49-F238E27FC236}">
                <a16:creationId xmlns:a16="http://schemas.microsoft.com/office/drawing/2014/main" id="{BDE1C05F-0347-917B-D4D0-3079B13BA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0940" y="1795486"/>
            <a:ext cx="1289213" cy="208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75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69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2B9C5F-58C5-8976-08D0-D09BBA5AFD0C}"/>
              </a:ext>
            </a:extLst>
          </p:cNvPr>
          <p:cNvSpPr txBox="1"/>
          <p:nvPr/>
        </p:nvSpPr>
        <p:spPr>
          <a:xfrm>
            <a:off x="684648" y="1621713"/>
            <a:ext cx="7774704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Eddiey</a:t>
            </a:r>
            <a:r>
              <a:rPr lang="en-US" sz="4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…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SHOW US THE 🦄!!!</a:t>
            </a:r>
          </a:p>
        </p:txBody>
      </p:sp>
    </p:spTree>
    <p:extLst>
      <p:ext uri="{BB962C8B-B14F-4D97-AF65-F5344CB8AC3E}">
        <p14:creationId xmlns:p14="http://schemas.microsoft.com/office/powerpoint/2010/main" val="868415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69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57340D-2348-E508-8161-E82CAB333B30}"/>
              </a:ext>
            </a:extLst>
          </p:cNvPr>
          <p:cNvSpPr txBox="1"/>
          <p:nvPr/>
        </p:nvSpPr>
        <p:spPr>
          <a:xfrm>
            <a:off x="5579773" y="1414750"/>
            <a:ext cx="3098042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Eddiey’s </a:t>
            </a:r>
          </a:p>
          <a:p>
            <a:pPr algn="ctr"/>
            <a:r>
              <a:rPr lang="en-US" sz="4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Team Name is…</a:t>
            </a:r>
          </a:p>
        </p:txBody>
      </p:sp>
      <p:pic>
        <p:nvPicPr>
          <p:cNvPr id="3078" name="Picture 6" descr="a sad, defeated unicorn on a football field with 11 men in everyday clothes pointing fingers and laughing at it">
            <a:extLst>
              <a:ext uri="{FF2B5EF4-FFF2-40B4-BE49-F238E27FC236}">
                <a16:creationId xmlns:a16="http://schemas.microsoft.com/office/drawing/2014/main" id="{86E75599-86A4-2C07-47A2-61A052542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eck-Loser_Edit">
            <a:hlinkClick r:id="" action="ppaction://media"/>
            <a:extLst>
              <a:ext uri="{FF2B5EF4-FFF2-40B4-BE49-F238E27FC236}">
                <a16:creationId xmlns:a16="http://schemas.microsoft.com/office/drawing/2014/main" id="{F7B90AA0-0928-122A-03D6-A5A2548493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85829" y="51435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59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61" numSld="2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69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57340D-2348-E508-8161-E82CAB333B30}"/>
              </a:ext>
            </a:extLst>
          </p:cNvPr>
          <p:cNvSpPr txBox="1"/>
          <p:nvPr/>
        </p:nvSpPr>
        <p:spPr>
          <a:xfrm>
            <a:off x="5579773" y="1034597"/>
            <a:ext cx="3098042" cy="280076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Beat Cancer,</a:t>
            </a:r>
          </a:p>
          <a:p>
            <a:pPr algn="ctr"/>
            <a:r>
              <a:rPr lang="en-US" sz="4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Lost to Bozos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45A174-3543-5587-EB10-3DD13DAEF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69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69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0B8482B-BACE-0134-26E8-68A291DF7F1F}"/>
              </a:ext>
            </a:extLst>
          </p:cNvPr>
          <p:cNvGrpSpPr/>
          <p:nvPr/>
        </p:nvGrpSpPr>
        <p:grpSpPr>
          <a:xfrm>
            <a:off x="97333" y="1644650"/>
            <a:ext cx="8956038" cy="3422016"/>
            <a:chOff x="1081375" y="686214"/>
            <a:chExt cx="7991046" cy="305330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336D37A-0746-2EC7-FAF8-04980B820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45771" y="2208798"/>
              <a:ext cx="1526650" cy="1526651"/>
            </a:xfrm>
            <a:prstGeom prst="rect">
              <a:avLst/>
            </a:prstGeom>
            <a:ln w="38100">
              <a:solidFill>
                <a:srgbClr val="FF4BB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4808128-EC8A-58DA-F59D-A89BC6990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45771" y="686214"/>
              <a:ext cx="1526650" cy="1526651"/>
            </a:xfrm>
            <a:prstGeom prst="rect">
              <a:avLst/>
            </a:prstGeom>
            <a:ln w="38100">
              <a:solidFill>
                <a:srgbClr val="FF4BB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822CBE2-2A9A-C554-F2F8-DBDEA7DFD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40486" y="2208798"/>
              <a:ext cx="1526650" cy="1526651"/>
            </a:xfrm>
            <a:prstGeom prst="rect">
              <a:avLst/>
            </a:prstGeom>
            <a:ln w="38100">
              <a:solidFill>
                <a:srgbClr val="FF4BB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44912BA-84C5-34B6-37EB-D23115D4F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23748" y="2208798"/>
              <a:ext cx="1526650" cy="1526651"/>
            </a:xfrm>
            <a:prstGeom prst="rect">
              <a:avLst/>
            </a:prstGeom>
            <a:ln w="38100">
              <a:solidFill>
                <a:srgbClr val="FF4BB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AA3A565-B2C9-832C-9935-D270C7895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02562" y="2212865"/>
              <a:ext cx="1526650" cy="1526651"/>
            </a:xfrm>
            <a:prstGeom prst="rect">
              <a:avLst/>
            </a:prstGeom>
            <a:ln w="38100">
              <a:solidFill>
                <a:srgbClr val="FF4BB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648EA9E-8C9E-AFA1-B547-5EC25037A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03437" y="686214"/>
              <a:ext cx="1526650" cy="1526651"/>
            </a:xfrm>
            <a:prstGeom prst="rect">
              <a:avLst/>
            </a:prstGeom>
            <a:ln w="38100">
              <a:solidFill>
                <a:srgbClr val="FF4BB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826C614-E0AB-32F5-134F-09C78F0C8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25500" y="686214"/>
              <a:ext cx="1526650" cy="1526651"/>
            </a:xfrm>
            <a:prstGeom prst="rect">
              <a:avLst/>
            </a:prstGeom>
            <a:ln w="38100">
              <a:solidFill>
                <a:srgbClr val="FF4BB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B88B229-E7F3-556A-926F-B8CC3E640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81375" y="2212865"/>
              <a:ext cx="1526650" cy="1526651"/>
            </a:xfrm>
            <a:prstGeom prst="rect">
              <a:avLst/>
            </a:prstGeom>
            <a:ln w="38100">
              <a:solidFill>
                <a:srgbClr val="FF4BB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AC73080-51A0-6D71-2DBD-A3BF256AC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40486" y="686214"/>
              <a:ext cx="1526650" cy="1526651"/>
            </a:xfrm>
            <a:prstGeom prst="rect">
              <a:avLst/>
            </a:prstGeom>
            <a:ln w="38100">
              <a:solidFill>
                <a:srgbClr val="FF4BB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EF02971-47D6-F248-E4E3-9789F59C4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81376" y="686214"/>
              <a:ext cx="1526650" cy="1526651"/>
            </a:xfrm>
            <a:prstGeom prst="rect">
              <a:avLst/>
            </a:prstGeom>
            <a:ln w="38100">
              <a:solidFill>
                <a:srgbClr val="FF4BB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4128CD25-5E5D-9AD9-3F7F-58F74DE3D6C3}"/>
              </a:ext>
            </a:extLst>
          </p:cNvPr>
          <p:cNvSpPr txBox="1"/>
          <p:nvPr/>
        </p:nvSpPr>
        <p:spPr>
          <a:xfrm>
            <a:off x="0" y="103929"/>
            <a:ext cx="91440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Some Runners Up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9C26D29-D37A-6F2B-FEBC-396A0D3AD1E8}"/>
              </a:ext>
            </a:extLst>
          </p:cNvPr>
          <p:cNvSpPr txBox="1"/>
          <p:nvPr/>
        </p:nvSpPr>
        <p:spPr>
          <a:xfrm>
            <a:off x="1264168" y="763428"/>
            <a:ext cx="1312223" cy="27699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Fly </a:t>
            </a:r>
            <a:r>
              <a:rPr lang="en-US" sz="1200" b="1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Saquon</a:t>
            </a:r>
            <a:r>
              <a:rPr lang="en-US" sz="1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, Fly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581296-E78C-BBE0-F2B5-BF20AEB29812}"/>
              </a:ext>
            </a:extLst>
          </p:cNvPr>
          <p:cNvSpPr txBox="1"/>
          <p:nvPr/>
        </p:nvSpPr>
        <p:spPr>
          <a:xfrm>
            <a:off x="2679912" y="763428"/>
            <a:ext cx="1066295" cy="27699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ChemoCorn</a:t>
            </a:r>
            <a:endParaRPr lang="en-US" sz="12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C3508E7-03D2-955A-7EB2-557F5AFD96D2}"/>
              </a:ext>
            </a:extLst>
          </p:cNvPr>
          <p:cNvSpPr txBox="1"/>
          <p:nvPr/>
        </p:nvSpPr>
        <p:spPr>
          <a:xfrm>
            <a:off x="3535291" y="1168224"/>
            <a:ext cx="1967184" cy="27699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Sx3 is Harder than Cancer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DD5062-5213-9087-C739-47669489D31D}"/>
              </a:ext>
            </a:extLst>
          </p:cNvPr>
          <p:cNvSpPr txBox="1"/>
          <p:nvPr/>
        </p:nvSpPr>
        <p:spPr>
          <a:xfrm>
            <a:off x="97333" y="1182156"/>
            <a:ext cx="2090423" cy="26161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Cancer Champ, Bozo Chump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367BBD-115A-D79E-F86B-E23313C02B24}"/>
              </a:ext>
            </a:extLst>
          </p:cNvPr>
          <p:cNvSpPr txBox="1"/>
          <p:nvPr/>
        </p:nvSpPr>
        <p:spPr>
          <a:xfrm>
            <a:off x="732956" y="763428"/>
            <a:ext cx="427689" cy="27699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Ed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19B33A-8D43-754D-3EFF-42A11CAF8E29}"/>
              </a:ext>
            </a:extLst>
          </p:cNvPr>
          <p:cNvSpPr txBox="1"/>
          <p:nvPr/>
        </p:nvSpPr>
        <p:spPr>
          <a:xfrm>
            <a:off x="3858455" y="763428"/>
            <a:ext cx="1192754" cy="27699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We </a:t>
            </a:r>
            <a:r>
              <a:rPr lang="en-US" sz="1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❤️ </a:t>
            </a:r>
            <a:r>
              <a:rPr lang="en-US" sz="1200" b="1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Eddie</a:t>
            </a:r>
            <a:endParaRPr lang="en-US" sz="1200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997D10F-84C6-45DD-F303-959684BDF708}"/>
              </a:ext>
            </a:extLst>
          </p:cNvPr>
          <p:cNvSpPr txBox="1"/>
          <p:nvPr/>
        </p:nvSpPr>
        <p:spPr>
          <a:xfrm>
            <a:off x="2261477" y="1175899"/>
            <a:ext cx="1164941" cy="27699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Big Blue Bozo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53DD340-E01E-1B01-6DF0-AB587C020305}"/>
              </a:ext>
            </a:extLst>
          </p:cNvPr>
          <p:cNvSpPr txBox="1"/>
          <p:nvPr/>
        </p:nvSpPr>
        <p:spPr>
          <a:xfrm>
            <a:off x="7178435" y="771214"/>
            <a:ext cx="1053498" cy="27699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EunuchCorn</a:t>
            </a:r>
            <a:endParaRPr lang="en-US" sz="12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982E739-2134-58E6-59BF-0A05DEAAECAA}"/>
              </a:ext>
            </a:extLst>
          </p:cNvPr>
          <p:cNvSpPr txBox="1"/>
          <p:nvPr/>
        </p:nvSpPr>
        <p:spPr>
          <a:xfrm>
            <a:off x="7178435" y="1186272"/>
            <a:ext cx="1861321" cy="26161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Gave up my </a:t>
            </a:r>
            <a:r>
              <a:rPr lang="en-US" sz="1100" b="0" i="0" dirty="0">
                <a:solidFill>
                  <a:srgbClr val="474747"/>
                </a:solidFill>
                <a:effectLst/>
                <a:latin typeface="Google Sans"/>
              </a:rPr>
              <a:t>🥜</a:t>
            </a:r>
            <a:r>
              <a:rPr lang="en-US" sz="1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to be a </a:t>
            </a:r>
            <a:r>
              <a:rPr lang="en-US" sz="1100" b="0" i="0" dirty="0">
                <a:solidFill>
                  <a:srgbClr val="474747"/>
                </a:solidFill>
                <a:effectLst/>
                <a:latin typeface="Google Sans"/>
              </a:rPr>
              <a:t>🦄</a:t>
            </a:r>
            <a:endParaRPr lang="en-US" sz="11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E0E9B6-F9BA-12AC-78B5-0AFAE3B7A7B2}"/>
              </a:ext>
            </a:extLst>
          </p:cNvPr>
          <p:cNvSpPr txBox="1"/>
          <p:nvPr/>
        </p:nvSpPr>
        <p:spPr>
          <a:xfrm>
            <a:off x="5125619" y="763428"/>
            <a:ext cx="1920305" cy="27699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Kerry </a:t>
            </a:r>
            <a:r>
              <a:rPr lang="en-US" sz="1200" b="1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Kramped</a:t>
            </a:r>
            <a:r>
              <a:rPr lang="en-US" sz="1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My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B63874-A3E8-D9E7-359E-1EAA78618AD6}"/>
              </a:ext>
            </a:extLst>
          </p:cNvPr>
          <p:cNvSpPr txBox="1"/>
          <p:nvPr/>
        </p:nvSpPr>
        <p:spPr>
          <a:xfrm>
            <a:off x="5611348" y="1175917"/>
            <a:ext cx="1458213" cy="26161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11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Got Lucky Year One</a:t>
            </a:r>
          </a:p>
        </p:txBody>
      </p:sp>
    </p:spTree>
    <p:extLst>
      <p:ext uri="{BB962C8B-B14F-4D97-AF65-F5344CB8AC3E}">
        <p14:creationId xmlns:p14="http://schemas.microsoft.com/office/powerpoint/2010/main" val="2625314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6A73718-2288-A048-A5C8-75A16CB5304D}"/>
              </a:ext>
            </a:extLst>
          </p:cNvPr>
          <p:cNvSpPr txBox="1"/>
          <p:nvPr/>
        </p:nvSpPr>
        <p:spPr>
          <a:xfrm>
            <a:off x="2811439" y="2108884"/>
            <a:ext cx="352112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meanwhile…</a:t>
            </a:r>
          </a:p>
        </p:txBody>
      </p:sp>
    </p:spTree>
    <p:extLst>
      <p:ext uri="{BB962C8B-B14F-4D97-AF65-F5344CB8AC3E}">
        <p14:creationId xmlns:p14="http://schemas.microsoft.com/office/powerpoint/2010/main" val="3626536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6A73718-2288-A048-A5C8-75A16CB5304D}"/>
              </a:ext>
            </a:extLst>
          </p:cNvPr>
          <p:cNvSpPr txBox="1"/>
          <p:nvPr/>
        </p:nvSpPr>
        <p:spPr>
          <a:xfrm>
            <a:off x="5404514" y="2248584"/>
            <a:ext cx="352112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Bill Doesn’t Sux.</a:t>
            </a:r>
          </a:p>
        </p:txBody>
      </p:sp>
      <p:pic>
        <p:nvPicPr>
          <p:cNvPr id="3" name="Picture 2" descr="A person holding a trophy and a baby&#10;&#10;Description automatically generated">
            <a:extLst>
              <a:ext uri="{FF2B5EF4-FFF2-40B4-BE49-F238E27FC236}">
                <a16:creationId xmlns:a16="http://schemas.microsoft.com/office/drawing/2014/main" id="{26D6990F-F0B3-544B-E50F-7B42959C2E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pic>
        <p:nvPicPr>
          <p:cNvPr id="5" name="The-Lombardi-Trophy--Reprise--David-Robidoux--Super-Bowl-Theme_mp3ify-dot-com">
            <a:hlinkClick r:id="" action="ppaction://media"/>
            <a:extLst>
              <a:ext uri="{FF2B5EF4-FFF2-40B4-BE49-F238E27FC236}">
                <a16:creationId xmlns:a16="http://schemas.microsoft.com/office/drawing/2014/main" id="{43C73CA7-F085-05EC-CCDD-A094FCD639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58975" y="41751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5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 numSld="3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1464</Words>
  <Application>Microsoft Office PowerPoint</Application>
  <PresentationFormat>On-screen Show (16:9)</PresentationFormat>
  <Paragraphs>887</Paragraphs>
  <Slides>27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Aptos Black</vt:lpstr>
      <vt:lpstr>Aptos Narrow</vt:lpstr>
      <vt:lpstr>Arial</vt:lpstr>
      <vt:lpstr>Arial</vt:lpstr>
      <vt:lpstr>Calibri</vt:lpstr>
      <vt:lpstr>Google Sans</vt:lpstr>
      <vt:lpstr>Helvetica Neue</vt:lpstr>
      <vt:lpstr>Helvetica Neue Medium</vt:lpstr>
      <vt:lpstr>Impact</vt:lpstr>
      <vt:lpstr>Roboto</vt:lpstr>
      <vt:lpstr>Source Sans Pro</vt:lpstr>
      <vt:lpstr>Tahoma</vt:lpstr>
      <vt:lpstr>Office Theme</vt:lpstr>
      <vt:lpstr>Geometric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Office Mac 2011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OS X 10.7</dc:creator>
  <cp:lastModifiedBy>Aaron Cao</cp:lastModifiedBy>
  <cp:revision>2</cp:revision>
  <dcterms:created xsi:type="dcterms:W3CDTF">2022-07-23T11:21:26Z</dcterms:created>
  <dcterms:modified xsi:type="dcterms:W3CDTF">2024-08-29T19:57:37Z</dcterms:modified>
</cp:coreProperties>
</file>