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7" r:id="rId2"/>
  </p:sldMasterIdLst>
  <p:notesMasterIdLst>
    <p:notesMasterId r:id="rId36"/>
  </p:notesMasterIdLst>
  <p:sldIdLst>
    <p:sldId id="317" r:id="rId3"/>
    <p:sldId id="324" r:id="rId4"/>
    <p:sldId id="338" r:id="rId5"/>
    <p:sldId id="325" r:id="rId6"/>
    <p:sldId id="328" r:id="rId7"/>
    <p:sldId id="329" r:id="rId8"/>
    <p:sldId id="330" r:id="rId9"/>
    <p:sldId id="331" r:id="rId10"/>
    <p:sldId id="298" r:id="rId11"/>
    <p:sldId id="339" r:id="rId12"/>
    <p:sldId id="318" r:id="rId13"/>
    <p:sldId id="332" r:id="rId14"/>
    <p:sldId id="334" r:id="rId15"/>
    <p:sldId id="333" r:id="rId16"/>
    <p:sldId id="290" r:id="rId17"/>
    <p:sldId id="288" r:id="rId18"/>
    <p:sldId id="256" r:id="rId19"/>
    <p:sldId id="257" r:id="rId20"/>
    <p:sldId id="258" r:id="rId21"/>
    <p:sldId id="259" r:id="rId22"/>
    <p:sldId id="260" r:id="rId23"/>
    <p:sldId id="340" r:id="rId24"/>
    <p:sldId id="335" r:id="rId25"/>
    <p:sldId id="336" r:id="rId26"/>
    <p:sldId id="341" r:id="rId27"/>
    <p:sldId id="261" r:id="rId28"/>
    <p:sldId id="292" r:id="rId29"/>
    <p:sldId id="314" r:id="rId30"/>
    <p:sldId id="281" r:id="rId31"/>
    <p:sldId id="282" r:id="rId32"/>
    <p:sldId id="337" r:id="rId33"/>
    <p:sldId id="299" r:id="rId34"/>
    <p:sldId id="300" r:id="rId3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E3A41C5-C983-4718-ACFF-B6BD20C44E64}">
          <p14:sldIdLst>
            <p14:sldId id="317"/>
          </p14:sldIdLst>
        </p14:section>
        <p14:section name="Unicorn" id="{6C308355-2CBA-4D80-AF39-535BE3AD4616}">
          <p14:sldIdLst>
            <p14:sldId id="324"/>
            <p14:sldId id="338"/>
            <p14:sldId id="325"/>
          </p14:sldIdLst>
        </p14:section>
        <p14:section name="Champ" id="{F5F2E4D6-462D-454E-A970-CC83608AF73E}">
          <p14:sldIdLst>
            <p14:sldId id="328"/>
            <p14:sldId id="329"/>
            <p14:sldId id="330"/>
            <p14:sldId id="331"/>
            <p14:sldId id="298"/>
            <p14:sldId id="339"/>
            <p14:sldId id="318"/>
            <p14:sldId id="332"/>
          </p14:sldIdLst>
        </p14:section>
        <p14:section name="Ode-To-Jake" id="{96799082-D69D-497D-89CE-D81E4C9CBE62}">
          <p14:sldIdLst>
            <p14:sldId id="334"/>
            <p14:sldId id="333"/>
            <p14:sldId id="290"/>
            <p14:sldId id="288"/>
          </p14:sldIdLst>
        </p14:section>
        <p14:section name="COTY" id="{99A0C627-6912-4A30-A57E-A4FD54A3AFD2}">
          <p14:sldIdLst>
            <p14:sldId id="256"/>
            <p14:sldId id="257"/>
            <p14:sldId id="258"/>
            <p14:sldId id="259"/>
            <p14:sldId id="260"/>
            <p14:sldId id="340"/>
            <p14:sldId id="335"/>
            <p14:sldId id="336"/>
            <p14:sldId id="341"/>
          </p14:sldIdLst>
        </p14:section>
        <p14:section name="3 Years!" id="{7131D8B2-4284-4195-A07E-83B82947C22C}">
          <p14:sldIdLst>
            <p14:sldId id="261"/>
          </p14:sldIdLst>
        </p14:section>
        <p14:section name="Sx3.Fun" id="{FEE7B442-A148-4E89-987E-2070A0D50603}">
          <p14:sldIdLst>
            <p14:sldId id="292"/>
            <p14:sldId id="314"/>
            <p14:sldId id="281"/>
            <p14:sldId id="282"/>
            <p14:sldId id="337"/>
            <p14:sldId id="299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C301"/>
    <a:srgbClr val="B08600"/>
    <a:srgbClr val="C074D3"/>
    <a:srgbClr val="CA7BDE"/>
    <a:srgbClr val="FF4BB2"/>
    <a:srgbClr val="FB7DC4"/>
    <a:srgbClr val="E5B1BC"/>
    <a:srgbClr val="E2BCDB"/>
    <a:srgbClr val="BD71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13" autoAdjust="0"/>
    <p:restoredTop sz="96035" autoAdjust="0"/>
  </p:normalViewPr>
  <p:slideViewPr>
    <p:cSldViewPr snapToGrid="0" snapToObjects="1">
      <p:cViewPr varScale="1">
        <p:scale>
          <a:sx n="141" d="100"/>
          <a:sy n="141" d="100"/>
        </p:scale>
        <p:origin x="600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2FAC2-0F16-B343-8E3F-D6A3637D7869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C8EBA-88C4-1F40-B3ED-6E37FC013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182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1966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40ee18156d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40ee18156d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40ee18156d_0_8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40ee18156d_0_8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40ee18156d_0_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40ee18156d_0_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40ee18156d_0_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40ee18156d_0_8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40ee18156d_0_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40ee18156d_0_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6766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40ee18156d_0_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40ee18156d_0_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40ee18156d_0_8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40ee18156d_0_8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40ee18156d_0_8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40ee18156d_0_8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150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9165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9292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C8EBA-88C4-1F40-B3ED-6E37FC0132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11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C8EBA-88C4-1F40-B3ED-6E37FC0132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35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C8EBA-88C4-1F40-B3ED-6E37FC0132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0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C8EBA-88C4-1F40-B3ED-6E37FC0132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96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C8EBA-88C4-1F40-B3ED-6E37FC0132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41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C8EBA-88C4-1F40-B3ED-6E37FC0132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51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0DBC-52B0-DE4A-91CE-40991224BB6E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ABC8-1967-FF46-B490-E93E77EF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18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0216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0800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0191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525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3344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7641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248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Field Bkg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f_bg_03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8" b="9682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9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" userDrawn="1">
  <p:cSld name="Header">
    <p:bg>
      <p:bgPr>
        <a:solidFill>
          <a:srgbClr val="FB7DC4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04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4750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0057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9105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4390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7273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E0DBC-52B0-DE4A-91CE-40991224BB6E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4ABC8-1967-FF46-B490-E93E77EF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9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60" r:id="rId3"/>
    <p:sldLayoutId id="2147483666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40007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.wav"/><Relationship Id="rId5" Type="http://schemas.openxmlformats.org/officeDocument/2006/relationships/image" Target="../media/image30.pn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g"/><Relationship Id="rId3" Type="http://schemas.openxmlformats.org/officeDocument/2006/relationships/image" Target="../media/image34.jpg"/><Relationship Id="rId7" Type="http://schemas.openxmlformats.org/officeDocument/2006/relationships/image" Target="../media/image38.tmp"/><Relationship Id="rId12" Type="http://schemas.openxmlformats.org/officeDocument/2006/relationships/image" Target="../media/image43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tmp"/><Relationship Id="rId11" Type="http://schemas.openxmlformats.org/officeDocument/2006/relationships/image" Target="../media/image42.jpeg"/><Relationship Id="rId5" Type="http://schemas.openxmlformats.org/officeDocument/2006/relationships/image" Target="../media/image36.tmp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tmp"/><Relationship Id="rId14" Type="http://schemas.openxmlformats.org/officeDocument/2006/relationships/image" Target="../media/image45.tm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BA06171-1B39-A452-6469-C76E4D6694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105" b="1981"/>
          <a:stretch/>
        </p:blipFill>
        <p:spPr>
          <a:xfrm>
            <a:off x="-7729" y="0"/>
            <a:ext cx="9163070" cy="5143500"/>
          </a:xfrm>
          <a:prstGeom prst="rect">
            <a:avLst/>
          </a:prstGeom>
        </p:spPr>
      </p:pic>
      <p:pic>
        <p:nvPicPr>
          <p:cNvPr id="3" name="NFL_Fox_The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20848" y="4412370"/>
            <a:ext cx="812800" cy="812800"/>
          </a:xfrm>
          <a:prstGeom prst="rect">
            <a:avLst/>
          </a:prstGeom>
        </p:spPr>
      </p:pic>
      <p:pic>
        <p:nvPicPr>
          <p:cNvPr id="17" name="Picture 16" descr="A yellow oval with white text and a ribbon&#10;&#10;Description automatically generated">
            <a:extLst>
              <a:ext uri="{FF2B5EF4-FFF2-40B4-BE49-F238E27FC236}">
                <a16:creationId xmlns:a16="http://schemas.microsoft.com/office/drawing/2014/main" id="{C3A750CE-3FC0-7D3B-1F5D-4FE543BD3E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531" y="1136915"/>
            <a:ext cx="4296069" cy="32579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16E46D2-12C4-CFB6-AF03-F09D8F74A334}"/>
              </a:ext>
            </a:extLst>
          </p:cNvPr>
          <p:cNvSpPr txBox="1"/>
          <p:nvPr/>
        </p:nvSpPr>
        <p:spPr>
          <a:xfrm rot="16200000">
            <a:off x="3294258" y="-1637019"/>
            <a:ext cx="2653613" cy="73831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Circle">
              <a:avLst>
                <a:gd name="adj" fmla="val 11065487"/>
              </a:avLst>
            </a:prstTxWarp>
            <a:spAutoFit/>
          </a:bodyPr>
          <a:lstStyle/>
          <a:p>
            <a:pPr algn="ctr"/>
            <a:r>
              <a:rPr lang="en-US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Welcome Back Bozos!</a:t>
            </a:r>
          </a:p>
        </p:txBody>
      </p:sp>
    </p:spTree>
    <p:extLst>
      <p:ext uri="{BB962C8B-B14F-4D97-AF65-F5344CB8AC3E}">
        <p14:creationId xmlns:p14="http://schemas.microsoft.com/office/powerpoint/2010/main" val="348288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43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3B23485-EBAD-4092-950E-9A74C86EFD11}"/>
              </a:ext>
            </a:extLst>
          </p:cNvPr>
          <p:cNvSpPr/>
          <p:nvPr/>
        </p:nvSpPr>
        <p:spPr>
          <a:xfrm>
            <a:off x="1" y="1"/>
            <a:ext cx="9143999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Sx3_Trophy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774" y="5363321"/>
            <a:ext cx="1027622" cy="1822315"/>
          </a:xfrm>
          <a:prstGeom prst="rect">
            <a:avLst/>
          </a:prstGeom>
        </p:spPr>
      </p:pic>
      <p:pic>
        <p:nvPicPr>
          <p:cNvPr id="14" name="Picture 13" descr="Sx3_Trophy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558" y="5143501"/>
            <a:ext cx="606793" cy="1076046"/>
          </a:xfrm>
          <a:prstGeom prst="rect">
            <a:avLst/>
          </a:prstGeom>
        </p:spPr>
      </p:pic>
      <p:pic>
        <p:nvPicPr>
          <p:cNvPr id="15" name="Picture 14" descr="Sx3_Trophy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944" y="6436511"/>
            <a:ext cx="606793" cy="1076046"/>
          </a:xfrm>
          <a:prstGeom prst="rect">
            <a:avLst/>
          </a:prstGeom>
        </p:spPr>
      </p:pic>
      <p:pic>
        <p:nvPicPr>
          <p:cNvPr id="16" name="Picture 15" descr="Sx3_Trophy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774" y="8187776"/>
            <a:ext cx="963744" cy="1709039"/>
          </a:xfrm>
          <a:prstGeom prst="rect">
            <a:avLst/>
          </a:prstGeom>
        </p:spPr>
      </p:pic>
      <p:pic>
        <p:nvPicPr>
          <p:cNvPr id="17" name="Picture 16" descr="Sx3_Trophy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546" y="6264345"/>
            <a:ext cx="370302" cy="656669"/>
          </a:xfrm>
          <a:prstGeom prst="rect">
            <a:avLst/>
          </a:prstGeom>
        </p:spPr>
      </p:pic>
      <p:pic>
        <p:nvPicPr>
          <p:cNvPr id="18" name="Picture 17" descr="Sx3_Trophy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752" y="9094717"/>
            <a:ext cx="370302" cy="656669"/>
          </a:xfrm>
          <a:prstGeom prst="rect">
            <a:avLst/>
          </a:prstGeom>
        </p:spPr>
      </p:pic>
      <p:pic>
        <p:nvPicPr>
          <p:cNvPr id="19" name="Picture 18" descr="Sx3_Trophy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771" y="5816744"/>
            <a:ext cx="799976" cy="141862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F812522-6510-A04B-B4A5-81406727F20E}"/>
              </a:ext>
            </a:extLst>
          </p:cNvPr>
          <p:cNvGrpSpPr/>
          <p:nvPr/>
        </p:nvGrpSpPr>
        <p:grpSpPr>
          <a:xfrm>
            <a:off x="1073005" y="307208"/>
            <a:ext cx="6997990" cy="4405961"/>
            <a:chOff x="922905" y="314865"/>
            <a:chExt cx="7450158" cy="469064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2095CE-FAE7-4E6F-A1AE-CFE74FB7A1F5}"/>
                </a:ext>
              </a:extLst>
            </p:cNvPr>
            <p:cNvSpPr txBox="1"/>
            <p:nvPr/>
          </p:nvSpPr>
          <p:spPr>
            <a:xfrm>
              <a:off x="922905" y="3629326"/>
              <a:ext cx="7450158" cy="1376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Congrats Trevor! </a:t>
              </a:r>
            </a:p>
            <a:p>
              <a:pPr algn="ctr"/>
              <a:r>
                <a:rPr lang="en-US" i="1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Only Kickers in the Building</a:t>
              </a:r>
              <a:endParaRPr lang="en-US" sz="2000" i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BA9ECB0-FCD6-65BD-21E5-2EDA6CF88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293" t="9098" r="6483" b="8679"/>
            <a:stretch/>
          </p:blipFill>
          <p:spPr>
            <a:xfrm>
              <a:off x="3184913" y="900091"/>
              <a:ext cx="2718830" cy="2738762"/>
            </a:xfrm>
            <a:prstGeom prst="ellipse">
              <a:avLst/>
            </a:prstGeom>
          </p:spPr>
        </p:pic>
        <p:pic>
          <p:nvPicPr>
            <p:cNvPr id="2050" name="Picture 2" descr="Ace Ventura: Pet Detective | fgqualitykft.hu">
              <a:extLst>
                <a:ext uri="{FF2B5EF4-FFF2-40B4-BE49-F238E27FC236}">
                  <a16:creationId xmlns:a16="http://schemas.microsoft.com/office/drawing/2014/main" id="{DFD4D6D1-9EC1-BC63-94F2-2F1107AEE7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05" t="21477" r="9214" b="3126"/>
            <a:stretch/>
          </p:blipFill>
          <p:spPr bwMode="auto">
            <a:xfrm>
              <a:off x="5121912" y="2326297"/>
              <a:ext cx="1109668" cy="108406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8-Point Star 131">
              <a:extLst>
                <a:ext uri="{FF2B5EF4-FFF2-40B4-BE49-F238E27FC236}">
                  <a16:creationId xmlns:a16="http://schemas.microsoft.com/office/drawing/2014/main" id="{E163F1CB-D17F-CC75-636F-55299C760217}"/>
                </a:ext>
              </a:extLst>
            </p:cNvPr>
            <p:cNvSpPr/>
            <p:nvPr/>
          </p:nvSpPr>
          <p:spPr>
            <a:xfrm>
              <a:off x="3200364" y="2786397"/>
              <a:ext cx="548817" cy="548817"/>
            </a:xfrm>
            <a:prstGeom prst="star8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Impact"/>
                  <a:cs typeface="Impact"/>
                </a:rPr>
                <a:t>OG</a:t>
              </a:r>
            </a:p>
          </p:txBody>
        </p:sp>
        <p:pic>
          <p:nvPicPr>
            <p:cNvPr id="6" name="Picture 5" descr="A gold crown with black background&#10;&#10;Description automatically generated">
              <a:extLst>
                <a:ext uri="{FF2B5EF4-FFF2-40B4-BE49-F238E27FC236}">
                  <a16:creationId xmlns:a16="http://schemas.microsoft.com/office/drawing/2014/main" id="{E546198D-BDA7-4A7A-86DD-F8AFF3927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29472" y="314865"/>
              <a:ext cx="1440425" cy="7951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954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repeatCount="indefinite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3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111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D1F5D10-FE4D-C461-B0C6-CC36554A20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984" t="26506" r="-21225" b="24422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5" name="Picture 4" descr="A yellow shield with a black and yellow trophy&#10;&#10;Description automatically generated">
            <a:extLst>
              <a:ext uri="{FF2B5EF4-FFF2-40B4-BE49-F238E27FC236}">
                <a16:creationId xmlns:a16="http://schemas.microsoft.com/office/drawing/2014/main" id="{0600EB0F-17F0-7BCD-731D-A5EE85D46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1709" y="1536511"/>
            <a:ext cx="772560" cy="87155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10DCF59-E01C-EA3B-DC51-9A0E08814EAE}"/>
              </a:ext>
            </a:extLst>
          </p:cNvPr>
          <p:cNvSpPr/>
          <p:nvPr/>
        </p:nvSpPr>
        <p:spPr>
          <a:xfrm>
            <a:off x="5095978" y="856343"/>
            <a:ext cx="3343701" cy="3343701"/>
          </a:xfrm>
          <a:prstGeom prst="ellipse">
            <a:avLst/>
          </a:prstGeom>
          <a:solidFill>
            <a:srgbClr val="FFC30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ptos Narrow" panose="020B0004020202020204" pitchFamily="34" charset="0"/>
              </a:rPr>
              <a:t>sx3</a:t>
            </a:r>
          </a:p>
          <a:p>
            <a:r>
              <a:rPr lang="en-US" sz="4800" b="1" dirty="0">
                <a:solidFill>
                  <a:schemeClr val="tx1"/>
                </a:solidFill>
                <a:latin typeface="Aptos" panose="020B0004020202020204" pitchFamily="34" charset="0"/>
              </a:rPr>
              <a:t>Gold</a:t>
            </a:r>
          </a:p>
          <a:p>
            <a:pPr>
              <a:lnSpc>
                <a:spcPct val="80000"/>
              </a:lnSpc>
            </a:pPr>
            <a:r>
              <a:rPr lang="en-US" sz="4800" b="1" dirty="0">
                <a:solidFill>
                  <a:schemeClr val="tx1"/>
                </a:solidFill>
                <a:latin typeface="Aptos" panose="020B0004020202020204" pitchFamily="34" charset="0"/>
              </a:rPr>
              <a:t>Hoodie</a:t>
            </a:r>
          </a:p>
        </p:txBody>
      </p:sp>
      <p:pic>
        <p:nvPicPr>
          <p:cNvPr id="2" name="Picture 1" descr="Sx3_TrophyOnly.png">
            <a:extLst>
              <a:ext uri="{FF2B5EF4-FFF2-40B4-BE49-F238E27FC236}">
                <a16:creationId xmlns:a16="http://schemas.microsoft.com/office/drawing/2014/main" id="{3812846D-49AF-1273-7ED9-8A1D0506FC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793" y="1566670"/>
            <a:ext cx="566775" cy="100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52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Handshake Business Corporate Royalty-Free Vector Graphic - Pixabay">
            <a:extLst>
              <a:ext uri="{FF2B5EF4-FFF2-40B4-BE49-F238E27FC236}">
                <a16:creationId xmlns:a16="http://schemas.microsoft.com/office/drawing/2014/main" id="{9B6715B9-103C-D260-2DDB-DE739ECE1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0448">
            <a:off x="2520091" y="313774"/>
            <a:ext cx="4102232" cy="290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E2130A-DB8C-189C-164F-85FBDCDB7E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27" t="-179" r="4802" b="10019"/>
          <a:stretch/>
        </p:blipFill>
        <p:spPr>
          <a:xfrm>
            <a:off x="461460" y="583845"/>
            <a:ext cx="2664590" cy="2677168"/>
          </a:xfrm>
          <a:prstGeom prst="ellipse">
            <a:avLst/>
          </a:prstGeom>
          <a:ln w="1174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A255D3-3578-B177-085A-693B296B5E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81" t="11484" r="9619" b="8602"/>
          <a:stretch/>
        </p:blipFill>
        <p:spPr>
          <a:xfrm>
            <a:off x="6106058" y="588501"/>
            <a:ext cx="2578558" cy="2786512"/>
          </a:xfrm>
          <a:prstGeom prst="ellipse">
            <a:avLst/>
          </a:prstGeom>
          <a:ln w="1111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2AB77D-1DDF-2F02-FD58-837D206FD125}"/>
              </a:ext>
            </a:extLst>
          </p:cNvPr>
          <p:cNvSpPr txBox="1"/>
          <p:nvPr/>
        </p:nvSpPr>
        <p:spPr>
          <a:xfrm>
            <a:off x="2309247" y="214415"/>
            <a:ext cx="457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latin typeface="Aptos Black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BET!</a:t>
            </a:r>
            <a:endParaRPr lang="en-US" sz="8800" dirty="0">
              <a:latin typeface="Aptos Black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7F973A-6B14-B705-51B3-C35E52AFAD5D}"/>
              </a:ext>
            </a:extLst>
          </p:cNvPr>
          <p:cNvSpPr txBox="1"/>
          <p:nvPr/>
        </p:nvSpPr>
        <p:spPr>
          <a:xfrm>
            <a:off x="2428104" y="3420775"/>
            <a:ext cx="445314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latin typeface="Aptos Narrow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Loser of Aaron v Jake </a:t>
            </a:r>
            <a:r>
              <a:rPr lang="en-US" sz="2200" dirty="0" err="1">
                <a:latin typeface="Aptos Narrow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wk</a:t>
            </a:r>
            <a:r>
              <a:rPr lang="en-US" sz="2200" dirty="0">
                <a:latin typeface="Aptos Narrow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17</a:t>
            </a:r>
          </a:p>
          <a:p>
            <a:pPr algn="ctr"/>
            <a:r>
              <a:rPr lang="en-US" sz="2200" dirty="0">
                <a:latin typeface="Aptos Narrow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must recite an ode to the other’s greatness during next year’s draft</a:t>
            </a:r>
            <a:endParaRPr lang="en-US" sz="2200" dirty="0">
              <a:latin typeface="Aptos Narrow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6A5BA0-8803-5C57-1027-C290FE4D48A2}"/>
              </a:ext>
            </a:extLst>
          </p:cNvPr>
          <p:cNvSpPr/>
          <p:nvPr/>
        </p:nvSpPr>
        <p:spPr>
          <a:xfrm>
            <a:off x="100739" y="77492"/>
            <a:ext cx="116237" cy="1369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087A646-B7E1-9F2F-C810-54364E7C045F}"/>
              </a:ext>
            </a:extLst>
          </p:cNvPr>
          <p:cNvGrpSpPr/>
          <p:nvPr/>
        </p:nvGrpSpPr>
        <p:grpSpPr>
          <a:xfrm>
            <a:off x="461460" y="583845"/>
            <a:ext cx="8223156" cy="3944925"/>
            <a:chOff x="461460" y="583845"/>
            <a:chExt cx="8223156" cy="394492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6609D3-4D26-7BF4-F137-F460AB3866D5}"/>
                </a:ext>
              </a:extLst>
            </p:cNvPr>
            <p:cNvSpPr txBox="1"/>
            <p:nvPr/>
          </p:nvSpPr>
          <p:spPr>
            <a:xfrm>
              <a:off x="6323146" y="3513107"/>
              <a:ext cx="2268267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>
                      <a:lumMod val="50000"/>
                    </a:schemeClr>
                  </a:solidFill>
                  <a:latin typeface="Aptos Black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100</a:t>
              </a:r>
              <a:endParaRPr lang="en-US" sz="6000" dirty="0">
                <a:solidFill>
                  <a:schemeClr val="bg1">
                    <a:lumMod val="50000"/>
                  </a:schemeClr>
                </a:solidFill>
                <a:latin typeface="Aptos Black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A30D9F-39A5-4B95-2B13-180566B5D822}"/>
                </a:ext>
              </a:extLst>
            </p:cNvPr>
            <p:cNvSpPr txBox="1"/>
            <p:nvPr/>
          </p:nvSpPr>
          <p:spPr>
            <a:xfrm>
              <a:off x="618815" y="3513107"/>
              <a:ext cx="2268267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00B050"/>
                  </a:solidFill>
                  <a:latin typeface="Aptos Black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161</a:t>
              </a:r>
              <a:endParaRPr lang="en-US" sz="6000" dirty="0">
                <a:solidFill>
                  <a:srgbClr val="00B050"/>
                </a:solidFill>
                <a:latin typeface="Aptos Black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6543467-C922-FFA6-95FD-AB2D3E82AC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527" t="-179" r="4802" b="10019"/>
            <a:stretch/>
          </p:blipFill>
          <p:spPr>
            <a:xfrm>
              <a:off x="461460" y="583845"/>
              <a:ext cx="2664590" cy="2677168"/>
            </a:xfrm>
            <a:prstGeom prst="ellipse">
              <a:avLst/>
            </a:prstGeom>
            <a:ln w="76200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6C29A48-331A-B775-E20A-3D7CB40CB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l="10581" t="11484" r="9619" b="8602"/>
            <a:stretch/>
          </p:blipFill>
          <p:spPr>
            <a:xfrm>
              <a:off x="6106058" y="588501"/>
              <a:ext cx="2578558" cy="2786512"/>
            </a:xfrm>
            <a:prstGeom prst="ellips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4409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82EFFB5-9A92-4C56-9D23-40E9CAEE9060}"/>
              </a:ext>
            </a:extLst>
          </p:cNvPr>
          <p:cNvSpPr/>
          <p:nvPr/>
        </p:nvSpPr>
        <p:spPr>
          <a:xfrm>
            <a:off x="1" y="1"/>
            <a:ext cx="9143999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4B892E-4B79-26DE-6605-F336DD0C05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27" t="-179" r="4802" b="14394"/>
          <a:stretch/>
        </p:blipFill>
        <p:spPr>
          <a:xfrm>
            <a:off x="468204" y="809977"/>
            <a:ext cx="2403786" cy="2297958"/>
          </a:xfrm>
          <a:prstGeom prst="heart">
            <a:avLst/>
          </a:prstGeom>
          <a:ln w="1174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778A2E-6B1A-A85D-654A-27B8EE938D12}"/>
              </a:ext>
            </a:extLst>
          </p:cNvPr>
          <p:cNvSpPr txBox="1"/>
          <p:nvPr/>
        </p:nvSpPr>
        <p:spPr>
          <a:xfrm>
            <a:off x="312176" y="3247510"/>
            <a:ext cx="28282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ptos" panose="020B0004020202020204" pitchFamily="34" charset="0"/>
              </a:rPr>
              <a:t>Oh, Jake 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ptos Narrow" panose="020B0004020202020204" pitchFamily="34" charset="0"/>
              </a:rPr>
              <a:t>by Aaron Cao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8CE0C4-1855-50ED-E333-592D7F2BCC0E}"/>
              </a:ext>
            </a:extLst>
          </p:cNvPr>
          <p:cNvSpPr txBox="1"/>
          <p:nvPr/>
        </p:nvSpPr>
        <p:spPr>
          <a:xfrm>
            <a:off x="3331810" y="332675"/>
            <a:ext cx="2933413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0" dirty="0">
                <a:solidFill>
                  <a:srgbClr val="E8EAED"/>
                </a:solidFill>
                <a:effectLst/>
                <a:latin typeface="Aptos Narrow" panose="020B0004020202020204" pitchFamily="34" charset="0"/>
              </a:rPr>
              <a:t>Oh, Jake </a:t>
            </a:r>
            <a:br>
              <a:rPr lang="en-US" sz="1500" dirty="0">
                <a:latin typeface="Aptos Narrow" panose="020B0004020202020204" pitchFamily="34" charset="0"/>
              </a:rPr>
            </a:br>
            <a:r>
              <a:rPr lang="en-US" sz="1500" b="0" i="0" dirty="0">
                <a:solidFill>
                  <a:srgbClr val="E8EAED"/>
                </a:solidFill>
                <a:effectLst/>
                <a:latin typeface="Aptos Narrow" panose="020B0004020202020204" pitchFamily="34" charset="0"/>
              </a:rPr>
              <a:t>You boss, you beast, you baller</a:t>
            </a:r>
            <a:br>
              <a:rPr lang="en-US" sz="1500" dirty="0">
                <a:latin typeface="Aptos Narrow" panose="020B0004020202020204" pitchFamily="34" charset="0"/>
              </a:rPr>
            </a:br>
            <a:r>
              <a:rPr lang="en-US" sz="1500" b="0" i="0" dirty="0">
                <a:solidFill>
                  <a:srgbClr val="E8EAED"/>
                </a:solidFill>
                <a:effectLst/>
                <a:latin typeface="Aptos Narrow" panose="020B0004020202020204" pitchFamily="34" charset="0"/>
              </a:rPr>
              <a:t>You're better than me</a:t>
            </a:r>
            <a:br>
              <a:rPr lang="en-US" sz="1500" dirty="0">
                <a:latin typeface="Aptos Narrow" panose="020B0004020202020204" pitchFamily="34" charset="0"/>
              </a:rPr>
            </a:br>
            <a:r>
              <a:rPr lang="en-US" sz="1500" b="0" i="0" dirty="0">
                <a:solidFill>
                  <a:srgbClr val="E8EAED"/>
                </a:solidFill>
                <a:effectLst/>
                <a:latin typeface="Aptos Narrow" panose="020B0004020202020204" pitchFamily="34" charset="0"/>
              </a:rPr>
              <a:t>A fantasy gentleman and a scholar</a:t>
            </a:r>
            <a:br>
              <a:rPr lang="en-US" sz="1500" dirty="0">
                <a:latin typeface="Aptos Narrow" panose="020B0004020202020204" pitchFamily="34" charset="0"/>
              </a:rPr>
            </a:br>
            <a:br>
              <a:rPr lang="en-US" sz="1500" dirty="0">
                <a:latin typeface="Aptos Narrow" panose="020B0004020202020204" pitchFamily="34" charset="0"/>
              </a:rPr>
            </a:br>
            <a:r>
              <a:rPr lang="en-US" sz="1500" b="0" i="0" dirty="0">
                <a:solidFill>
                  <a:srgbClr val="E8EAED"/>
                </a:solidFill>
                <a:effectLst/>
                <a:latin typeface="Aptos Narrow" panose="020B0004020202020204" pitchFamily="34" charset="0"/>
              </a:rPr>
              <a:t>It's hard to get beat</a:t>
            </a:r>
            <a:br>
              <a:rPr lang="en-US" sz="1500" dirty="0">
                <a:latin typeface="Aptos Narrow" panose="020B0004020202020204" pitchFamily="34" charset="0"/>
              </a:rPr>
            </a:br>
            <a:r>
              <a:rPr lang="en-US" sz="1500" b="0" i="0" dirty="0">
                <a:solidFill>
                  <a:srgbClr val="E8EAED"/>
                </a:solidFill>
                <a:effectLst/>
                <a:latin typeface="Aptos Narrow" panose="020B0004020202020204" pitchFamily="34" charset="0"/>
              </a:rPr>
              <a:t>By anyone, you know</a:t>
            </a:r>
            <a:br>
              <a:rPr lang="en-US" sz="1500" dirty="0">
                <a:latin typeface="Aptos Narrow" panose="020B0004020202020204" pitchFamily="34" charset="0"/>
              </a:rPr>
            </a:br>
            <a:r>
              <a:rPr lang="en-US" sz="1500" b="0" i="0" dirty="0">
                <a:solidFill>
                  <a:srgbClr val="E8EAED"/>
                </a:solidFill>
                <a:effectLst/>
                <a:latin typeface="Aptos Narrow" panose="020B0004020202020204" pitchFamily="34" charset="0"/>
              </a:rPr>
              <a:t>But the sting's even sharper </a:t>
            </a:r>
            <a:br>
              <a:rPr lang="en-US" sz="1500" dirty="0">
                <a:latin typeface="Aptos Narrow" panose="020B0004020202020204" pitchFamily="34" charset="0"/>
              </a:rPr>
            </a:br>
            <a:r>
              <a:rPr lang="en-US" sz="1500" b="0" i="0" dirty="0">
                <a:solidFill>
                  <a:srgbClr val="E8EAED"/>
                </a:solidFill>
                <a:effectLst/>
                <a:latin typeface="Aptos Narrow" panose="020B0004020202020204" pitchFamily="34" charset="0"/>
              </a:rPr>
              <a:t>Cuz you gave up months ago</a:t>
            </a:r>
            <a:br>
              <a:rPr lang="en-US" sz="1500" dirty="0">
                <a:latin typeface="Aptos Narrow" panose="020B0004020202020204" pitchFamily="34" charset="0"/>
              </a:rPr>
            </a:br>
            <a:br>
              <a:rPr lang="en-US" sz="1500" dirty="0">
                <a:latin typeface="Aptos Narrow" panose="020B0004020202020204" pitchFamily="34" charset="0"/>
              </a:rPr>
            </a:br>
            <a:r>
              <a:rPr lang="en-US" sz="1500" b="0" i="0" dirty="0">
                <a:solidFill>
                  <a:srgbClr val="E8EAED"/>
                </a:solidFill>
                <a:effectLst/>
                <a:latin typeface="Aptos Narrow" panose="020B0004020202020204" pitchFamily="34" charset="0"/>
              </a:rPr>
              <a:t>Each night I cry </a:t>
            </a:r>
            <a:br>
              <a:rPr lang="en-US" sz="1500" dirty="0">
                <a:latin typeface="Aptos Narrow" panose="020B0004020202020204" pitchFamily="34" charset="0"/>
              </a:rPr>
            </a:br>
            <a:r>
              <a:rPr lang="en-US" sz="1500" b="0" i="0" dirty="0">
                <a:solidFill>
                  <a:srgbClr val="E8EAED"/>
                </a:solidFill>
                <a:effectLst/>
                <a:latin typeface="Aptos Narrow" panose="020B0004020202020204" pitchFamily="34" charset="0"/>
              </a:rPr>
              <a:t>As I lay down to bed</a:t>
            </a:r>
            <a:br>
              <a:rPr lang="en-US" sz="1500" dirty="0">
                <a:latin typeface="Aptos Narrow" panose="020B0004020202020204" pitchFamily="34" charset="0"/>
              </a:rPr>
            </a:br>
            <a:r>
              <a:rPr lang="en-US" sz="1500" b="0" i="0" dirty="0">
                <a:solidFill>
                  <a:srgbClr val="E8EAED"/>
                </a:solidFill>
                <a:effectLst/>
                <a:latin typeface="Aptos Narrow" panose="020B0004020202020204" pitchFamily="34" charset="0"/>
              </a:rPr>
              <a:t>Cuddling with your picture</a:t>
            </a:r>
            <a:br>
              <a:rPr lang="en-US" sz="1500" dirty="0">
                <a:latin typeface="Aptos Narrow" panose="020B0004020202020204" pitchFamily="34" charset="0"/>
              </a:rPr>
            </a:br>
            <a:r>
              <a:rPr lang="en-US" sz="1500" b="0" i="0" dirty="0">
                <a:solidFill>
                  <a:srgbClr val="E8EAED"/>
                </a:solidFill>
                <a:effectLst/>
                <a:latin typeface="Aptos Narrow" panose="020B0004020202020204" pitchFamily="34" charset="0"/>
              </a:rPr>
              <a:t>Wishing I were you instead</a:t>
            </a:r>
            <a:br>
              <a:rPr lang="en-US" sz="1500" dirty="0">
                <a:latin typeface="Aptos Narrow" panose="020B0004020202020204" pitchFamily="34" charset="0"/>
              </a:rPr>
            </a:br>
            <a:br>
              <a:rPr lang="en-US" sz="1500" dirty="0">
                <a:latin typeface="Aptos Narrow" panose="020B0004020202020204" pitchFamily="34" charset="0"/>
              </a:rPr>
            </a:br>
            <a:r>
              <a:rPr lang="en-US" sz="1500" b="0" i="0" dirty="0">
                <a:solidFill>
                  <a:srgbClr val="E8EAED"/>
                </a:solidFill>
                <a:effectLst/>
                <a:latin typeface="Aptos Narrow" panose="020B0004020202020204" pitchFamily="34" charset="0"/>
              </a:rPr>
              <a:t>You play with such grace</a:t>
            </a:r>
            <a:br>
              <a:rPr lang="en-US" sz="1500" dirty="0">
                <a:latin typeface="Aptos Narrow" panose="020B0004020202020204" pitchFamily="34" charset="0"/>
              </a:rPr>
            </a:br>
            <a:r>
              <a:rPr lang="en-US" sz="1500" b="0" i="0" dirty="0">
                <a:solidFill>
                  <a:srgbClr val="E8EAED"/>
                </a:solidFill>
                <a:effectLst/>
                <a:latin typeface="Aptos Narrow" panose="020B0004020202020204" pitchFamily="34" charset="0"/>
              </a:rPr>
              <a:t>Such skill, such promise</a:t>
            </a:r>
            <a:br>
              <a:rPr lang="en-US" sz="1500" dirty="0">
                <a:latin typeface="Aptos Narrow" panose="020B0004020202020204" pitchFamily="34" charset="0"/>
              </a:rPr>
            </a:br>
            <a:r>
              <a:rPr lang="en-US" sz="1500" b="0" i="0" dirty="0">
                <a:solidFill>
                  <a:srgbClr val="E8EAED"/>
                </a:solidFill>
                <a:effectLst/>
                <a:latin typeface="Aptos Narrow" panose="020B0004020202020204" pitchFamily="34" charset="0"/>
              </a:rPr>
              <a:t>Despite your constant attempts</a:t>
            </a:r>
            <a:br>
              <a:rPr lang="en-US" sz="1500" dirty="0">
                <a:latin typeface="Aptos Narrow" panose="020B0004020202020204" pitchFamily="34" charset="0"/>
              </a:rPr>
            </a:br>
            <a:r>
              <a:rPr lang="en-US" sz="1500" b="0" i="0" dirty="0">
                <a:solidFill>
                  <a:srgbClr val="E8EAED"/>
                </a:solidFill>
                <a:effectLst/>
                <a:latin typeface="Aptos Narrow" panose="020B0004020202020204" pitchFamily="34" charset="0"/>
              </a:rPr>
              <a:t>To trade me Michael Thomas</a:t>
            </a:r>
            <a:br>
              <a:rPr lang="en-US" sz="1500" dirty="0">
                <a:latin typeface="Aptos Narrow" panose="020B0004020202020204" pitchFamily="34" charset="0"/>
              </a:rPr>
            </a:br>
            <a:br>
              <a:rPr lang="en-US" sz="1500" dirty="0">
                <a:latin typeface="Aptos Narrow" panose="020B0004020202020204" pitchFamily="34" charset="0"/>
              </a:rPr>
            </a:br>
            <a:endParaRPr lang="en-US" sz="1500" dirty="0">
              <a:latin typeface="Aptos Narrow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743BED-2882-99F7-222A-F7510BBBD666}"/>
              </a:ext>
            </a:extLst>
          </p:cNvPr>
          <p:cNvSpPr txBox="1"/>
          <p:nvPr/>
        </p:nvSpPr>
        <p:spPr>
          <a:xfrm>
            <a:off x="6379359" y="332675"/>
            <a:ext cx="2648740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0" dirty="0">
                <a:solidFill>
                  <a:srgbClr val="E8EAED"/>
                </a:solidFill>
                <a:effectLst/>
                <a:latin typeface="Aptos Narrow" panose="020B0004020202020204" pitchFamily="34" charset="0"/>
              </a:rPr>
              <a:t>You master the COTY</a:t>
            </a:r>
            <a:br>
              <a:rPr lang="en-US" sz="1500" dirty="0">
                <a:latin typeface="Aptos Narrow" panose="020B0004020202020204" pitchFamily="34" charset="0"/>
              </a:rPr>
            </a:br>
            <a:r>
              <a:rPr lang="en-US" sz="1500" b="0" i="0" dirty="0">
                <a:solidFill>
                  <a:srgbClr val="E8EAED"/>
                </a:solidFill>
                <a:effectLst/>
                <a:latin typeface="Aptos Narrow" panose="020B0004020202020204" pitchFamily="34" charset="0"/>
              </a:rPr>
              <a:t>Your own comments go viral </a:t>
            </a:r>
            <a:br>
              <a:rPr lang="en-US" sz="1500" dirty="0">
                <a:latin typeface="Aptos Narrow" panose="020B0004020202020204" pitchFamily="34" charset="0"/>
              </a:rPr>
            </a:br>
            <a:r>
              <a:rPr lang="en-US" sz="1500" b="0" i="0" dirty="0">
                <a:solidFill>
                  <a:srgbClr val="E8EAED"/>
                </a:solidFill>
                <a:effectLst/>
                <a:latin typeface="Aptos Narrow" panose="020B0004020202020204" pitchFamily="34" charset="0"/>
              </a:rPr>
              <a:t>You look great with your shirt off</a:t>
            </a:r>
            <a:br>
              <a:rPr lang="en-US" sz="1500" dirty="0">
                <a:latin typeface="Aptos Narrow" panose="020B0004020202020204" pitchFamily="34" charset="0"/>
              </a:rPr>
            </a:br>
            <a:r>
              <a:rPr lang="en-US" sz="1500" b="0" i="0" dirty="0">
                <a:solidFill>
                  <a:srgbClr val="E8EAED"/>
                </a:solidFill>
                <a:effectLst/>
                <a:latin typeface="Aptos Narrow" panose="020B0004020202020204" pitchFamily="34" charset="0"/>
              </a:rPr>
              <a:t>And throw one hell of a spiral</a:t>
            </a:r>
            <a:br>
              <a:rPr lang="en-US" sz="1500" dirty="0">
                <a:latin typeface="Aptos Narrow" panose="020B0004020202020204" pitchFamily="34" charset="0"/>
              </a:rPr>
            </a:br>
            <a:br>
              <a:rPr lang="en-US" sz="1500" dirty="0">
                <a:latin typeface="Aptos Narrow" panose="020B0004020202020204" pitchFamily="34" charset="0"/>
              </a:rPr>
            </a:br>
            <a:r>
              <a:rPr lang="en-US" sz="1500" b="0" i="0" dirty="0">
                <a:solidFill>
                  <a:srgbClr val="E8EAED"/>
                </a:solidFill>
                <a:effectLst/>
                <a:latin typeface="Aptos Narrow" panose="020B0004020202020204" pitchFamily="34" charset="0"/>
              </a:rPr>
              <a:t>You make all the right moves </a:t>
            </a:r>
            <a:br>
              <a:rPr lang="en-US" sz="1500" dirty="0">
                <a:latin typeface="Aptos Narrow" panose="020B0004020202020204" pitchFamily="34" charset="0"/>
              </a:rPr>
            </a:br>
            <a:r>
              <a:rPr lang="en-US" sz="1500" b="0" i="0" dirty="0">
                <a:solidFill>
                  <a:srgbClr val="E8EAED"/>
                </a:solidFill>
                <a:effectLst/>
                <a:latin typeface="Aptos Narrow" panose="020B0004020202020204" pitchFamily="34" charset="0"/>
              </a:rPr>
              <a:t>in Sx3</a:t>
            </a:r>
            <a:br>
              <a:rPr lang="en-US" sz="1500" dirty="0">
                <a:latin typeface="Aptos Narrow" panose="020B0004020202020204" pitchFamily="34" charset="0"/>
              </a:rPr>
            </a:br>
            <a:r>
              <a:rPr lang="en-US" sz="1500" b="0" i="0" dirty="0">
                <a:solidFill>
                  <a:srgbClr val="E8EAED"/>
                </a:solidFill>
                <a:effectLst/>
                <a:latin typeface="Aptos Narrow" panose="020B0004020202020204" pitchFamily="34" charset="0"/>
              </a:rPr>
              <a:t>But note that many of them</a:t>
            </a:r>
            <a:br>
              <a:rPr lang="en-US" sz="1500" dirty="0">
                <a:latin typeface="Aptos Narrow" panose="020B0004020202020204" pitchFamily="34" charset="0"/>
              </a:rPr>
            </a:br>
            <a:r>
              <a:rPr lang="en-US" sz="1500" b="0" i="0" dirty="0">
                <a:solidFill>
                  <a:srgbClr val="E8EAED"/>
                </a:solidFill>
                <a:effectLst/>
                <a:latin typeface="Aptos Narrow" panose="020B0004020202020204" pitchFamily="34" charset="0"/>
              </a:rPr>
              <a:t>Are after talking to me</a:t>
            </a:r>
            <a:br>
              <a:rPr lang="en-US" sz="1500" dirty="0">
                <a:latin typeface="Aptos Narrow" panose="020B0004020202020204" pitchFamily="34" charset="0"/>
              </a:rPr>
            </a:br>
            <a:br>
              <a:rPr lang="en-US" sz="1500" dirty="0">
                <a:latin typeface="Aptos Narrow" panose="020B0004020202020204" pitchFamily="34" charset="0"/>
              </a:rPr>
            </a:br>
            <a:r>
              <a:rPr lang="en-US" sz="1500" b="0" i="0" dirty="0">
                <a:solidFill>
                  <a:srgbClr val="E8EAED"/>
                </a:solidFill>
                <a:effectLst/>
                <a:latin typeface="Aptos Narrow" panose="020B0004020202020204" pitchFamily="34" charset="0"/>
              </a:rPr>
              <a:t>You kicked my ass that week</a:t>
            </a:r>
            <a:br>
              <a:rPr lang="en-US" sz="1500" dirty="0">
                <a:latin typeface="Aptos Narrow" panose="020B0004020202020204" pitchFamily="34" charset="0"/>
              </a:rPr>
            </a:br>
            <a:r>
              <a:rPr lang="en-US" sz="1500" b="0" i="0" dirty="0">
                <a:solidFill>
                  <a:srgbClr val="E8EAED"/>
                </a:solidFill>
                <a:effectLst/>
                <a:latin typeface="Aptos Narrow" panose="020B0004020202020204" pitchFamily="34" charset="0"/>
              </a:rPr>
              <a:t>It's sad. It's true.</a:t>
            </a:r>
            <a:br>
              <a:rPr lang="en-US" sz="1500" dirty="0">
                <a:latin typeface="Aptos Narrow" panose="020B0004020202020204" pitchFamily="34" charset="0"/>
              </a:rPr>
            </a:br>
            <a:r>
              <a:rPr lang="en-US" sz="1500" b="0" i="0" dirty="0">
                <a:solidFill>
                  <a:srgbClr val="E8EAED"/>
                </a:solidFill>
                <a:effectLst/>
                <a:latin typeface="Aptos Narrow" panose="020B0004020202020204" pitchFamily="34" charset="0"/>
              </a:rPr>
              <a:t>But before I sign off</a:t>
            </a:r>
            <a:br>
              <a:rPr lang="en-US" sz="1500" dirty="0">
                <a:latin typeface="Aptos Narrow" panose="020B0004020202020204" pitchFamily="34" charset="0"/>
              </a:rPr>
            </a:br>
            <a:r>
              <a:rPr lang="en-US" sz="1500" b="0" i="0" dirty="0">
                <a:solidFill>
                  <a:srgbClr val="E8EAED"/>
                </a:solidFill>
                <a:effectLst/>
                <a:latin typeface="Aptos Narrow" panose="020B0004020202020204" pitchFamily="34" charset="0"/>
              </a:rPr>
              <a:t>There's one thing I must do</a:t>
            </a:r>
            <a:br>
              <a:rPr lang="en-US" sz="1500" dirty="0">
                <a:latin typeface="Aptos Narrow" panose="020B0004020202020204" pitchFamily="34" charset="0"/>
              </a:rPr>
            </a:br>
            <a:br>
              <a:rPr lang="en-US" sz="1500" dirty="0">
                <a:latin typeface="Aptos Narrow" panose="020B0004020202020204" pitchFamily="34" charset="0"/>
              </a:rPr>
            </a:br>
            <a:r>
              <a:rPr lang="en-US" sz="1500" b="0" i="0" dirty="0">
                <a:solidFill>
                  <a:srgbClr val="E8EAED"/>
                </a:solidFill>
                <a:effectLst/>
                <a:latin typeface="Aptos Narrow" panose="020B0004020202020204" pitchFamily="34" charset="0"/>
              </a:rPr>
              <a:t>Yes I'll end in the spirit </a:t>
            </a:r>
            <a:br>
              <a:rPr lang="en-US" sz="1500" dirty="0">
                <a:latin typeface="Aptos Narrow" panose="020B0004020202020204" pitchFamily="34" charset="0"/>
              </a:rPr>
            </a:br>
            <a:r>
              <a:rPr lang="en-US" sz="1500" b="0" i="0" dirty="0">
                <a:solidFill>
                  <a:srgbClr val="E8EAED"/>
                </a:solidFill>
                <a:effectLst/>
                <a:latin typeface="Aptos Narrow" panose="020B0004020202020204" pitchFamily="34" charset="0"/>
              </a:rPr>
              <a:t>of keeping it real alive,</a:t>
            </a:r>
            <a:br>
              <a:rPr lang="en-US" sz="1500" dirty="0">
                <a:latin typeface="Aptos Narrow" panose="020B0004020202020204" pitchFamily="34" charset="0"/>
              </a:rPr>
            </a:br>
            <a:r>
              <a:rPr lang="en-US" sz="1500" b="0" i="0" dirty="0">
                <a:solidFill>
                  <a:srgbClr val="E8EAED"/>
                </a:solidFill>
                <a:effectLst/>
                <a:latin typeface="Aptos Narrow" panose="020B0004020202020204" pitchFamily="34" charset="0"/>
              </a:rPr>
              <a:t>Remember Jake, I have 2 rings</a:t>
            </a:r>
            <a:br>
              <a:rPr lang="en-US" sz="1500" dirty="0">
                <a:latin typeface="Aptos Narrow" panose="020B0004020202020204" pitchFamily="34" charset="0"/>
              </a:rPr>
            </a:br>
            <a:r>
              <a:rPr lang="en-US" sz="1500" b="0" i="0" dirty="0">
                <a:solidFill>
                  <a:srgbClr val="E8EAED"/>
                </a:solidFill>
                <a:effectLst/>
                <a:latin typeface="Aptos Narrow" panose="020B0004020202020204" pitchFamily="34" charset="0"/>
              </a:rPr>
              <a:t>And head-to-head I'm still 13-5</a:t>
            </a:r>
            <a:endParaRPr lang="en-US" sz="1500" dirty="0">
              <a:latin typeface="Aptos Narrow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0EEF9E-F731-8C6A-84D8-2D6D22C734A4}"/>
              </a:ext>
            </a:extLst>
          </p:cNvPr>
          <p:cNvSpPr/>
          <p:nvPr/>
        </p:nvSpPr>
        <p:spPr>
          <a:xfrm>
            <a:off x="3397878" y="363510"/>
            <a:ext cx="2391176" cy="44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E7881B6-D63E-077E-307B-65F5BD6A27A8}"/>
              </a:ext>
            </a:extLst>
          </p:cNvPr>
          <p:cNvSpPr/>
          <p:nvPr/>
        </p:nvSpPr>
        <p:spPr>
          <a:xfrm>
            <a:off x="3376412" y="809977"/>
            <a:ext cx="2728174" cy="5036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18F6A84-3C6F-6CB2-D9F0-E9B64DBD29B4}"/>
              </a:ext>
            </a:extLst>
          </p:cNvPr>
          <p:cNvSpPr/>
          <p:nvPr/>
        </p:nvSpPr>
        <p:spPr>
          <a:xfrm>
            <a:off x="3397878" y="1551536"/>
            <a:ext cx="2391176" cy="44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CDCB00-E8E3-C00F-192A-F7FDD85B3FFF}"/>
              </a:ext>
            </a:extLst>
          </p:cNvPr>
          <p:cNvSpPr/>
          <p:nvPr/>
        </p:nvSpPr>
        <p:spPr>
          <a:xfrm>
            <a:off x="3376412" y="1998003"/>
            <a:ext cx="2728174" cy="5036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1643A8F-F338-6266-F78B-2992063ED15C}"/>
              </a:ext>
            </a:extLst>
          </p:cNvPr>
          <p:cNvSpPr/>
          <p:nvPr/>
        </p:nvSpPr>
        <p:spPr>
          <a:xfrm>
            <a:off x="3361659" y="2641830"/>
            <a:ext cx="2391176" cy="44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D52C77E-7A91-9A73-7AF2-07A187CC0291}"/>
              </a:ext>
            </a:extLst>
          </p:cNvPr>
          <p:cNvSpPr/>
          <p:nvPr/>
        </p:nvSpPr>
        <p:spPr>
          <a:xfrm>
            <a:off x="3340193" y="3088297"/>
            <a:ext cx="2728174" cy="5036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61BA952-0AE7-6B18-73B9-4361B98B8AA0}"/>
              </a:ext>
            </a:extLst>
          </p:cNvPr>
          <p:cNvSpPr/>
          <p:nvPr/>
        </p:nvSpPr>
        <p:spPr>
          <a:xfrm>
            <a:off x="3397878" y="3804482"/>
            <a:ext cx="2391176" cy="44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47B2540-B94B-80D6-25B9-D870ABC56B8B}"/>
              </a:ext>
            </a:extLst>
          </p:cNvPr>
          <p:cNvSpPr/>
          <p:nvPr/>
        </p:nvSpPr>
        <p:spPr>
          <a:xfrm>
            <a:off x="3376412" y="4250949"/>
            <a:ext cx="2728174" cy="5036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B83BE4F-EEFB-6DED-1DF9-A70DADCE4463}"/>
              </a:ext>
            </a:extLst>
          </p:cNvPr>
          <p:cNvSpPr/>
          <p:nvPr/>
        </p:nvSpPr>
        <p:spPr>
          <a:xfrm>
            <a:off x="6263458" y="363834"/>
            <a:ext cx="2391176" cy="44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13D89B8-B764-02B4-9C36-A9E28A1B4784}"/>
              </a:ext>
            </a:extLst>
          </p:cNvPr>
          <p:cNvSpPr/>
          <p:nvPr/>
        </p:nvSpPr>
        <p:spPr>
          <a:xfrm>
            <a:off x="6241992" y="810301"/>
            <a:ext cx="2728174" cy="5036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3544454-2BFF-B728-3C30-0C11FF3F1065}"/>
              </a:ext>
            </a:extLst>
          </p:cNvPr>
          <p:cNvSpPr/>
          <p:nvPr/>
        </p:nvSpPr>
        <p:spPr>
          <a:xfrm>
            <a:off x="6394003" y="1551536"/>
            <a:ext cx="2391176" cy="44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7C21616-9DEF-0337-C51F-6E22B269752C}"/>
              </a:ext>
            </a:extLst>
          </p:cNvPr>
          <p:cNvSpPr/>
          <p:nvPr/>
        </p:nvSpPr>
        <p:spPr>
          <a:xfrm>
            <a:off x="6320274" y="1998003"/>
            <a:ext cx="2728174" cy="5036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14A4B5E-627E-D5DB-B85A-4C41647D07C3}"/>
              </a:ext>
            </a:extLst>
          </p:cNvPr>
          <p:cNvSpPr/>
          <p:nvPr/>
        </p:nvSpPr>
        <p:spPr>
          <a:xfrm>
            <a:off x="6449458" y="2668464"/>
            <a:ext cx="2391176" cy="44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9B766FC-1398-6152-62D0-AED07F2DDF12}"/>
              </a:ext>
            </a:extLst>
          </p:cNvPr>
          <p:cNvSpPr/>
          <p:nvPr/>
        </p:nvSpPr>
        <p:spPr>
          <a:xfrm>
            <a:off x="6427992" y="3114931"/>
            <a:ext cx="2728174" cy="5036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C2F95FA-6435-C4B5-B032-F80FB314AFE1}"/>
              </a:ext>
            </a:extLst>
          </p:cNvPr>
          <p:cNvSpPr/>
          <p:nvPr/>
        </p:nvSpPr>
        <p:spPr>
          <a:xfrm>
            <a:off x="6361990" y="3785392"/>
            <a:ext cx="2391176" cy="44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24A3A66-73B7-B8F9-ECA3-45F8683158E5}"/>
              </a:ext>
            </a:extLst>
          </p:cNvPr>
          <p:cNvSpPr/>
          <p:nvPr/>
        </p:nvSpPr>
        <p:spPr>
          <a:xfrm>
            <a:off x="6340524" y="4231859"/>
            <a:ext cx="2728174" cy="5036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(Chill_Ode-to-Jake)andrey-psyche-chill-instrumental-61576">
            <a:hlinkClick r:id="" action="ppaction://media"/>
            <a:extLst>
              <a:ext uri="{FF2B5EF4-FFF2-40B4-BE49-F238E27FC236}">
                <a16:creationId xmlns:a16="http://schemas.microsoft.com/office/drawing/2014/main" id="{1E01C0F8-30FE-11CF-C3C7-5702B1F41B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46661" y="50072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7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6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11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1834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Aptos Narrow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2022 - Results</a:t>
            </a:r>
            <a:endParaRPr lang="en-US" sz="3200" dirty="0">
              <a:solidFill>
                <a:srgbClr val="FFA600"/>
              </a:solidFill>
              <a:latin typeface="Aptos Narrow" panose="020B00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002093"/>
              </p:ext>
            </p:extLst>
          </p:nvPr>
        </p:nvGraphicFramePr>
        <p:xfrm>
          <a:off x="3402989" y="2651782"/>
          <a:ext cx="2502390" cy="2266029"/>
        </p:xfrm>
        <a:graphic>
          <a:graphicData uri="http://schemas.openxmlformats.org/drawingml/2006/table">
            <a:tbl>
              <a:tblPr/>
              <a:tblGrid>
                <a:gridCol w="1251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1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1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Gregg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4</a:t>
                      </a:r>
                      <a:r>
                        <a:rPr lang="en-US" sz="1200" b="0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th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Eddie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5</a:t>
                      </a:r>
                      <a:r>
                        <a:rPr lang="en-US" sz="1200" b="0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th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Kurt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6</a:t>
                      </a:r>
                      <a:r>
                        <a:rPr lang="en-US" sz="1200" b="0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th</a:t>
                      </a: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Jake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7</a:t>
                      </a:r>
                      <a:r>
                        <a:rPr lang="en-US" sz="1200" b="0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th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Aaron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8</a:t>
                      </a:r>
                      <a:r>
                        <a:rPr lang="en-US" sz="1200" b="0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th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Albert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9</a:t>
                      </a:r>
                      <a:r>
                        <a:rPr lang="en-US" sz="1200" b="0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th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Bill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10</a:t>
                      </a:r>
                      <a:r>
                        <a:rPr lang="en-US" sz="1200" b="0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th</a:t>
                      </a: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Jeff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11</a:t>
                      </a:r>
                      <a:r>
                        <a:rPr lang="en-US" sz="1200" b="0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th</a:t>
                      </a: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1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Andrew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12</a:t>
                      </a:r>
                      <a:r>
                        <a:rPr lang="en-US" sz="1200" b="0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th</a:t>
                      </a: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7723652"/>
                  </a:ext>
                </a:extLst>
              </a:tr>
            </a:tbl>
          </a:graphicData>
        </a:graphic>
      </p:graphicFrame>
      <p:pic>
        <p:nvPicPr>
          <p:cNvPr id="3" name="Picture 2" descr="2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335" y="915612"/>
            <a:ext cx="1087529" cy="1087529"/>
          </a:xfrm>
          <a:prstGeom prst="rect">
            <a:avLst/>
          </a:prstGeom>
        </p:spPr>
      </p:pic>
      <p:pic>
        <p:nvPicPr>
          <p:cNvPr id="4" name="Picture 3" descr="3r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651" y="931390"/>
            <a:ext cx="1087529" cy="1087529"/>
          </a:xfrm>
          <a:prstGeom prst="rect">
            <a:avLst/>
          </a:prstGeom>
        </p:spPr>
      </p:pic>
      <p:pic>
        <p:nvPicPr>
          <p:cNvPr id="13" name="Picture 12" descr="Sx3_TrophyOn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68" y="550364"/>
            <a:ext cx="870524" cy="15437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09284" y="2027156"/>
            <a:ext cx="1253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Aptos Narrow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Trevor</a:t>
            </a:r>
            <a:endParaRPr lang="en-US" sz="3200" dirty="0">
              <a:solidFill>
                <a:srgbClr val="FFA600"/>
              </a:solidFill>
              <a:latin typeface="Aptos Narrow" panose="020B00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23980" y="2034992"/>
            <a:ext cx="19302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Aptos Narrow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Jim</a:t>
            </a:r>
            <a:endParaRPr lang="en-US" sz="3200" dirty="0">
              <a:solidFill>
                <a:srgbClr val="FFA600"/>
              </a:solidFill>
              <a:latin typeface="Aptos Narrow" panose="020B00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27839" y="2024750"/>
            <a:ext cx="1611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Aptos Narrow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Darren</a:t>
            </a:r>
            <a:endParaRPr lang="en-US" sz="3200" dirty="0">
              <a:solidFill>
                <a:srgbClr val="FFA600"/>
              </a:solidFill>
              <a:latin typeface="Aptos Narrow" panose="020B00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22425" y="2024751"/>
            <a:ext cx="148067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Aptos Narrow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Andrew</a:t>
            </a:r>
            <a:endParaRPr lang="en-US" sz="3200" dirty="0">
              <a:solidFill>
                <a:srgbClr val="FFA600"/>
              </a:solidFill>
              <a:latin typeface="Aptos Narrow" panose="020B00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 descr="A toy figurine of a unicorn&#10;&#10;Description automatically generated with low confidence">
            <a:extLst>
              <a:ext uri="{FF2B5EF4-FFF2-40B4-BE49-F238E27FC236}">
                <a16:creationId xmlns:a16="http://schemas.microsoft.com/office/drawing/2014/main" id="{59A31C82-58BD-4BB8-ACF4-9CAADEDA3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0093" y="131789"/>
            <a:ext cx="1389318" cy="200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4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18318" y="25917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Segoe UI"/>
                <a:cs typeface="Segoe UI"/>
              </a:rPr>
              <a:t>Mini Games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09164" y="1021660"/>
            <a:ext cx="1867884" cy="316782"/>
            <a:chOff x="388044" y="988215"/>
            <a:chExt cx="1867884" cy="316782"/>
          </a:xfrm>
        </p:grpSpPr>
        <p:sp>
          <p:nvSpPr>
            <p:cNvPr id="15" name="Rounded Rectangle 14"/>
            <p:cNvSpPr/>
            <p:nvPr/>
          </p:nvSpPr>
          <p:spPr>
            <a:xfrm>
              <a:off x="388044" y="988215"/>
              <a:ext cx="1867884" cy="31678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88044" y="996104"/>
              <a:ext cx="18678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>
                  <a:latin typeface="Segoe UI"/>
                  <a:cs typeface="Segoe UI"/>
                </a:rPr>
                <a:t>Most </a:t>
              </a:r>
              <a:r>
                <a:rPr lang="en-US" sz="1300" b="1" dirty="0" err="1">
                  <a:latin typeface="Segoe UI"/>
                  <a:cs typeface="Segoe UI"/>
                </a:rPr>
                <a:t>Pts</a:t>
              </a:r>
              <a:r>
                <a:rPr lang="en-US" sz="1300" b="1" dirty="0">
                  <a:latin typeface="Segoe UI"/>
                  <a:cs typeface="Segoe UI"/>
                </a:rPr>
                <a:t> </a:t>
              </a:r>
              <a:r>
                <a:rPr lang="en-US" sz="1300" b="1" dirty="0" err="1">
                  <a:latin typeface="Segoe UI"/>
                  <a:cs typeface="Segoe UI"/>
                </a:rPr>
                <a:t>Reg</a:t>
              </a:r>
              <a:r>
                <a:rPr lang="en-US" sz="1300" b="1" dirty="0">
                  <a:latin typeface="Segoe UI"/>
                  <a:cs typeface="Segoe UI"/>
                </a:rPr>
                <a:t> Season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09164" y="1422735"/>
            <a:ext cx="1867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  <a:latin typeface="Segoe UI"/>
                <a:cs typeface="Segoe UI"/>
              </a:rPr>
              <a:t>Gregg – 2174.3</a:t>
            </a:r>
          </a:p>
          <a:p>
            <a:pPr algn="ctr"/>
            <a:r>
              <a:rPr lang="en-US" sz="1400" b="1" dirty="0">
                <a:solidFill>
                  <a:srgbClr val="FFFFFF"/>
                </a:solidFill>
                <a:latin typeface="Segoe UI"/>
                <a:cs typeface="Segoe UI"/>
              </a:rPr>
              <a:t>155 pts/</a:t>
            </a:r>
            <a:r>
              <a:rPr lang="en-US" sz="1400" b="1" dirty="0" err="1">
                <a:solidFill>
                  <a:srgbClr val="FFFFFF"/>
                </a:solidFill>
                <a:latin typeface="Segoe UI"/>
                <a:cs typeface="Segoe UI"/>
              </a:rPr>
              <a:t>wk</a:t>
            </a:r>
            <a:r>
              <a:rPr lang="en-US" sz="1400" b="1" dirty="0">
                <a:solidFill>
                  <a:srgbClr val="FFFFFF"/>
                </a:solidFill>
                <a:latin typeface="Segoe UI"/>
                <a:cs typeface="Segoe UI"/>
              </a:rPr>
              <a:t> avg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607378"/>
              </p:ext>
            </p:extLst>
          </p:nvPr>
        </p:nvGraphicFramePr>
        <p:xfrm>
          <a:off x="309164" y="2047406"/>
          <a:ext cx="1867884" cy="2329180"/>
        </p:xfrm>
        <a:graphic>
          <a:graphicData uri="http://schemas.openxmlformats.org/drawingml/2006/table">
            <a:tbl>
              <a:tblPr/>
              <a:tblGrid>
                <a:gridCol w="933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99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Wk</a:t>
                      </a:r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169.76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9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Wk</a:t>
                      </a:r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154.62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9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Wk</a:t>
                      </a:r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115.66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9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Wk</a:t>
                      </a:r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177.56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99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Wk</a:t>
                      </a:r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197.6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99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Wk</a:t>
                      </a:r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133.4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99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Wk</a:t>
                      </a:r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145.46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99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Wk</a:t>
                      </a:r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122.32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99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Wk</a:t>
                      </a:r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145.64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99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Wk</a:t>
                      </a:r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134.88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99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Wk</a:t>
                      </a:r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193.36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99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Wk</a:t>
                      </a:r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158.26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99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Wk</a:t>
                      </a:r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187.56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99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Wk</a:t>
                      </a:r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138.22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2496634" y="1017228"/>
            <a:ext cx="1875771" cy="316782"/>
            <a:chOff x="2488746" y="999561"/>
            <a:chExt cx="1875771" cy="316782"/>
          </a:xfrm>
        </p:grpSpPr>
        <p:sp>
          <p:nvSpPr>
            <p:cNvPr id="16" name="Rounded Rectangle 15"/>
            <p:cNvSpPr/>
            <p:nvPr/>
          </p:nvSpPr>
          <p:spPr>
            <a:xfrm>
              <a:off x="2496633" y="999561"/>
              <a:ext cx="1867884" cy="31678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88746" y="1011882"/>
              <a:ext cx="18678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>
                  <a:solidFill>
                    <a:srgbClr val="000000"/>
                  </a:solidFill>
                  <a:latin typeface="Segoe UI"/>
                  <a:cs typeface="Segoe UI"/>
                </a:rPr>
                <a:t>Most </a:t>
              </a:r>
              <a:r>
                <a:rPr lang="en-US" sz="1300" b="1" dirty="0" err="1">
                  <a:solidFill>
                    <a:srgbClr val="000000"/>
                  </a:solidFill>
                  <a:latin typeface="Segoe UI"/>
                  <a:cs typeface="Segoe UI"/>
                </a:rPr>
                <a:t>Pts</a:t>
              </a:r>
              <a:r>
                <a:rPr lang="en-US" sz="1300" b="1" dirty="0">
                  <a:solidFill>
                    <a:srgbClr val="000000"/>
                  </a:solidFill>
                  <a:latin typeface="Segoe UI"/>
                  <a:cs typeface="Segoe UI"/>
                </a:rPr>
                <a:t> Team </a:t>
              </a:r>
              <a:r>
                <a:rPr lang="en-US" sz="1300" b="1" dirty="0" err="1">
                  <a:solidFill>
                    <a:srgbClr val="000000"/>
                  </a:solidFill>
                  <a:latin typeface="Segoe UI"/>
                  <a:cs typeface="Segoe UI"/>
                </a:rPr>
                <a:t>Wk</a:t>
              </a:r>
              <a:endParaRPr lang="en-US" sz="1300" b="1" dirty="0">
                <a:solidFill>
                  <a:srgbClr val="000000"/>
                </a:solidFill>
                <a:latin typeface="Segoe UI"/>
                <a:cs typeface="Segoe UI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504522" y="1416130"/>
            <a:ext cx="1867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  <a:latin typeface="Segoe UI"/>
                <a:cs typeface="Segoe UI"/>
              </a:rPr>
              <a:t>Trevor  – 218.5</a:t>
            </a:r>
          </a:p>
          <a:p>
            <a:pPr algn="ctr"/>
            <a:r>
              <a:rPr lang="en-US" sz="1400" b="1" dirty="0">
                <a:solidFill>
                  <a:srgbClr val="FFFFFF"/>
                </a:solidFill>
                <a:latin typeface="Segoe UI"/>
                <a:cs typeface="Segoe UI"/>
              </a:rPr>
              <a:t>21.8 pts/player avg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698752" y="1019456"/>
            <a:ext cx="2082252" cy="316782"/>
            <a:chOff x="4690864" y="1009678"/>
            <a:chExt cx="2082252" cy="316782"/>
          </a:xfrm>
        </p:grpSpPr>
        <p:sp>
          <p:nvSpPr>
            <p:cNvPr id="17" name="Rounded Rectangle 16"/>
            <p:cNvSpPr/>
            <p:nvPr/>
          </p:nvSpPr>
          <p:spPr>
            <a:xfrm>
              <a:off x="4690864" y="1009678"/>
              <a:ext cx="2082251" cy="31678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90865" y="1012998"/>
              <a:ext cx="208225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>
                  <a:solidFill>
                    <a:srgbClr val="000000"/>
                  </a:solidFill>
                  <a:latin typeface="Segoe UI"/>
                  <a:cs typeface="Segoe UI"/>
                </a:rPr>
                <a:t>Most </a:t>
              </a:r>
              <a:r>
                <a:rPr lang="en-US" sz="1300" b="1" dirty="0" err="1">
                  <a:solidFill>
                    <a:srgbClr val="000000"/>
                  </a:solidFill>
                  <a:latin typeface="Segoe UI"/>
                  <a:cs typeface="Segoe UI"/>
                </a:rPr>
                <a:t>Pts</a:t>
              </a:r>
              <a:r>
                <a:rPr lang="en-US" sz="1300" b="1" dirty="0">
                  <a:solidFill>
                    <a:srgbClr val="000000"/>
                  </a:solidFill>
                  <a:latin typeface="Segoe UI"/>
                  <a:cs typeface="Segoe UI"/>
                </a:rPr>
                <a:t> Started Player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690865" y="1425135"/>
            <a:ext cx="2082251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FFFFFF"/>
                </a:solidFill>
                <a:latin typeface="Segoe UI"/>
                <a:cs typeface="Segoe UI"/>
              </a:rPr>
              <a:t>Eddie</a:t>
            </a:r>
          </a:p>
          <a:p>
            <a:pPr algn="ctr"/>
            <a:r>
              <a:rPr lang="en-US" sz="1350" b="1" dirty="0">
                <a:solidFill>
                  <a:srgbClr val="FFFFFF"/>
                </a:solidFill>
                <a:latin typeface="Segoe UI"/>
                <a:cs typeface="Segoe UI"/>
              </a:rPr>
              <a:t>Mixon – 56.1 </a:t>
            </a:r>
            <a:r>
              <a:rPr lang="en-US" sz="1350" dirty="0">
                <a:solidFill>
                  <a:srgbClr val="FFFFFF"/>
                </a:solidFill>
                <a:latin typeface="Segoe UI"/>
                <a:cs typeface="Segoe UI"/>
              </a:rPr>
              <a:t>(9)</a:t>
            </a:r>
          </a:p>
          <a:p>
            <a:pPr algn="ctr"/>
            <a:endParaRPr lang="en-US" sz="14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Segoe UI"/>
                <a:cs typeface="Segoe UI"/>
              </a:rPr>
              <a:t>153 rush yds, 4 TD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Segoe UI"/>
                <a:cs typeface="Segoe UI"/>
              </a:rPr>
              <a:t>4 rec, 58 yds, 1 TD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Segoe UI"/>
                <a:cs typeface="Segoe UI"/>
              </a:rPr>
              <a:t>3 TDs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058098" y="1003678"/>
            <a:ext cx="1867884" cy="316782"/>
            <a:chOff x="7018658" y="1009678"/>
            <a:chExt cx="1867884" cy="316782"/>
          </a:xfrm>
        </p:grpSpPr>
        <p:sp>
          <p:nvSpPr>
            <p:cNvPr id="18" name="Rounded Rectangle 17"/>
            <p:cNvSpPr/>
            <p:nvPr/>
          </p:nvSpPr>
          <p:spPr>
            <a:xfrm>
              <a:off x="7018658" y="1009678"/>
              <a:ext cx="1867884" cy="31678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18658" y="1028776"/>
              <a:ext cx="1867884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50" b="1" dirty="0">
                  <a:solidFill>
                    <a:srgbClr val="000000"/>
                  </a:solidFill>
                  <a:latin typeface="Segoe UI"/>
                  <a:cs typeface="Segoe UI"/>
                </a:rPr>
                <a:t>Closest Margin Defeat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058099" y="1425135"/>
            <a:ext cx="18678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  <a:latin typeface="Segoe UI"/>
                <a:cs typeface="Segoe UI"/>
              </a:rPr>
              <a:t>Jim lost by 0.6</a:t>
            </a:r>
            <a:endParaRPr lang="en-US" sz="14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endParaRPr lang="en-US" sz="14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Segoe UI"/>
                <a:cs typeface="Segoe UI"/>
              </a:rPr>
              <a:t>Week 1</a:t>
            </a: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Segoe UI"/>
                <a:cs typeface="Segoe UI"/>
              </a:rPr>
              <a:t>Eddie: 144.12</a:t>
            </a: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Segoe UI"/>
                <a:cs typeface="Segoe UI"/>
              </a:rPr>
              <a:t>Jim: 143.52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7036FF5-308D-4D2A-B614-14E08E14F6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909077"/>
              </p:ext>
            </p:extLst>
          </p:nvPr>
        </p:nvGraphicFramePr>
        <p:xfrm>
          <a:off x="2505071" y="2039384"/>
          <a:ext cx="1819706" cy="1786410"/>
        </p:xfrm>
        <a:graphic>
          <a:graphicData uri="http://schemas.openxmlformats.org/drawingml/2006/table">
            <a:tbl>
              <a:tblPr/>
              <a:tblGrid>
                <a:gridCol w="1114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5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86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Mahomes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034" marR="10034" marT="10034" marB="0" anchor="b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22.28</a:t>
                      </a:r>
                    </a:p>
                  </a:txBody>
                  <a:tcPr marL="10034" marR="10034" marT="10034" marB="0" anchor="b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86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McKinnon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34.9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86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Najee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13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86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Jefferson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36.3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86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Jeudy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33.0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86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Conklin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7.8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86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Skowronek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15.9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86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Chubba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18.9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86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D Carlson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13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86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NE DST</a:t>
                      </a:r>
                    </a:p>
                  </a:txBody>
                  <a:tcPr marL="10034" marR="10034" marT="10034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23.16</a:t>
                      </a:r>
                    </a:p>
                  </a:txBody>
                  <a:tcPr marL="10034" marR="10034" marT="10034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2589597" y="4179928"/>
            <a:ext cx="1602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>
                <a:solidFill>
                  <a:srgbClr val="00FF00"/>
                </a:solidFill>
                <a:latin typeface="Segoe UI"/>
                <a:cs typeface="Segoe UI"/>
              </a:rPr>
              <a:t>Glorious </a:t>
            </a:r>
            <a:r>
              <a:rPr lang="en-US" sz="1100" i="1" dirty="0" err="1">
                <a:solidFill>
                  <a:srgbClr val="00FF00"/>
                </a:solidFill>
                <a:latin typeface="Segoe UI"/>
                <a:cs typeface="Segoe UI"/>
              </a:rPr>
              <a:t>wk</a:t>
            </a:r>
            <a:r>
              <a:rPr lang="en-US" sz="1100" i="1" dirty="0">
                <a:solidFill>
                  <a:srgbClr val="00FF00"/>
                </a:solidFill>
                <a:latin typeface="Segoe UI"/>
                <a:cs typeface="Segoe UI"/>
              </a:rPr>
              <a:t> 14 Royal Rumble performance to defy the odds and make the playoffs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4356" y="4508895"/>
            <a:ext cx="1867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1DE33A"/>
                </a:solidFill>
                <a:latin typeface="Segoe UI"/>
                <a:cs typeface="Segoe UI"/>
              </a:rPr>
              <a:t>NEW 1</a:t>
            </a:r>
            <a:r>
              <a:rPr lang="en-US" sz="1200" i="1" baseline="30000" dirty="0">
                <a:solidFill>
                  <a:srgbClr val="1DE33A"/>
                </a:solidFill>
                <a:latin typeface="Segoe UI"/>
                <a:cs typeface="Segoe UI"/>
              </a:rPr>
              <a:t>st</a:t>
            </a:r>
            <a:r>
              <a:rPr lang="en-US" sz="1200" i="1" dirty="0">
                <a:solidFill>
                  <a:srgbClr val="1DE33A"/>
                </a:solidFill>
                <a:latin typeface="Segoe UI"/>
                <a:cs typeface="Segoe UI"/>
              </a:rPr>
              <a:t> all-time highest</a:t>
            </a:r>
          </a:p>
          <a:p>
            <a:pPr algn="ctr"/>
            <a:r>
              <a:rPr lang="en-US" sz="1200" i="1" dirty="0">
                <a:solidFill>
                  <a:srgbClr val="1DE33A"/>
                </a:solidFill>
                <a:latin typeface="Segoe UI"/>
                <a:cs typeface="Segoe UI"/>
              </a:rPr>
              <a:t>Jake last year now 2nd</a:t>
            </a:r>
            <a:endParaRPr lang="en-US" sz="1100" i="1" dirty="0">
              <a:solidFill>
                <a:srgbClr val="1DE33A"/>
              </a:solidFill>
              <a:latin typeface="Segoe UI"/>
              <a:cs typeface="Segoe UI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5FDF073-B492-3E6B-4786-7B140C9A5A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967327"/>
              </p:ext>
            </p:extLst>
          </p:nvPr>
        </p:nvGraphicFramePr>
        <p:xfrm>
          <a:off x="4830024" y="3084989"/>
          <a:ext cx="1819706" cy="1622042"/>
        </p:xfrm>
        <a:graphic>
          <a:graphicData uri="http://schemas.openxmlformats.org/drawingml/2006/table">
            <a:tbl>
              <a:tblPr/>
              <a:tblGrid>
                <a:gridCol w="802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396">
                  <a:extLst>
                    <a:ext uri="{9D8B030D-6E8A-4147-A177-3AD203B41FA5}">
                      <a16:colId xmlns:a16="http://schemas.microsoft.com/office/drawing/2014/main" val="2472756384"/>
                    </a:ext>
                  </a:extLst>
                </a:gridCol>
                <a:gridCol w="508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864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FF00"/>
                          </a:solidFill>
                          <a:effectLst/>
                          <a:latin typeface="Aptos Narrow" panose="020B0004020202020204" pitchFamily="34" charset="0"/>
                        </a:rPr>
                        <a:t>Previous Winners</a:t>
                      </a:r>
                    </a:p>
                  </a:txBody>
                  <a:tcPr marL="10034" marR="10034" marT="10034" marB="0" anchor="b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FF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034" marR="10034" marT="10034" marB="0" anchor="b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FF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034" marR="10034" marT="10034" marB="0" anchor="b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017515"/>
                  </a:ext>
                </a:extLst>
              </a:tr>
              <a:tr h="1786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FF00"/>
                          </a:solidFill>
                          <a:effectLst/>
                          <a:latin typeface="Aptos Narrow" panose="020B0004020202020204" pitchFamily="34" charset="0"/>
                        </a:rPr>
                        <a:t>Tyreek ’20</a:t>
                      </a:r>
                    </a:p>
                  </a:txBody>
                  <a:tcPr marL="10034" marR="10034" marT="10034" marB="0" anchor="b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FF00"/>
                          </a:solidFill>
                          <a:effectLst/>
                          <a:latin typeface="Aptos Narrow" panose="020B0004020202020204" pitchFamily="34" charset="0"/>
                        </a:rPr>
                        <a:t>Aaron</a:t>
                      </a:r>
                    </a:p>
                  </a:txBody>
                  <a:tcPr marL="10034" marR="10034" marT="10034" marB="0" anchor="b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FF00"/>
                          </a:solidFill>
                          <a:effectLst/>
                          <a:latin typeface="Aptos Narrow" panose="020B0004020202020204" pitchFamily="34" charset="0"/>
                        </a:rPr>
                        <a:t>62.4</a:t>
                      </a:r>
                    </a:p>
                  </a:txBody>
                  <a:tcPr marL="10034" marR="10034" marT="10034" marB="0" anchor="b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86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err="1">
                          <a:solidFill>
                            <a:srgbClr val="00FF00"/>
                          </a:solidFill>
                          <a:effectLst/>
                          <a:latin typeface="Aptos Narrow" panose="020B0004020202020204" pitchFamily="34" charset="0"/>
                        </a:rPr>
                        <a:t>Ja’Marr</a:t>
                      </a:r>
                      <a:r>
                        <a:rPr lang="en-US" sz="1100" b="0" i="0" u="none" strike="noStrike" dirty="0">
                          <a:solidFill>
                            <a:srgbClr val="00FF00"/>
                          </a:solidFill>
                          <a:effectLst/>
                          <a:latin typeface="Aptos Narrow" panose="020B0004020202020204" pitchFamily="34" charset="0"/>
                        </a:rPr>
                        <a:t>  ‘21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FF00"/>
                          </a:solidFill>
                          <a:effectLst/>
                          <a:latin typeface="Aptos Narrow" panose="020B0004020202020204" pitchFamily="34" charset="0"/>
                        </a:rPr>
                        <a:t>Jim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FF00"/>
                          </a:solidFill>
                          <a:effectLst/>
                          <a:latin typeface="Aptos Narrow" panose="020B0004020202020204" pitchFamily="34" charset="0"/>
                        </a:rPr>
                        <a:t>61.6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86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FF00"/>
                          </a:solidFill>
                          <a:effectLst/>
                          <a:latin typeface="Aptos Narrow" panose="020B0004020202020204" pitchFamily="34" charset="0"/>
                        </a:rPr>
                        <a:t>Rodgers ‘19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FF00"/>
                          </a:solidFill>
                          <a:effectLst/>
                          <a:latin typeface="Aptos Narrow" panose="020B0004020202020204" pitchFamily="34" charset="0"/>
                        </a:rPr>
                        <a:t>Ryan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FF00"/>
                          </a:solidFill>
                          <a:effectLst/>
                          <a:latin typeface="Aptos Narrow" panose="020B0004020202020204" pitchFamily="34" charset="0"/>
                        </a:rPr>
                        <a:t>57.3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86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Mixon ’22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Eddie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56.1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86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FF00"/>
                          </a:solidFill>
                          <a:effectLst/>
                          <a:latin typeface="Aptos Narrow" panose="020B0004020202020204" pitchFamily="34" charset="0"/>
                        </a:rPr>
                        <a:t>Henry ’18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FF00"/>
                          </a:solidFill>
                          <a:effectLst/>
                          <a:latin typeface="Aptos Narrow" panose="020B0004020202020204" pitchFamily="34" charset="0"/>
                        </a:rPr>
                        <a:t>Jake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FF00"/>
                          </a:solidFill>
                          <a:effectLst/>
                          <a:latin typeface="Aptos Narrow" panose="020B0004020202020204" pitchFamily="34" charset="0"/>
                        </a:rPr>
                        <a:t>54.8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86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FF00"/>
                          </a:solidFill>
                          <a:effectLst/>
                          <a:latin typeface="Aptos Narrow" panose="020B0004020202020204" pitchFamily="34" charset="0"/>
                        </a:rPr>
                        <a:t>Julio ’17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FF00"/>
                          </a:solidFill>
                          <a:effectLst/>
                          <a:latin typeface="Aptos Narrow" panose="020B0004020202020204" pitchFamily="34" charset="0"/>
                        </a:rPr>
                        <a:t>Bill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FF00"/>
                          </a:solidFill>
                          <a:effectLst/>
                          <a:latin typeface="Aptos Narrow" panose="020B0004020202020204" pitchFamily="34" charset="0"/>
                        </a:rPr>
                        <a:t>55.3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86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FF00"/>
                          </a:solidFill>
                          <a:effectLst/>
                          <a:latin typeface="Aptos Narrow" panose="020B0004020202020204" pitchFamily="34" charset="0"/>
                        </a:rPr>
                        <a:t>Lev ’16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FF00"/>
                          </a:solidFill>
                          <a:effectLst/>
                          <a:latin typeface="Aptos Narrow" panose="020B0004020202020204" pitchFamily="34" charset="0"/>
                        </a:rPr>
                        <a:t>Bobby M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FF00"/>
                          </a:solidFill>
                          <a:effectLst/>
                          <a:latin typeface="Aptos Narrow" panose="020B0004020202020204" pitchFamily="34" charset="0"/>
                        </a:rPr>
                        <a:t>54.8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86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FF00"/>
                          </a:solidFill>
                          <a:effectLst/>
                          <a:latin typeface="Aptos Narrow" panose="020B0004020202020204" pitchFamily="34" charset="0"/>
                        </a:rPr>
                        <a:t>AJ Green ’15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FF00"/>
                          </a:solidFill>
                          <a:effectLst/>
                          <a:latin typeface="Aptos Narrow" panose="020B0004020202020204" pitchFamily="34" charset="0"/>
                        </a:rPr>
                        <a:t>Albert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FF00"/>
                          </a:solidFill>
                          <a:effectLst/>
                          <a:latin typeface="Aptos Narrow" panose="020B0004020202020204" pitchFamily="34" charset="0"/>
                        </a:rPr>
                        <a:t>49.2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CB055928-E05F-C20A-0B6C-B0676BD5987B}"/>
              </a:ext>
            </a:extLst>
          </p:cNvPr>
          <p:cNvSpPr txBox="1"/>
          <p:nvPr/>
        </p:nvSpPr>
        <p:spPr>
          <a:xfrm>
            <a:off x="7190802" y="4124174"/>
            <a:ext cx="1602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>
                <a:solidFill>
                  <a:srgbClr val="00FF00"/>
                </a:solidFill>
                <a:latin typeface="Segoe UI"/>
                <a:cs typeface="Segoe UI"/>
              </a:rPr>
              <a:t>Man, that’d suck to happen week 1!</a:t>
            </a:r>
          </a:p>
        </p:txBody>
      </p:sp>
    </p:spTree>
    <p:extLst>
      <p:ext uri="{BB962C8B-B14F-4D97-AF65-F5344CB8AC3E}">
        <p14:creationId xmlns:p14="http://schemas.microsoft.com/office/powerpoint/2010/main" val="2790275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571500" y="891900"/>
            <a:ext cx="8001000" cy="17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2022-2023 Sx3 COTY</a:t>
            </a:r>
            <a:endParaRPr dirty="0"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310950" y="2476275"/>
            <a:ext cx="8522100" cy="11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“I don’t know if it’s worth the effort putting this shit together.” - Jake</a:t>
            </a:r>
            <a:endParaRPr sz="21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ctrTitle"/>
          </p:nvPr>
        </p:nvSpPr>
        <p:spPr>
          <a:xfrm>
            <a:off x="163375" y="972325"/>
            <a:ext cx="7720500" cy="84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580"/>
              <a:t>What is the COTY? (This is for Jim)</a:t>
            </a:r>
            <a:endParaRPr sz="3580"/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163375" y="2023375"/>
            <a:ext cx="8881500" cy="26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Each year, you twats fill our Sx3 message thread with non-stop mindless drivel. It’s typically banal, rife with spelling errors and occasionally offensive. (Cut to Albert. (Or I guess his proxy?))</a:t>
            </a:r>
            <a:br>
              <a:rPr lang="en" sz="2000"/>
            </a:b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But. Every once in a while. Someone says something marginally funny.  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For these rare moments. We (I) created. The COTY. (Comment of the year.)</a:t>
            </a:r>
            <a:endParaRPr sz="2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ctrTitle"/>
          </p:nvPr>
        </p:nvSpPr>
        <p:spPr>
          <a:xfrm>
            <a:off x="168575" y="347600"/>
            <a:ext cx="7720500" cy="84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Ok here are the top 3 finishers…</a:t>
            </a:r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1"/>
          </p:nvPr>
        </p:nvSpPr>
        <p:spPr>
          <a:xfrm>
            <a:off x="225825" y="1674575"/>
            <a:ext cx="8745900" cy="26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Sx3’s 2022-2023 </a:t>
            </a:r>
            <a:br>
              <a:rPr lang="en"/>
            </a:br>
            <a:r>
              <a:rPr lang="en"/>
              <a:t>THIRD PLACE COTY goes  to: </a:t>
            </a:r>
            <a:br>
              <a:rPr lang="en"/>
            </a:br>
            <a:br>
              <a:rPr lang="en"/>
            </a:br>
            <a:r>
              <a:rPr lang="en"/>
              <a:t>BILL WEBBER for </a:t>
            </a:r>
            <a:br>
              <a:rPr lang="en"/>
            </a:br>
            <a:r>
              <a:rPr lang="en"/>
              <a:t>“Commish with the Iron Fist”</a:t>
            </a:r>
            <a:endParaRPr/>
          </a:p>
        </p:txBody>
      </p:sp>
      <p:pic>
        <p:nvPicPr>
          <p:cNvPr id="99" name="Google Shape;99;p15"/>
          <p:cNvPicPr preferRelativeResize="0"/>
          <p:nvPr/>
        </p:nvPicPr>
        <p:blipFill rotWithShape="1">
          <a:blip r:embed="rId3">
            <a:alphaModFix/>
          </a:blip>
          <a:srcRect t="9739"/>
          <a:stretch/>
        </p:blipFill>
        <p:spPr>
          <a:xfrm>
            <a:off x="4988525" y="1388800"/>
            <a:ext cx="2942201" cy="337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A picture containing pink&#10;&#10;Description automatically generated">
            <a:extLst>
              <a:ext uri="{FF2B5EF4-FFF2-40B4-BE49-F238E27FC236}">
                <a16:creationId xmlns:a16="http://schemas.microsoft.com/office/drawing/2014/main" id="{096DE093-3F94-FEB0-294B-941D011BA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2525" flipH="1">
            <a:off x="3783985" y="1266079"/>
            <a:ext cx="1680732" cy="2565328"/>
          </a:xfrm>
          <a:prstGeom prst="rect">
            <a:avLst/>
          </a:prstGeom>
          <a:noFill/>
        </p:spPr>
      </p:pic>
      <p:pic>
        <p:nvPicPr>
          <p:cNvPr id="77" name="Picture 2" descr="A picture containing pink&#10;&#10;Description automatically generated">
            <a:extLst>
              <a:ext uri="{FF2B5EF4-FFF2-40B4-BE49-F238E27FC236}">
                <a16:creationId xmlns:a16="http://schemas.microsoft.com/office/drawing/2014/main" id="{B0924051-CF95-F8AC-8EED-E43E7603A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7475">
            <a:off x="687478" y="1147519"/>
            <a:ext cx="1722565" cy="2629181"/>
          </a:xfrm>
          <a:prstGeom prst="rect">
            <a:avLst/>
          </a:prstGeom>
          <a:noFill/>
        </p:spPr>
      </p:pic>
      <p:pic>
        <p:nvPicPr>
          <p:cNvPr id="5" name="Picture 2" descr="A picture containing pink&#10;&#10;Description automatically generated">
            <a:extLst>
              <a:ext uri="{FF2B5EF4-FFF2-40B4-BE49-F238E27FC236}">
                <a16:creationId xmlns:a16="http://schemas.microsoft.com/office/drawing/2014/main" id="{1B39D27F-9FD6-7B98-0D5A-663F4690E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7475">
            <a:off x="6741258" y="1257158"/>
            <a:ext cx="1722565" cy="2629181"/>
          </a:xfrm>
          <a:prstGeom prst="rect">
            <a:avLst/>
          </a:prstGeom>
          <a:noFill/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484EA77-1015-C949-26BE-A88F811B0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892805"/>
              </p:ext>
            </p:extLst>
          </p:nvPr>
        </p:nvGraphicFramePr>
        <p:xfrm>
          <a:off x="2273318" y="263527"/>
          <a:ext cx="3325701" cy="4616446"/>
        </p:xfrm>
        <a:graphic>
          <a:graphicData uri="http://schemas.openxmlformats.org/drawingml/2006/table">
            <a:tbl>
              <a:tblPr bandRow="1">
                <a:tableStyleId>{1E171933-4619-4E11-9A3F-F7608DF75F80}</a:tableStyleId>
              </a:tblPr>
              <a:tblGrid>
                <a:gridCol w="576440">
                  <a:extLst>
                    <a:ext uri="{9D8B030D-6E8A-4147-A177-3AD203B41FA5}">
                      <a16:colId xmlns:a16="http://schemas.microsoft.com/office/drawing/2014/main" val="2376977881"/>
                    </a:ext>
                  </a:extLst>
                </a:gridCol>
                <a:gridCol w="583747">
                  <a:extLst>
                    <a:ext uri="{9D8B030D-6E8A-4147-A177-3AD203B41FA5}">
                      <a16:colId xmlns:a16="http://schemas.microsoft.com/office/drawing/2014/main" val="3634321755"/>
                    </a:ext>
                  </a:extLst>
                </a:gridCol>
                <a:gridCol w="583747">
                  <a:extLst>
                    <a:ext uri="{9D8B030D-6E8A-4147-A177-3AD203B41FA5}">
                      <a16:colId xmlns:a16="http://schemas.microsoft.com/office/drawing/2014/main" val="1111235833"/>
                    </a:ext>
                  </a:extLst>
                </a:gridCol>
                <a:gridCol w="677900">
                  <a:extLst>
                    <a:ext uri="{9D8B030D-6E8A-4147-A177-3AD203B41FA5}">
                      <a16:colId xmlns:a16="http://schemas.microsoft.com/office/drawing/2014/main" val="3778045391"/>
                    </a:ext>
                  </a:extLst>
                </a:gridCol>
                <a:gridCol w="903867">
                  <a:extLst>
                    <a:ext uri="{9D8B030D-6E8A-4147-A177-3AD203B41FA5}">
                      <a16:colId xmlns:a16="http://schemas.microsoft.com/office/drawing/2014/main" val="571296693"/>
                    </a:ext>
                  </a:extLst>
                </a:gridCol>
              </a:tblGrid>
              <a:tr h="28616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wk1</a:t>
                      </a:r>
                      <a:endParaRPr lang="en-US" sz="1200" b="0" i="1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rgbClr val="00B050"/>
                          </a:solidFill>
                          <a:effectLst/>
                        </a:rPr>
                        <a:t>W</a:t>
                      </a:r>
                      <a:endParaRPr lang="en-US" sz="1400" b="1" i="0" u="none" strike="noStrike">
                        <a:solidFill>
                          <a:srgbClr val="00B05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128</a:t>
                      </a:r>
                      <a:endParaRPr lang="en-US" sz="1400" b="1" i="0" u="none" strike="noStrike" dirty="0">
                        <a:solidFill>
                          <a:srgbClr val="00B05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110</a:t>
                      </a:r>
                      <a:endParaRPr lang="en-US" sz="14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Bill</a:t>
                      </a:r>
                      <a:endParaRPr lang="en-US" sz="14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extLst>
                  <a:ext uri="{0D108BD9-81ED-4DB2-BD59-A6C34878D82A}">
                    <a16:rowId xmlns:a16="http://schemas.microsoft.com/office/drawing/2014/main" val="1615932050"/>
                  </a:ext>
                </a:extLst>
              </a:tr>
              <a:tr h="28616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wk2</a:t>
                      </a:r>
                      <a:endParaRPr lang="en-US" sz="1200" b="0" i="1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L</a:t>
                      </a:r>
                      <a:endParaRPr lang="en-US" sz="14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102</a:t>
                      </a:r>
                      <a:endParaRPr lang="en-US" sz="14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120</a:t>
                      </a:r>
                      <a:endParaRPr lang="en-US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Eddie</a:t>
                      </a:r>
                      <a:endParaRPr lang="en-US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extLst>
                  <a:ext uri="{0D108BD9-81ED-4DB2-BD59-A6C34878D82A}">
                    <a16:rowId xmlns:a16="http://schemas.microsoft.com/office/drawing/2014/main" val="3271830086"/>
                  </a:ext>
                </a:extLst>
              </a:tr>
              <a:tr h="28616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wk3</a:t>
                      </a:r>
                      <a:endParaRPr lang="en-US" sz="1200" b="0" i="1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L</a:t>
                      </a:r>
                      <a:endParaRPr lang="en-US" sz="14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104</a:t>
                      </a:r>
                      <a:endParaRPr lang="en-US" sz="14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154</a:t>
                      </a:r>
                      <a:endParaRPr lang="en-US" sz="1400" b="1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Jim</a:t>
                      </a:r>
                      <a:endParaRPr lang="en-US" sz="1400" b="1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extLst>
                  <a:ext uri="{0D108BD9-81ED-4DB2-BD59-A6C34878D82A}">
                    <a16:rowId xmlns:a16="http://schemas.microsoft.com/office/drawing/2014/main" val="3277519970"/>
                  </a:ext>
                </a:extLst>
              </a:tr>
              <a:tr h="28616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A6A6A6"/>
                          </a:solidFill>
                          <a:effectLst/>
                        </a:rPr>
                        <a:t>wk4</a:t>
                      </a:r>
                      <a:endParaRPr lang="en-US" sz="1200" b="0" i="1" u="none" strike="noStrike">
                        <a:solidFill>
                          <a:srgbClr val="A6A6A6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rgbClr val="00B050"/>
                          </a:solidFill>
                          <a:effectLst/>
                        </a:rPr>
                        <a:t>W</a:t>
                      </a:r>
                      <a:endParaRPr lang="en-US" sz="1400" b="1" i="0" u="none" strike="noStrike">
                        <a:solidFill>
                          <a:srgbClr val="00B05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152</a:t>
                      </a:r>
                      <a:endParaRPr lang="en-US" sz="1400" b="1" i="0" u="none" strike="noStrike" dirty="0">
                        <a:solidFill>
                          <a:srgbClr val="00B05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117</a:t>
                      </a:r>
                      <a:endParaRPr lang="en-US" sz="14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Albert</a:t>
                      </a:r>
                      <a:endParaRPr lang="en-US" sz="14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extLst>
                  <a:ext uri="{0D108BD9-81ED-4DB2-BD59-A6C34878D82A}">
                    <a16:rowId xmlns:a16="http://schemas.microsoft.com/office/drawing/2014/main" val="1728056402"/>
                  </a:ext>
                </a:extLst>
              </a:tr>
              <a:tr h="28616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wk5</a:t>
                      </a:r>
                      <a:endParaRPr lang="en-US" sz="1200" b="0" i="1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L</a:t>
                      </a:r>
                      <a:endParaRPr lang="en-US" sz="14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106</a:t>
                      </a:r>
                      <a:endParaRPr lang="en-US" sz="14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158</a:t>
                      </a:r>
                      <a:endParaRPr lang="en-US" sz="1400" b="1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Jake</a:t>
                      </a:r>
                      <a:endParaRPr lang="en-US" sz="1400" b="1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extLst>
                  <a:ext uri="{0D108BD9-81ED-4DB2-BD59-A6C34878D82A}">
                    <a16:rowId xmlns:a16="http://schemas.microsoft.com/office/drawing/2014/main" val="2822317440"/>
                  </a:ext>
                </a:extLst>
              </a:tr>
              <a:tr h="28616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wk6</a:t>
                      </a:r>
                      <a:endParaRPr lang="en-US" sz="1200" b="0" i="1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rgbClr val="00B050"/>
                          </a:solidFill>
                          <a:effectLst/>
                        </a:rPr>
                        <a:t>W</a:t>
                      </a:r>
                      <a:endParaRPr lang="en-US" sz="1400" b="1" i="0" u="none" strike="noStrike">
                        <a:solidFill>
                          <a:srgbClr val="00B05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rgbClr val="00B050"/>
                          </a:solidFill>
                          <a:effectLst/>
                        </a:rPr>
                        <a:t>123</a:t>
                      </a:r>
                      <a:endParaRPr lang="en-US" sz="1400" b="1" i="0" u="none" strike="noStrike">
                        <a:solidFill>
                          <a:srgbClr val="00B05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103</a:t>
                      </a:r>
                      <a:endParaRPr lang="en-US" sz="14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Jeff</a:t>
                      </a:r>
                      <a:endParaRPr lang="en-US" sz="14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extLst>
                  <a:ext uri="{0D108BD9-81ED-4DB2-BD59-A6C34878D82A}">
                    <a16:rowId xmlns:a16="http://schemas.microsoft.com/office/drawing/2014/main" val="3286135455"/>
                  </a:ext>
                </a:extLst>
              </a:tr>
              <a:tr h="28616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wk7</a:t>
                      </a:r>
                      <a:endParaRPr lang="en-US" sz="1200" b="0" i="1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rgbClr val="00B050"/>
                          </a:solidFill>
                          <a:effectLst/>
                        </a:rPr>
                        <a:t>W</a:t>
                      </a:r>
                      <a:endParaRPr lang="en-US" sz="1400" b="1" i="0" u="none" strike="noStrike">
                        <a:solidFill>
                          <a:srgbClr val="00B05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rgbClr val="00B050"/>
                          </a:solidFill>
                          <a:effectLst/>
                        </a:rPr>
                        <a:t>154</a:t>
                      </a:r>
                      <a:endParaRPr lang="en-US" sz="1400" b="1" i="0" u="none" strike="noStrike">
                        <a:solidFill>
                          <a:srgbClr val="00B05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139</a:t>
                      </a:r>
                      <a:endParaRPr lang="en-US" sz="14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Trevor</a:t>
                      </a:r>
                      <a:endParaRPr lang="en-US" sz="14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extLst>
                  <a:ext uri="{0D108BD9-81ED-4DB2-BD59-A6C34878D82A}">
                    <a16:rowId xmlns:a16="http://schemas.microsoft.com/office/drawing/2014/main" val="1104593407"/>
                  </a:ext>
                </a:extLst>
              </a:tr>
              <a:tr h="28616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wk8</a:t>
                      </a:r>
                      <a:endParaRPr lang="en-US" sz="1200" b="0" i="1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L</a:t>
                      </a:r>
                      <a:endParaRPr lang="en-US" sz="14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166</a:t>
                      </a:r>
                      <a:endParaRPr lang="en-US" sz="14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178</a:t>
                      </a:r>
                      <a:endParaRPr lang="en-US" sz="1400" b="1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Jake</a:t>
                      </a:r>
                      <a:endParaRPr lang="en-US" sz="1400" b="1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extLst>
                  <a:ext uri="{0D108BD9-81ED-4DB2-BD59-A6C34878D82A}">
                    <a16:rowId xmlns:a16="http://schemas.microsoft.com/office/drawing/2014/main" val="2653825147"/>
                  </a:ext>
                </a:extLst>
              </a:tr>
              <a:tr h="28616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wk9</a:t>
                      </a:r>
                      <a:endParaRPr lang="en-US" sz="1200" b="0" i="1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rgbClr val="00B050"/>
                          </a:solidFill>
                          <a:effectLst/>
                        </a:rPr>
                        <a:t>W</a:t>
                      </a:r>
                      <a:endParaRPr lang="en-US" sz="1400" b="1" i="0" u="none" strike="noStrike">
                        <a:solidFill>
                          <a:srgbClr val="00B05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rgbClr val="00B050"/>
                          </a:solidFill>
                          <a:effectLst/>
                        </a:rPr>
                        <a:t>165</a:t>
                      </a:r>
                      <a:endParaRPr lang="en-US" sz="1400" b="1" i="0" u="none" strike="noStrike">
                        <a:solidFill>
                          <a:srgbClr val="00B05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138</a:t>
                      </a:r>
                      <a:endParaRPr lang="en-US" sz="14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Darren</a:t>
                      </a:r>
                      <a:endParaRPr lang="en-US" sz="14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extLst>
                  <a:ext uri="{0D108BD9-81ED-4DB2-BD59-A6C34878D82A}">
                    <a16:rowId xmlns:a16="http://schemas.microsoft.com/office/drawing/2014/main" val="316891825"/>
                  </a:ext>
                </a:extLst>
              </a:tr>
              <a:tr h="28616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wk10</a:t>
                      </a:r>
                      <a:endParaRPr lang="en-US" sz="1200" b="0" i="1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L</a:t>
                      </a:r>
                      <a:endParaRPr lang="en-US" sz="14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125</a:t>
                      </a:r>
                      <a:endParaRPr lang="en-US" sz="14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134</a:t>
                      </a:r>
                      <a:endParaRPr lang="en-US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Gregg</a:t>
                      </a:r>
                      <a:endParaRPr lang="en-US" sz="1400" b="1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extLst>
                  <a:ext uri="{0D108BD9-81ED-4DB2-BD59-A6C34878D82A}">
                    <a16:rowId xmlns:a16="http://schemas.microsoft.com/office/drawing/2014/main" val="1336462894"/>
                  </a:ext>
                </a:extLst>
              </a:tr>
              <a:tr h="28616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wk11</a:t>
                      </a:r>
                      <a:endParaRPr lang="en-US" sz="1200" b="0" i="1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rgbClr val="00B050"/>
                          </a:solidFill>
                          <a:effectLst/>
                        </a:rPr>
                        <a:t>W</a:t>
                      </a:r>
                      <a:endParaRPr lang="en-US" sz="1400" b="1" i="0" u="none" strike="noStrike">
                        <a:solidFill>
                          <a:srgbClr val="00B05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rgbClr val="00B050"/>
                          </a:solidFill>
                          <a:effectLst/>
                        </a:rPr>
                        <a:t>159</a:t>
                      </a:r>
                      <a:endParaRPr lang="en-US" sz="1400" b="1" i="0" u="none" strike="noStrike">
                        <a:solidFill>
                          <a:srgbClr val="00B05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69</a:t>
                      </a:r>
                      <a:endParaRPr lang="en-US" sz="14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Aaron</a:t>
                      </a:r>
                      <a:endParaRPr lang="en-US" sz="14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extLst>
                  <a:ext uri="{0D108BD9-81ED-4DB2-BD59-A6C34878D82A}">
                    <a16:rowId xmlns:a16="http://schemas.microsoft.com/office/drawing/2014/main" val="491532276"/>
                  </a:ext>
                </a:extLst>
              </a:tr>
              <a:tr h="28616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wk12</a:t>
                      </a:r>
                      <a:endParaRPr lang="en-US" sz="1200" b="0" i="1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L</a:t>
                      </a:r>
                      <a:endParaRPr lang="en-US" sz="14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116</a:t>
                      </a:r>
                      <a:endParaRPr lang="en-US" sz="14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Rumble</a:t>
                      </a:r>
                      <a:endParaRPr lang="en-US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Rumble</a:t>
                      </a:r>
                      <a:endParaRPr lang="en-US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44739572"/>
                  </a:ext>
                </a:extLst>
              </a:tr>
              <a:tr h="28616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wk13</a:t>
                      </a:r>
                      <a:endParaRPr lang="en-US" sz="1200" b="0" i="1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L</a:t>
                      </a:r>
                      <a:endParaRPr lang="en-US" sz="14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125</a:t>
                      </a:r>
                      <a:endParaRPr lang="en-US" sz="14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Rumble</a:t>
                      </a:r>
                      <a:endParaRPr lang="en-US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Rumble</a:t>
                      </a:r>
                      <a:endParaRPr lang="en-US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17212721"/>
                  </a:ext>
                </a:extLst>
              </a:tr>
              <a:tr h="28616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wk14</a:t>
                      </a:r>
                      <a:endParaRPr lang="en-US" sz="1200" b="0" i="1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L</a:t>
                      </a:r>
                      <a:endParaRPr lang="en-US" sz="14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105</a:t>
                      </a:r>
                      <a:endParaRPr lang="en-US" sz="14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Rumble</a:t>
                      </a:r>
                      <a:endParaRPr lang="en-US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Rumble</a:t>
                      </a:r>
                      <a:endParaRPr lang="en-US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87071452"/>
                  </a:ext>
                </a:extLst>
              </a:tr>
              <a:tr h="305075"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🦄</a:t>
                      </a:r>
                      <a:r>
                        <a:rPr lang="en-US" sz="12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15</a:t>
                      </a:r>
                      <a:endParaRPr lang="en-US" sz="1200" b="0" u="none" strike="noStrik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L</a:t>
                      </a:r>
                      <a:endParaRPr lang="en-US" sz="14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150</a:t>
                      </a:r>
                      <a:endParaRPr lang="en-US" sz="14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191</a:t>
                      </a:r>
                      <a:endParaRPr lang="en-US" sz="1400" b="1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Aaron</a:t>
                      </a:r>
                      <a:endParaRPr lang="en-US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extLst>
                  <a:ext uri="{0D108BD9-81ED-4DB2-BD59-A6C34878D82A}">
                    <a16:rowId xmlns:a16="http://schemas.microsoft.com/office/drawing/2014/main" val="3641099793"/>
                  </a:ext>
                </a:extLst>
              </a:tr>
              <a:tr h="305075"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🦄</a:t>
                      </a:r>
                      <a:r>
                        <a:rPr lang="en-US" sz="12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16</a:t>
                      </a:r>
                      <a:endParaRPr lang="en-US" sz="1200" b="0" u="none" strike="noStrik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L</a:t>
                      </a:r>
                      <a:endParaRPr lang="en-US" sz="14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102</a:t>
                      </a:r>
                      <a:endParaRPr lang="en-US" sz="14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172</a:t>
                      </a:r>
                      <a:endParaRPr lang="en-US" sz="1400" b="1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Jeff</a:t>
                      </a:r>
                      <a:endParaRPr lang="en-US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b"/>
                </a:tc>
                <a:extLst>
                  <a:ext uri="{0D108BD9-81ED-4DB2-BD59-A6C34878D82A}">
                    <a16:rowId xmlns:a16="http://schemas.microsoft.com/office/drawing/2014/main" val="209067651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F94BB81-EA6C-CB5D-5B4E-CEE563273D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824618"/>
              </p:ext>
            </p:extLst>
          </p:nvPr>
        </p:nvGraphicFramePr>
        <p:xfrm>
          <a:off x="477751" y="263527"/>
          <a:ext cx="1465875" cy="4616441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{793D81CF-94F2-401A-BA57-92F5A7B2D0C5}</a:tableStyleId>
              </a:tblPr>
              <a:tblGrid>
                <a:gridCol w="957152">
                  <a:extLst>
                    <a:ext uri="{9D8B030D-6E8A-4147-A177-3AD203B41FA5}">
                      <a16:colId xmlns:a16="http://schemas.microsoft.com/office/drawing/2014/main" val="571296693"/>
                    </a:ext>
                  </a:extLst>
                </a:gridCol>
                <a:gridCol w="508723">
                  <a:extLst>
                    <a:ext uri="{9D8B030D-6E8A-4147-A177-3AD203B41FA5}">
                      <a16:colId xmlns:a16="http://schemas.microsoft.com/office/drawing/2014/main" val="3919416563"/>
                    </a:ext>
                  </a:extLst>
                </a:gridCol>
              </a:tblGrid>
              <a:tr h="334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Russell</a:t>
                      </a:r>
                      <a:endParaRPr lang="en-US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CF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💩</a:t>
                      </a:r>
                    </a:p>
                  </a:txBody>
                  <a:tcPr marL="9170" marR="9170" marT="91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C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932050"/>
                  </a:ext>
                </a:extLst>
              </a:tr>
              <a:tr h="334847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Cousins</a:t>
                      </a:r>
                    </a:p>
                  </a:txBody>
                  <a:tcPr marL="9170" marR="9170" marT="91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C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💩</a:t>
                      </a:r>
                    </a:p>
                  </a:txBody>
                  <a:tcPr marL="9170" marR="9170" marT="91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C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65736"/>
                  </a:ext>
                </a:extLst>
              </a:tr>
              <a:tr h="334847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D Henry</a:t>
                      </a:r>
                    </a:p>
                  </a:txBody>
                  <a:tcPr marL="9170" marR="9170" marT="91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4B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4B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830086"/>
                  </a:ext>
                </a:extLst>
              </a:tr>
              <a:tr h="466562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Jamal Williams</a:t>
                      </a:r>
                    </a:p>
                  </a:txBody>
                  <a:tcPr marL="9170" marR="9170" marT="91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4B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4B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788696"/>
                  </a:ext>
                </a:extLst>
              </a:tr>
              <a:tr h="334847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Edmonds</a:t>
                      </a:r>
                    </a:p>
                  </a:txBody>
                  <a:tcPr marL="9170" marR="9170" marT="91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4B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💩</a:t>
                      </a:r>
                    </a:p>
                  </a:txBody>
                  <a:tcPr marL="9170" marR="9170" marT="91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4B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519970"/>
                  </a:ext>
                </a:extLst>
              </a:tr>
              <a:tr h="334847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400" b="1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McKissic</a:t>
                      </a:r>
                      <a:endParaRPr lang="en-US" sz="1400" b="1" u="none" strike="noStrike" kern="1200" dirty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170" marR="9170" marT="91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4B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💩</a:t>
                      </a:r>
                    </a:p>
                  </a:txBody>
                  <a:tcPr marL="9170" marR="9170" marT="91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4B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297948"/>
                  </a:ext>
                </a:extLst>
              </a:tr>
              <a:tr h="334847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400" b="1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Nyheim</a:t>
                      </a:r>
                      <a:endParaRPr lang="en-US" sz="1400" b="1" u="none" strike="noStrike" kern="1200" dirty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170" marR="9170" marT="91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4B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💩</a:t>
                      </a:r>
                    </a:p>
                  </a:txBody>
                  <a:tcPr marL="9170" marR="9170" marT="91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4B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59991"/>
                  </a:ext>
                </a:extLst>
              </a:tr>
              <a:tr h="334847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AJ Brown</a:t>
                      </a:r>
                    </a:p>
                  </a:txBody>
                  <a:tcPr marL="9170" marR="9170" marT="91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74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74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165907"/>
                  </a:ext>
                </a:extLst>
              </a:tr>
              <a:tr h="334847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Pittman</a:t>
                      </a:r>
                    </a:p>
                  </a:txBody>
                  <a:tcPr marL="9170" marR="9170" marT="91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74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💩</a:t>
                      </a:r>
                    </a:p>
                  </a:txBody>
                  <a:tcPr marL="9170" marR="9170" marT="91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74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056402"/>
                  </a:ext>
                </a:extLst>
              </a:tr>
              <a:tr h="334847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DJ Moore</a:t>
                      </a:r>
                    </a:p>
                  </a:txBody>
                  <a:tcPr marL="9170" marR="9170" marT="91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74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💩</a:t>
                      </a:r>
                    </a:p>
                  </a:txBody>
                  <a:tcPr marL="9170" marR="9170" marT="91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74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317440"/>
                  </a:ext>
                </a:extLst>
              </a:tr>
              <a:tr h="466562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Allen Robinson</a:t>
                      </a:r>
                    </a:p>
                  </a:txBody>
                  <a:tcPr marL="9170" marR="9170" marT="91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74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💩</a:t>
                      </a:r>
                    </a:p>
                  </a:txBody>
                  <a:tcPr marL="9170" marR="9170" marT="91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74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874763"/>
                  </a:ext>
                </a:extLst>
              </a:tr>
              <a:tr h="334847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Doubs</a:t>
                      </a:r>
                    </a:p>
                  </a:txBody>
                  <a:tcPr marL="9170" marR="9170" marT="91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74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70" marR="9170" marT="91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74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70447"/>
                  </a:ext>
                </a:extLst>
              </a:tr>
              <a:tr h="334847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4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Goedert</a:t>
                      </a:r>
                    </a:p>
                  </a:txBody>
                  <a:tcPr marL="9170" marR="9170" marT="91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B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💩</a:t>
                      </a:r>
                    </a:p>
                  </a:txBody>
                  <a:tcPr marL="9170" marR="9170" marT="91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B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135455"/>
                  </a:ext>
                </a:extLst>
              </a:tr>
            </a:tbl>
          </a:graphicData>
        </a:graphic>
      </p:graphicFrame>
      <p:grpSp>
        <p:nvGrpSpPr>
          <p:cNvPr id="25" name="Group 24">
            <a:extLst>
              <a:ext uri="{FF2B5EF4-FFF2-40B4-BE49-F238E27FC236}">
                <a16:creationId xmlns:a16="http://schemas.microsoft.com/office/drawing/2014/main" id="{9827D8E9-2F92-0652-3B50-55F34DF8422B}"/>
              </a:ext>
            </a:extLst>
          </p:cNvPr>
          <p:cNvGrpSpPr/>
          <p:nvPr/>
        </p:nvGrpSpPr>
        <p:grpSpPr>
          <a:xfrm>
            <a:off x="5947075" y="314053"/>
            <a:ext cx="2890666" cy="4392654"/>
            <a:chOff x="5947075" y="304527"/>
            <a:chExt cx="2890666" cy="439265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912F174-ADFC-8F35-6973-5A1DE097F689}"/>
                </a:ext>
              </a:extLst>
            </p:cNvPr>
            <p:cNvSpPr/>
            <p:nvPr/>
          </p:nvSpPr>
          <p:spPr>
            <a:xfrm>
              <a:off x="6566959" y="603389"/>
              <a:ext cx="2248558" cy="332186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Comic Sans MS" panose="030F0702030302020204" pitchFamily="66" charset="0"/>
                </a:rPr>
                <a:t>Regular Season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9F089B9-09CC-AB18-2536-FFA83C18A7FA}"/>
                </a:ext>
              </a:extLst>
            </p:cNvPr>
            <p:cNvSpPr/>
            <p:nvPr/>
          </p:nvSpPr>
          <p:spPr>
            <a:xfrm>
              <a:off x="5947075" y="304527"/>
              <a:ext cx="796790" cy="79679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b="1" dirty="0">
                  <a:latin typeface="Comic Sans MS" panose="030F0702030302020204" pitchFamily="66" charset="0"/>
                </a:rPr>
                <a:t>6-8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0218B42-8040-659B-C70A-7987FAA7C02F}"/>
                </a:ext>
              </a:extLst>
            </p:cNvPr>
            <p:cNvSpPr/>
            <p:nvPr/>
          </p:nvSpPr>
          <p:spPr>
            <a:xfrm>
              <a:off x="6566959" y="1337306"/>
              <a:ext cx="2248558" cy="332186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Comic Sans MS" panose="030F0702030302020204" pitchFamily="66" charset="0"/>
                </a:rPr>
                <a:t>Points For (8</a:t>
              </a:r>
              <a:r>
                <a:rPr lang="en-US" sz="1600" baseline="30000" dirty="0">
                  <a:latin typeface="Comic Sans MS" panose="030F0702030302020204" pitchFamily="66" charset="0"/>
                </a:rPr>
                <a:t>th</a:t>
              </a:r>
              <a:r>
                <a:rPr lang="en-US" sz="1600" dirty="0">
                  <a:latin typeface="Comic Sans MS" panose="030F0702030302020204" pitchFamily="66" charset="0"/>
                </a:rPr>
                <a:t>)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899F13D-CE0A-C31A-DF63-94155CAA6304}"/>
                </a:ext>
              </a:extLst>
            </p:cNvPr>
            <p:cNvSpPr/>
            <p:nvPr/>
          </p:nvSpPr>
          <p:spPr>
            <a:xfrm>
              <a:off x="5947075" y="1029270"/>
              <a:ext cx="796790" cy="79679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b="1" dirty="0">
                  <a:latin typeface="Comic Sans MS" panose="030F0702030302020204" pitchFamily="66" charset="0"/>
                </a:rPr>
                <a:t>1,836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904FBD5-867C-050D-1FE7-EA9F29F4B537}"/>
                </a:ext>
              </a:extLst>
            </p:cNvPr>
            <p:cNvSpPr/>
            <p:nvPr/>
          </p:nvSpPr>
          <p:spPr>
            <a:xfrm>
              <a:off x="6589183" y="1827719"/>
              <a:ext cx="2248558" cy="646806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omic Sans MS" panose="030F0702030302020204" pitchFamily="66" charset="0"/>
                </a:rPr>
                <a:t> 2-2, 3-3, 4-4, 5-5, 6-6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1F225F6-1F8F-2E2C-3804-8A1CC670E764}"/>
                </a:ext>
              </a:extLst>
            </p:cNvPr>
            <p:cNvSpPr/>
            <p:nvPr/>
          </p:nvSpPr>
          <p:spPr>
            <a:xfrm>
              <a:off x="5957713" y="1750050"/>
              <a:ext cx="796790" cy="79679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b="1" dirty="0">
                  <a:latin typeface="Comic Sans MS" panose="030F0702030302020204" pitchFamily="66" charset="0"/>
                </a:rPr>
                <a:t>1-1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8991C10-906D-05BF-9B4C-9E812C6B897C}"/>
                </a:ext>
              </a:extLst>
            </p:cNvPr>
            <p:cNvSpPr/>
            <p:nvPr/>
          </p:nvSpPr>
          <p:spPr>
            <a:xfrm>
              <a:off x="6589183" y="2779707"/>
              <a:ext cx="2248558" cy="332186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Comic Sans MS" panose="030F0702030302020204" pitchFamily="66" charset="0"/>
                </a:rPr>
                <a:t>Leftover FAAB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25B6071-4FF2-0B15-9E70-82B6C965CDCD}"/>
                </a:ext>
              </a:extLst>
            </p:cNvPr>
            <p:cNvSpPr/>
            <p:nvPr/>
          </p:nvSpPr>
          <p:spPr>
            <a:xfrm>
              <a:off x="5969299" y="2472413"/>
              <a:ext cx="796790" cy="79679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b="1" dirty="0">
                  <a:latin typeface="Comic Sans MS" panose="030F0702030302020204" pitchFamily="66" charset="0"/>
                </a:rPr>
                <a:t>$17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E53A5D9-9C4B-0F63-DDE4-2D2526A0A5BF}"/>
                </a:ext>
              </a:extLst>
            </p:cNvPr>
            <p:cNvSpPr/>
            <p:nvPr/>
          </p:nvSpPr>
          <p:spPr>
            <a:xfrm>
              <a:off x="6586378" y="3495933"/>
              <a:ext cx="2248558" cy="332186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omic Sans MS" panose="030F0702030302020204" pitchFamily="66" charset="0"/>
                </a:rPr>
                <a:t>Lifetime Earnings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AAB2060-2229-B89C-B66C-AE8E233A8809}"/>
                </a:ext>
              </a:extLst>
            </p:cNvPr>
            <p:cNvSpPr/>
            <p:nvPr/>
          </p:nvSpPr>
          <p:spPr>
            <a:xfrm>
              <a:off x="5966494" y="3188639"/>
              <a:ext cx="796790" cy="79679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b="1" dirty="0">
                  <a:latin typeface="Comic Sans MS" panose="030F0702030302020204" pitchFamily="66" charset="0"/>
                </a:rPr>
                <a:t>-$300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249554D-89C1-193F-D857-E1EBCD5A5765}"/>
                </a:ext>
              </a:extLst>
            </p:cNvPr>
            <p:cNvSpPr/>
            <p:nvPr/>
          </p:nvSpPr>
          <p:spPr>
            <a:xfrm>
              <a:off x="6566959" y="4207685"/>
              <a:ext cx="2248558" cy="332186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Comic Sans MS" panose="030F0702030302020204" pitchFamily="66" charset="0"/>
                </a:rPr>
                <a:t>Fantasy Skills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9591FCE-35BB-5336-CD9F-65321EBCE6AF}"/>
                </a:ext>
              </a:extLst>
            </p:cNvPr>
            <p:cNvSpPr/>
            <p:nvPr/>
          </p:nvSpPr>
          <p:spPr>
            <a:xfrm>
              <a:off x="5947075" y="3900391"/>
              <a:ext cx="796790" cy="79679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800" b="1" dirty="0">
                  <a:latin typeface="Comic Sans MS" panose="030F0702030302020204" pitchFamily="66" charset="0"/>
                </a:rPr>
                <a:t>0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B3F034E-59C0-099D-6866-EA9D0C2562FB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4F5FCB5-41AC-8B21-145B-291658837F90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B7DC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white animal with a rainbow&#10;&#10;Description automatically generated">
              <a:extLst>
                <a:ext uri="{FF2B5EF4-FFF2-40B4-BE49-F238E27FC236}">
                  <a16:creationId xmlns:a16="http://schemas.microsoft.com/office/drawing/2014/main" id="{CCFF71D8-9CEB-87B0-A1B3-EB41F1853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76DFE7C-E766-4CE6-F1BC-7B38A2F06F98}"/>
                </a:ext>
              </a:extLst>
            </p:cNvPr>
            <p:cNvSpPr txBox="1"/>
            <p:nvPr/>
          </p:nvSpPr>
          <p:spPr>
            <a:xfrm>
              <a:off x="391422" y="256676"/>
              <a:ext cx="5381625" cy="29546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Comic Sans MS" panose="030F0702030302020204" pitchFamily="66" charset="0"/>
                </a:rPr>
                <a:t>Andrew Sucks </a:t>
              </a:r>
              <a:r>
                <a:rPr lang="en-US" sz="2400" b="1" dirty="0">
                  <a:latin typeface="Comic Sans MS" panose="030F0702030302020204" pitchFamily="66" charset="0"/>
                </a:rPr>
                <a:t>at</a:t>
              </a:r>
            </a:p>
            <a:p>
              <a:pPr algn="ctr"/>
              <a:r>
                <a:rPr lang="en-US" sz="3600" b="1" dirty="0">
                  <a:latin typeface="Comic Sans MS" panose="030F0702030302020204" pitchFamily="66" charset="0"/>
                </a:rPr>
                <a:t>Fantasy Football</a:t>
              </a:r>
            </a:p>
            <a:p>
              <a:pPr algn="ctr"/>
              <a:endParaRPr lang="en-US" b="1" dirty="0">
                <a:latin typeface="Comic Sans MS" panose="030F0702030302020204" pitchFamily="66" charset="0"/>
              </a:endParaRPr>
            </a:p>
            <a:p>
              <a:pPr algn="ctr"/>
              <a:r>
                <a:rPr lang="en-US" sz="4800" b="1" dirty="0">
                  <a:latin typeface="Comic Sans MS" panose="030F0702030302020204" pitchFamily="66" charset="0"/>
                </a:rPr>
                <a:t>SHOW US THE UNICORN!</a:t>
              </a:r>
            </a:p>
          </p:txBody>
        </p:sp>
      </p:grpSp>
      <p:pic>
        <p:nvPicPr>
          <p:cNvPr id="27" name="Picture 26" descr="A cartoon of a unicorn&#10;&#10;Description automatically generated">
            <a:extLst>
              <a:ext uri="{FF2B5EF4-FFF2-40B4-BE49-F238E27FC236}">
                <a16:creationId xmlns:a16="http://schemas.microsoft.com/office/drawing/2014/main" id="{F06C44D9-42F9-F8EB-780D-CF6CB756E5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4175" y="5143500"/>
            <a:ext cx="2909017" cy="4697266"/>
          </a:xfrm>
          <a:prstGeom prst="rect">
            <a:avLst/>
          </a:prstGeom>
        </p:spPr>
      </p:pic>
      <p:pic>
        <p:nvPicPr>
          <p:cNvPr id="78" name="Picture 77" descr="A cartoon of a unicorn&#10;&#10;Description automatically generated">
            <a:extLst>
              <a:ext uri="{FF2B5EF4-FFF2-40B4-BE49-F238E27FC236}">
                <a16:creationId xmlns:a16="http://schemas.microsoft.com/office/drawing/2014/main" id="{17EAA073-7AF9-1C06-62ED-DAAF192D5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2457" y="5180106"/>
            <a:ext cx="2909017" cy="4697266"/>
          </a:xfrm>
          <a:prstGeom prst="rect">
            <a:avLst/>
          </a:prstGeom>
        </p:spPr>
      </p:pic>
      <p:pic>
        <p:nvPicPr>
          <p:cNvPr id="3" name="Picture 2" descr="A cartoon of a unicorn&#10;&#10;Description automatically generated">
            <a:extLst>
              <a:ext uri="{FF2B5EF4-FFF2-40B4-BE49-F238E27FC236}">
                <a16:creationId xmlns:a16="http://schemas.microsoft.com/office/drawing/2014/main" id="{B1BD10F6-4C47-39AC-A030-C8F0D29B1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4474" y="5180106"/>
            <a:ext cx="2909017" cy="469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28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8.33333E-7 -1.91944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98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46914E-7 L 1.66667E-6 -1.91944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98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46914E-7 L -2.77778E-6 -1.91944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98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subTitle" idx="1"/>
          </p:nvPr>
        </p:nvSpPr>
        <p:spPr>
          <a:xfrm>
            <a:off x="251125" y="1223088"/>
            <a:ext cx="8745900" cy="26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Sx3’s 2022-2023 </a:t>
            </a:r>
            <a:br>
              <a:rPr lang="en" sz="2200" dirty="0"/>
            </a:br>
            <a:r>
              <a:rPr lang="en" sz="2200" dirty="0"/>
              <a:t>OTHER THIRD PLACE COTY goes to: </a:t>
            </a:r>
            <a:br>
              <a:rPr lang="en" sz="2200" dirty="0"/>
            </a:br>
            <a:br>
              <a:rPr lang="en" sz="2200" dirty="0"/>
            </a:br>
            <a:r>
              <a:rPr lang="en" sz="2200" dirty="0"/>
              <a:t>ANDREW CAO for </a:t>
            </a:r>
            <a:br>
              <a:rPr lang="en" sz="2200" dirty="0"/>
            </a:br>
            <a:r>
              <a:rPr lang="en" sz="2200" dirty="0"/>
              <a:t>“I am vengeance. I am The Unicorn.”</a:t>
            </a:r>
            <a:endParaRPr sz="2200" dirty="0"/>
          </a:p>
        </p:txBody>
      </p:sp>
      <p:pic>
        <p:nvPicPr>
          <p:cNvPr id="105" name="Google Shape;10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1274" y="111337"/>
            <a:ext cx="3488826" cy="4920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subTitle" idx="1"/>
          </p:nvPr>
        </p:nvSpPr>
        <p:spPr>
          <a:xfrm>
            <a:off x="306631" y="1086664"/>
            <a:ext cx="4864004" cy="26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Sx3’s 2022-2023 </a:t>
            </a:r>
            <a:br>
              <a:rPr lang="en" sz="3200" dirty="0"/>
            </a:br>
            <a:r>
              <a:rPr lang="en" sz="3200" dirty="0"/>
              <a:t>SECOND PLACE COTY goes to: </a:t>
            </a:r>
            <a:br>
              <a:rPr lang="en" sz="3200" dirty="0"/>
            </a:br>
            <a:br>
              <a:rPr lang="en" sz="3200" dirty="0"/>
            </a:br>
            <a:r>
              <a:rPr lang="en" sz="3200" dirty="0"/>
              <a:t>EDDIEYE MCKENNA for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bg1"/>
                </a:solidFill>
              </a:rPr>
              <a:t>“On Brand. Early and often.”</a:t>
            </a:r>
            <a:endParaRPr sz="3200" dirty="0">
              <a:solidFill>
                <a:schemeClr val="bg1"/>
              </a:solidFill>
            </a:endParaRPr>
          </a:p>
        </p:txBody>
      </p:sp>
      <p:pic>
        <p:nvPicPr>
          <p:cNvPr id="2" name="Eddie_Coty_2nd">
            <a:hlinkClick r:id="" action="ppaction://media"/>
            <a:extLst>
              <a:ext uri="{FF2B5EF4-FFF2-40B4-BE49-F238E27FC236}">
                <a16:creationId xmlns:a16="http://schemas.microsoft.com/office/drawing/2014/main" id="{F52F5D15-7A7E-3126-FE09-2354477775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27513" y="90957"/>
            <a:ext cx="2794184" cy="4967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>
            <a:spLocks noGrp="1"/>
          </p:cNvSpPr>
          <p:nvPr>
            <p:ph type="subTitle" idx="1"/>
          </p:nvPr>
        </p:nvSpPr>
        <p:spPr>
          <a:xfrm>
            <a:off x="90475" y="1119150"/>
            <a:ext cx="8752800" cy="29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And finally….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Sx3’s 2022-2023 </a:t>
            </a:r>
            <a:br>
              <a:rPr lang="en" sz="6000" dirty="0"/>
            </a:br>
            <a:r>
              <a:rPr lang="en" sz="6000" dirty="0"/>
              <a:t>OFFICIAL COTY WINNER:</a:t>
            </a:r>
          </a:p>
        </p:txBody>
      </p:sp>
    </p:spTree>
    <p:extLst>
      <p:ext uri="{BB962C8B-B14F-4D97-AF65-F5344CB8AC3E}">
        <p14:creationId xmlns:p14="http://schemas.microsoft.com/office/powerpoint/2010/main" val="3491754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>
            <a:spLocks noGrp="1"/>
          </p:cNvSpPr>
          <p:nvPr>
            <p:ph type="subTitle" idx="1"/>
          </p:nvPr>
        </p:nvSpPr>
        <p:spPr>
          <a:xfrm>
            <a:off x="90475" y="395349"/>
            <a:ext cx="8752800" cy="41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Aptos Black" panose="020B0004020202020204" pitchFamily="34" charset="0"/>
              </a:rPr>
              <a:t>2022 Sx3 COTY</a:t>
            </a:r>
            <a:br>
              <a:rPr lang="en" dirty="0"/>
            </a:br>
            <a:br>
              <a:rPr lang="en" dirty="0"/>
            </a:br>
            <a:r>
              <a:rPr lang="en" dirty="0"/>
              <a:t>THE NATION’S WORST</a:t>
            </a:r>
            <a:br>
              <a:rPr lang="en" dirty="0"/>
            </a:br>
            <a:r>
              <a:rPr lang="en" dirty="0"/>
              <a:t>FANTASY FOOTBALL </a:t>
            </a:r>
            <a:br>
              <a:rPr lang="en" dirty="0"/>
            </a:br>
            <a:r>
              <a:rPr lang="en" dirty="0"/>
              <a:t>COMMISSIONER WHO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ONLY WON HIS LAST CHIP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BECAUSE SOMEONE GAVE </a:t>
            </a:r>
            <a:br>
              <a:rPr lang="en" dirty="0"/>
            </a:br>
            <a:r>
              <a:rPr lang="en" dirty="0"/>
              <a:t>HIM JOE BURROW…</a:t>
            </a:r>
            <a:br>
              <a:rPr lang="en" dirty="0"/>
            </a:br>
            <a:br>
              <a:rPr lang="en" dirty="0"/>
            </a:br>
            <a:r>
              <a:rPr lang="en" sz="3600" dirty="0">
                <a:latin typeface="Aptos Black" panose="020B0004020202020204" pitchFamily="34" charset="0"/>
              </a:rPr>
              <a:t>AARON CAO </a:t>
            </a:r>
            <a:r>
              <a:rPr lang="en" dirty="0"/>
              <a:t>for</a:t>
            </a:r>
            <a:br>
              <a:rPr lang="en" dirty="0"/>
            </a:br>
            <a:r>
              <a:rPr lang="en" dirty="0"/>
              <a:t>“And the schedule is…”</a:t>
            </a:r>
            <a:br>
              <a:rPr lang="en" dirty="0"/>
            </a:br>
            <a:br>
              <a:rPr lang="en" dirty="0"/>
            </a:br>
            <a:r>
              <a:rPr lang="en" sz="900" dirty="0"/>
              <a:t>Congrats or whatever…</a:t>
            </a:r>
            <a:endParaRPr sz="900" dirty="0"/>
          </a:p>
        </p:txBody>
      </p:sp>
      <p:pic>
        <p:nvPicPr>
          <p:cNvPr id="118" name="Google Shape;11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10551" y="294138"/>
            <a:ext cx="4939025" cy="45552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27017F-1743-6E43-F199-2C512D29AAEA}"/>
              </a:ext>
            </a:extLst>
          </p:cNvPr>
          <p:cNvSpPr/>
          <p:nvPr/>
        </p:nvSpPr>
        <p:spPr>
          <a:xfrm>
            <a:off x="90475" y="87086"/>
            <a:ext cx="292702" cy="207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  <p:sndAc>
          <p:stSnd>
            <p:snd r:embed="rId3" name="drumroll.wav"/>
          </p:stSnd>
        </p:sndAc>
      </p:transition>
    </mc:Choice>
    <mc:Fallback xmlns="">
      <p:transition spd="slow">
        <p:fade/>
        <p:sndAc>
          <p:stSnd>
            <p:snd r:embed="rId6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>
            <a:spLocks noGrp="1"/>
          </p:cNvSpPr>
          <p:nvPr>
            <p:ph type="subTitle" idx="1"/>
          </p:nvPr>
        </p:nvSpPr>
        <p:spPr>
          <a:xfrm>
            <a:off x="95675" y="660853"/>
            <a:ext cx="8737200" cy="3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Lastly. </a:t>
            </a:r>
            <a:br>
              <a:rPr lang="en" sz="2500"/>
            </a:br>
            <a:r>
              <a:rPr lang="en" sz="2500"/>
              <a:t>The COTY-LORD’S honorable mention goes to: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JIM BOROWSKI / BORONSKI for: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“Asking a question.”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24" name="Google Shape;12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0200" y="2571750"/>
            <a:ext cx="4914350" cy="203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>
            <a:spLocks noGrp="1"/>
          </p:cNvSpPr>
          <p:nvPr>
            <p:ph type="subTitle" idx="1"/>
          </p:nvPr>
        </p:nvSpPr>
        <p:spPr>
          <a:xfrm>
            <a:off x="95675" y="1148533"/>
            <a:ext cx="8737200" cy="3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Thank you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5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Keep the #COTYs </a:t>
            </a:r>
            <a:r>
              <a:rPr lang="en-US" sz="5400" dirty="0" err="1"/>
              <a:t>comin</a:t>
            </a:r>
            <a:r>
              <a:rPr lang="en-US" sz="5400" dirty="0"/>
              <a:t>’</a:t>
            </a:r>
            <a:endParaRPr sz="4800" dirty="0"/>
          </a:p>
        </p:txBody>
      </p:sp>
    </p:spTree>
    <p:extLst>
      <p:ext uri="{BB962C8B-B14F-4D97-AF65-F5344CB8AC3E}">
        <p14:creationId xmlns:p14="http://schemas.microsoft.com/office/powerpoint/2010/main" val="2550919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3105" b="1981"/>
          <a:stretch/>
        </p:blipFill>
        <p:spPr>
          <a:xfrm>
            <a:off x="-7729" y="0"/>
            <a:ext cx="9163070" cy="51435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376003"/>
              </p:ext>
            </p:extLst>
          </p:nvPr>
        </p:nvGraphicFramePr>
        <p:xfrm>
          <a:off x="392040" y="850232"/>
          <a:ext cx="8340444" cy="4060868"/>
        </p:xfrm>
        <a:graphic>
          <a:graphicData uri="http://schemas.openxmlformats.org/drawingml/2006/table">
            <a:tbl>
              <a:tblPr/>
              <a:tblGrid>
                <a:gridCol w="695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5037">
                  <a:extLst>
                    <a:ext uri="{9D8B030D-6E8A-4147-A177-3AD203B41FA5}">
                      <a16:colId xmlns:a16="http://schemas.microsoft.com/office/drawing/2014/main" val="990426170"/>
                    </a:ext>
                  </a:extLst>
                </a:gridCol>
                <a:gridCol w="695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50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50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50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50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50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50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50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503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9503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147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Tahoma"/>
                          <a:cs typeface="Tahoma"/>
                        </a:rPr>
                        <a:t>Mgr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/>
                          <a:cs typeface="Tahoma"/>
                        </a:rPr>
                        <a:t>2023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1" i="0" u="none" strike="noStrike">
                          <a:solidFill>
                            <a:schemeClr val="bg1"/>
                          </a:solidFill>
                          <a:effectLst/>
                          <a:latin typeface="Tahoma"/>
                          <a:cs typeface="Tahoma"/>
                        </a:rPr>
                        <a:t>2022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Tahoma"/>
                          <a:cs typeface="Tahoma"/>
                        </a:rPr>
                        <a:t>2021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1" i="0" u="none" strike="noStrike">
                          <a:solidFill>
                            <a:schemeClr val="bg1"/>
                          </a:solidFill>
                          <a:effectLst/>
                          <a:latin typeface="Tahoma"/>
                          <a:cs typeface="Tahoma"/>
                        </a:rPr>
                        <a:t>2020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1" i="0" u="none" strike="noStrike">
                          <a:solidFill>
                            <a:schemeClr val="bg1"/>
                          </a:solidFill>
                          <a:effectLst/>
                          <a:latin typeface="Tahoma"/>
                          <a:cs typeface="Tahoma"/>
                        </a:rPr>
                        <a:t>2019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/>
                          <a:cs typeface="Tahoma"/>
                        </a:rPr>
                        <a:t>2018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1" i="0" u="none" strike="noStrike">
                          <a:solidFill>
                            <a:schemeClr val="bg1"/>
                          </a:solidFill>
                          <a:effectLst/>
                          <a:latin typeface="Tahoma"/>
                          <a:cs typeface="Tahoma"/>
                        </a:rPr>
                        <a:t>2017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1" i="0" u="none" strike="noStrike">
                          <a:solidFill>
                            <a:schemeClr val="bg1"/>
                          </a:solidFill>
                          <a:effectLst/>
                          <a:latin typeface="Tahoma"/>
                          <a:cs typeface="Tahoma"/>
                        </a:rPr>
                        <a:t>2016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1" i="0" u="none" strike="noStrike">
                          <a:solidFill>
                            <a:schemeClr val="bg1"/>
                          </a:solidFill>
                          <a:effectLst/>
                          <a:latin typeface="Tahoma"/>
                          <a:cs typeface="Tahoma"/>
                        </a:rPr>
                        <a:t>2015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1" i="0" u="none" strike="noStrike">
                          <a:solidFill>
                            <a:schemeClr val="bg1"/>
                          </a:solidFill>
                          <a:effectLst/>
                          <a:latin typeface="Tahoma"/>
                          <a:cs typeface="Tahoma"/>
                        </a:rPr>
                        <a:t>2014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/>
                          <a:cs typeface="Tahoma"/>
                        </a:rPr>
                        <a:t>2013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Aaron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Andrew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Jake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Bill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Trevor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OG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Kurt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Albert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Jim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Jeff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Darren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Eddie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Gregg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Whitney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Clyde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Joey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Andy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Barrett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Bobby C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Stephanie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Sophie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Bear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Shawn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Bobby M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Sam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Caesar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boo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Ryan</a:t>
                      </a: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1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Trentshall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9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Tahoma"/>
                      </a:endParaRP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x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Tahoma"/>
                        </a:rPr>
                        <a:t> </a:t>
                      </a:r>
                    </a:p>
                  </a:txBody>
                  <a:tcPr marL="7871" marR="7871" marT="787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2535485" y="150481"/>
            <a:ext cx="4082498" cy="5102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ptos Narrow" panose="020B0004020202020204" pitchFamily="34" charset="0"/>
                <a:cs typeface="Tahoma"/>
              </a:rPr>
              <a:t>Sx3 Member History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20940B2-F11C-2623-AFAB-EA80EF85AAB8}"/>
              </a:ext>
            </a:extLst>
          </p:cNvPr>
          <p:cNvSpPr/>
          <p:nvPr/>
        </p:nvSpPr>
        <p:spPr>
          <a:xfrm>
            <a:off x="2601533" y="2917065"/>
            <a:ext cx="457200" cy="457539"/>
          </a:xfrm>
          <a:prstGeom prst="ellipse">
            <a:avLst/>
          </a:prstGeom>
          <a:solidFill>
            <a:srgbClr val="00FF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ptos Black" panose="020B0004020202020204" pitchFamily="34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30ED70-DEB1-FB99-97F6-8C99F781BE70}"/>
              </a:ext>
            </a:extLst>
          </p:cNvPr>
          <p:cNvSpPr/>
          <p:nvPr/>
        </p:nvSpPr>
        <p:spPr>
          <a:xfrm>
            <a:off x="1903926" y="2917064"/>
            <a:ext cx="457200" cy="457539"/>
          </a:xfrm>
          <a:prstGeom prst="ellipse">
            <a:avLst/>
          </a:prstGeom>
          <a:solidFill>
            <a:srgbClr val="00FF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ptos Black" panose="020B0004020202020204" pitchFamily="34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9589FC-98CE-2F96-8F6C-3C3A9DAF71CE}"/>
              </a:ext>
            </a:extLst>
          </p:cNvPr>
          <p:cNvSpPr/>
          <p:nvPr/>
        </p:nvSpPr>
        <p:spPr>
          <a:xfrm>
            <a:off x="1202837" y="2917063"/>
            <a:ext cx="457200" cy="457539"/>
          </a:xfrm>
          <a:prstGeom prst="ellipse">
            <a:avLst/>
          </a:prstGeom>
          <a:solidFill>
            <a:srgbClr val="00FF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ptos Black" panose="020B00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71195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23105" b="1981"/>
          <a:stretch/>
        </p:blipFill>
        <p:spPr>
          <a:xfrm>
            <a:off x="-7729" y="0"/>
            <a:ext cx="916307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92701"/>
            <a:ext cx="9144000" cy="223138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3900" b="1" dirty="0">
                <a:ln w="11430"/>
                <a:solidFill>
                  <a:srgbClr val="00B0F0"/>
                </a:solidFill>
                <a:effectLst>
                  <a:glow rad="25400">
                    <a:schemeClr val="tx1">
                      <a:alpha val="12000"/>
                    </a:schemeClr>
                  </a:glow>
                  <a:outerShdw blurRad="28575" dist="38100" dir="3600000" sx="99000" sy="99000" algn="t" rotWithShape="0">
                    <a:prstClr val="black">
                      <a:alpha val="73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Sx3.fun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FF0544-7FFE-46FC-D283-4517DC799D10}"/>
              </a:ext>
            </a:extLst>
          </p:cNvPr>
          <p:cNvSpPr txBox="1"/>
          <p:nvPr/>
        </p:nvSpPr>
        <p:spPr>
          <a:xfrm>
            <a:off x="94445" y="2318977"/>
            <a:ext cx="9144000" cy="212365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/>
                <a:solidFill>
                  <a:srgbClr val="00B0F0"/>
                </a:solidFill>
                <a:effectLst>
                  <a:glow rad="25400">
                    <a:schemeClr val="tx1">
                      <a:alpha val="12000"/>
                    </a:schemeClr>
                  </a:glow>
                  <a:outerShdw blurRad="28575" dist="38100" dir="3600000" sx="99000" sy="99000" algn="t" rotWithShape="0">
                    <a:prstClr val="black">
                      <a:alpha val="73000"/>
                    </a:prstClr>
                  </a:outerShdw>
                </a:effectLst>
                <a:latin typeface="Aptos Black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Stuff</a:t>
            </a:r>
          </a:p>
          <a:p>
            <a:pPr algn="ctr"/>
            <a:r>
              <a:rPr lang="en-US" sz="6600" b="1" dirty="0">
                <a:ln w="11430"/>
                <a:solidFill>
                  <a:srgbClr val="00B0F0"/>
                </a:solidFill>
                <a:effectLst>
                  <a:glow rad="25400">
                    <a:schemeClr val="tx1">
                      <a:alpha val="12000"/>
                    </a:schemeClr>
                  </a:glow>
                  <a:outerShdw blurRad="28575" dist="38100" dir="3600000" sx="99000" sy="99000" algn="t" rotWithShape="0">
                    <a:prstClr val="black">
                      <a:alpha val="73000"/>
                    </a:prstClr>
                  </a:outerShdw>
                </a:effectLst>
                <a:latin typeface="Aptos Black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Gimme Stuff</a:t>
            </a:r>
          </a:p>
        </p:txBody>
      </p:sp>
    </p:spTree>
    <p:extLst>
      <p:ext uri="{BB962C8B-B14F-4D97-AF65-F5344CB8AC3E}">
        <p14:creationId xmlns:p14="http://schemas.microsoft.com/office/powerpoint/2010/main" val="3606517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67036" y="89118"/>
            <a:ext cx="8389480" cy="5010174"/>
            <a:chOff x="567567" y="133679"/>
            <a:chExt cx="7988418" cy="477066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6220" t="23666" r="5512" b="23514"/>
            <a:stretch/>
          </p:blipFill>
          <p:spPr>
            <a:xfrm>
              <a:off x="583568" y="133679"/>
              <a:ext cx="7972417" cy="4770661"/>
            </a:xfrm>
            <a:prstGeom prst="rect">
              <a:avLst/>
            </a:prstGeom>
            <a:ln w="28575" cmpd="sng">
              <a:noFill/>
            </a:ln>
            <a:effectLst/>
          </p:spPr>
        </p:pic>
        <p:pic>
          <p:nvPicPr>
            <p:cNvPr id="5" name="Picture 4" descr="20200619_203145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5" t="25668" r="70248" b="40840"/>
            <a:stretch/>
          </p:blipFill>
          <p:spPr>
            <a:xfrm rot="5400000">
              <a:off x="5146720" y="1708186"/>
              <a:ext cx="490366" cy="483237"/>
            </a:xfrm>
            <a:prstGeom prst="ellipse">
              <a:avLst/>
            </a:prstGeom>
            <a:ln w="28575" cmpd="sng">
              <a:solidFill>
                <a:srgbClr val="FFFF00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31474" t="1381" r="23438" b="51435"/>
            <a:stretch/>
          </p:blipFill>
          <p:spPr>
            <a:xfrm>
              <a:off x="5498031" y="1704621"/>
              <a:ext cx="458396" cy="483237"/>
            </a:xfrm>
            <a:prstGeom prst="ellipse">
              <a:avLst/>
            </a:prstGeom>
            <a:ln w="28575" cmpd="sng">
              <a:solidFill>
                <a:srgbClr val="FFFF00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Picture 6" descr="Screen Clippi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2" t="4116" r="12521" b="8004"/>
            <a:stretch/>
          </p:blipFill>
          <p:spPr>
            <a:xfrm>
              <a:off x="5478324" y="788465"/>
              <a:ext cx="478103" cy="479003"/>
            </a:xfrm>
            <a:prstGeom prst="ellipse">
              <a:avLst/>
            </a:prstGeom>
            <a:ln w="28575" cmpd="sng">
              <a:solidFill>
                <a:srgbClr val="FFFF00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8" name="Picture 7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3791C559-573F-426F-B94E-50E99ADD60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030" t="3967" r="6050" b="4112"/>
            <a:stretch/>
          </p:blipFill>
          <p:spPr>
            <a:xfrm>
              <a:off x="6783046" y="3300423"/>
              <a:ext cx="476152" cy="477268"/>
            </a:xfrm>
            <a:prstGeom prst="ellipse">
              <a:avLst/>
            </a:prstGeom>
            <a:ln w="28575" cmpd="sng">
              <a:solidFill>
                <a:srgbClr val="FFFF00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Picture 8" descr="A person with a beard&#10;&#10;Description automatically generated with medium confidence">
              <a:extLst>
                <a:ext uri="{FF2B5EF4-FFF2-40B4-BE49-F238E27FC236}">
                  <a16:creationId xmlns:a16="http://schemas.microsoft.com/office/drawing/2014/main" id="{26DA047D-AD8F-4DF6-851C-F77536DA2E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341" t="2908" b="4882"/>
            <a:stretch/>
          </p:blipFill>
          <p:spPr>
            <a:xfrm>
              <a:off x="6506872" y="3039127"/>
              <a:ext cx="479982" cy="483237"/>
            </a:xfrm>
            <a:prstGeom prst="ellipse">
              <a:avLst/>
            </a:prstGeom>
            <a:ln w="28575" cmpd="sng">
              <a:solidFill>
                <a:srgbClr val="FFFF00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" name="Picture 6" descr="Image may contain: 2 people, including Melissa Dallier, people smiling, eyeglasses and closeup">
              <a:extLst>
                <a:ext uri="{FF2B5EF4-FFF2-40B4-BE49-F238E27FC236}">
                  <a16:creationId xmlns:a16="http://schemas.microsoft.com/office/drawing/2014/main" id="{4DB5CC10-E3A7-4046-B833-44E033EC31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7" t="1" r="25040" b="33415"/>
            <a:stretch/>
          </p:blipFill>
          <p:spPr bwMode="auto">
            <a:xfrm>
              <a:off x="6176809" y="3300423"/>
              <a:ext cx="486933" cy="478229"/>
            </a:xfrm>
            <a:prstGeom prst="ellipse">
              <a:avLst/>
            </a:prstGeom>
            <a:noFill/>
            <a:ln w="28575" cmpd="sng">
              <a:solidFill>
                <a:srgbClr val="FFFF00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Screen Clippi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88" t="13014" r="4282" b="14286"/>
            <a:stretch/>
          </p:blipFill>
          <p:spPr>
            <a:xfrm>
              <a:off x="6554591" y="3874964"/>
              <a:ext cx="459755" cy="483237"/>
            </a:xfrm>
            <a:prstGeom prst="ellipse">
              <a:avLst/>
            </a:prstGeom>
            <a:ln w="28575" cmpd="sng">
              <a:solidFill>
                <a:srgbClr val="FFFF00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15C73B6-0DAF-472D-A3DA-5A7848EAE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7567" y="1983204"/>
              <a:ext cx="478043" cy="478043"/>
            </a:xfrm>
            <a:prstGeom prst="ellipse">
              <a:avLst/>
            </a:prstGeom>
            <a:ln w="28575" cmpd="sng">
              <a:solidFill>
                <a:srgbClr val="FFFF00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Picture 2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879E1097-2A33-439D-BB45-CCAAAB32BF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756" y="2231891"/>
              <a:ext cx="477039" cy="477039"/>
            </a:xfrm>
            <a:prstGeom prst="ellipse">
              <a:avLst/>
            </a:prstGeom>
            <a:noFill/>
            <a:ln w="28575" cmpd="sng">
              <a:solidFill>
                <a:srgbClr val="FFFF00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Picture 2" descr="See the source image">
              <a:extLst>
                <a:ext uri="{FF2B5EF4-FFF2-40B4-BE49-F238E27FC236}">
                  <a16:creationId xmlns:a16="http://schemas.microsoft.com/office/drawing/2014/main" id="{0E9933DA-3FDD-468D-B67A-84361C0661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0" r="11684" b="40896"/>
            <a:stretch/>
          </p:blipFill>
          <p:spPr bwMode="auto">
            <a:xfrm>
              <a:off x="1064940" y="2897082"/>
              <a:ext cx="477361" cy="480481"/>
            </a:xfrm>
            <a:prstGeom prst="ellipse">
              <a:avLst/>
            </a:prstGeom>
            <a:noFill/>
            <a:ln w="28575" cmpd="sng">
              <a:solidFill>
                <a:srgbClr val="FFFF00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5" name="Picture 14" descr="A person with a beard&#10;&#10;Description automatically generated with medium confidence">
              <a:extLst>
                <a:ext uri="{FF2B5EF4-FFF2-40B4-BE49-F238E27FC236}">
                  <a16:creationId xmlns:a16="http://schemas.microsoft.com/office/drawing/2014/main" id="{000AB1FB-330C-46ED-98B5-B896D74C5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9041" r="9453" b="2281"/>
            <a:stretch/>
          </p:blipFill>
          <p:spPr>
            <a:xfrm>
              <a:off x="7259198" y="1329018"/>
              <a:ext cx="482243" cy="483237"/>
            </a:xfrm>
            <a:prstGeom prst="ellipse">
              <a:avLst/>
            </a:prstGeom>
            <a:ln w="28575" cmpd="sng">
              <a:solidFill>
                <a:srgbClr val="FFFF00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Picture 15" descr="A person smiling for the picture&#10;&#10;Description automatically generated with medium confidence">
              <a:extLst>
                <a:ext uri="{FF2B5EF4-FFF2-40B4-BE49-F238E27FC236}">
                  <a16:creationId xmlns:a16="http://schemas.microsoft.com/office/drawing/2014/main" id="{DC57B94B-A4AD-4F48-813C-405029D77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4692" t="2221" r="7150"/>
            <a:stretch/>
          </p:blipFill>
          <p:spPr>
            <a:xfrm>
              <a:off x="7578486" y="1499967"/>
              <a:ext cx="484845" cy="483237"/>
            </a:xfrm>
            <a:prstGeom prst="ellipse">
              <a:avLst/>
            </a:prstGeom>
            <a:ln w="28575" cmpd="sng">
              <a:solidFill>
                <a:srgbClr val="FFFF00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54055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Segoe UI"/>
                <a:cs typeface="Segoe UI"/>
              </a:rPr>
              <a:t>Prizes &amp; Payouts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271684"/>
              </p:ext>
            </p:extLst>
          </p:nvPr>
        </p:nvGraphicFramePr>
        <p:xfrm>
          <a:off x="974806" y="1342566"/>
          <a:ext cx="7211552" cy="3413760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3605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5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Champion</a:t>
                      </a:r>
                    </a:p>
                  </a:txBody>
                  <a:tcPr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$625</a:t>
                      </a:r>
                    </a:p>
                  </a:txBody>
                  <a:tcPr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2</a:t>
                      </a:r>
                      <a:r>
                        <a:rPr lang="en-US" sz="2400" baseline="30000" dirty="0">
                          <a:solidFill>
                            <a:srgbClr val="FFFFFF"/>
                          </a:solidFill>
                        </a:rPr>
                        <a:t>nd</a:t>
                      </a:r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 Place</a:t>
                      </a:r>
                    </a:p>
                  </a:txBody>
                  <a:tcPr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$300</a:t>
                      </a:r>
                    </a:p>
                  </a:txBody>
                  <a:tcPr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3</a:t>
                      </a:r>
                      <a:r>
                        <a:rPr lang="en-US" sz="2400" baseline="30000" dirty="0">
                          <a:solidFill>
                            <a:srgbClr val="FFFFFF"/>
                          </a:solidFill>
                        </a:rPr>
                        <a:t>rd</a:t>
                      </a:r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 Place</a:t>
                      </a:r>
                    </a:p>
                  </a:txBody>
                  <a:tcPr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$100</a:t>
                      </a:r>
                    </a:p>
                  </a:txBody>
                  <a:tcPr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Most </a:t>
                      </a:r>
                      <a:r>
                        <a:rPr lang="en-US" sz="2400" dirty="0" err="1">
                          <a:solidFill>
                            <a:srgbClr val="FFFFFF"/>
                          </a:solidFill>
                        </a:rPr>
                        <a:t>Pts</a:t>
                      </a:r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FF"/>
                          </a:solidFill>
                        </a:rPr>
                        <a:t>Reg</a:t>
                      </a:r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 Season</a:t>
                      </a:r>
                    </a:p>
                  </a:txBody>
                  <a:tcPr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$50</a:t>
                      </a:r>
                    </a:p>
                  </a:txBody>
                  <a:tcPr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Most Team</a:t>
                      </a:r>
                      <a:r>
                        <a:rPr lang="en-US" sz="2400" baseline="0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FFFF"/>
                          </a:solidFill>
                        </a:rPr>
                        <a:t>Pts</a:t>
                      </a:r>
                      <a:r>
                        <a:rPr lang="en-US" sz="2400" baseline="0" dirty="0">
                          <a:solidFill>
                            <a:srgbClr val="FFFFFF"/>
                          </a:solidFill>
                        </a:rPr>
                        <a:t> in a Week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$50</a:t>
                      </a:r>
                    </a:p>
                  </a:txBody>
                  <a:tcPr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Most Player</a:t>
                      </a:r>
                      <a:r>
                        <a:rPr lang="en-US" sz="2400" baseline="0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FFFF"/>
                          </a:solidFill>
                        </a:rPr>
                        <a:t>Pts</a:t>
                      </a:r>
                      <a:r>
                        <a:rPr lang="en-US" sz="2400" baseline="0" dirty="0">
                          <a:solidFill>
                            <a:srgbClr val="FFFFFF"/>
                          </a:solidFill>
                        </a:rPr>
                        <a:t> in a week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$50</a:t>
                      </a:r>
                    </a:p>
                  </a:txBody>
                  <a:tcPr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Closest Margin</a:t>
                      </a:r>
                      <a:r>
                        <a:rPr lang="en-US" sz="2400" baseline="0" dirty="0">
                          <a:solidFill>
                            <a:srgbClr val="FFFFFF"/>
                          </a:solidFill>
                        </a:rPr>
                        <a:t> of Defeat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$25 (to the loser)</a:t>
                      </a:r>
                    </a:p>
                  </a:txBody>
                  <a:tcPr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0713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3425DD20-F736-F07E-799B-3664F5DDBEC2}"/>
              </a:ext>
            </a:extLst>
          </p:cNvPr>
          <p:cNvSpPr txBox="1"/>
          <p:nvPr/>
        </p:nvSpPr>
        <p:spPr>
          <a:xfrm>
            <a:off x="133350" y="82642"/>
            <a:ext cx="88001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Andrew’s Team Name</a:t>
            </a:r>
          </a:p>
        </p:txBody>
      </p:sp>
    </p:spTree>
    <p:extLst>
      <p:ext uri="{BB962C8B-B14F-4D97-AF65-F5344CB8AC3E}">
        <p14:creationId xmlns:p14="http://schemas.microsoft.com/office/powerpoint/2010/main" val="3140939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4428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Segoe UI"/>
                <a:cs typeface="Segoe UI"/>
              </a:rPr>
              <a:t>Pay Up!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911500"/>
            <a:ext cx="914399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1DE33A"/>
                </a:solidFill>
                <a:latin typeface="Segoe UI"/>
                <a:cs typeface="Segoe UI"/>
              </a:rPr>
              <a:t>Paid Up:    </a:t>
            </a:r>
            <a:r>
              <a:rPr lang="en-US" sz="3200" b="1" dirty="0">
                <a:solidFill>
                  <a:srgbClr val="1DE33A"/>
                </a:solidFill>
                <a:latin typeface="Segoe UI"/>
                <a:cs typeface="Segoe UI"/>
              </a:rPr>
              <a:t>Jim, Darren </a:t>
            </a:r>
            <a:r>
              <a:rPr lang="en-US" sz="1400" dirty="0">
                <a:solidFill>
                  <a:srgbClr val="1DE33A"/>
                </a:solidFill>
                <a:latin typeface="Segoe UI"/>
                <a:cs typeface="Segoe UI"/>
              </a:rPr>
              <a:t>(</a:t>
            </a:r>
            <a:r>
              <a:rPr lang="en-US" sz="1400" dirty="0" err="1">
                <a:solidFill>
                  <a:srgbClr val="1DE33A"/>
                </a:solidFill>
                <a:latin typeface="Segoe UI"/>
                <a:cs typeface="Segoe UI"/>
              </a:rPr>
              <a:t>previoius</a:t>
            </a:r>
            <a:r>
              <a:rPr lang="en-US" sz="1400" dirty="0">
                <a:solidFill>
                  <a:srgbClr val="1DE33A"/>
                </a:solidFill>
                <a:latin typeface="Segoe UI"/>
                <a:cs typeface="Segoe UI"/>
              </a:rPr>
              <a:t> winnings)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Segoe UI"/>
                <a:cs typeface="Segoe UI"/>
              </a:rPr>
              <a:t>Owes $100:     </a:t>
            </a:r>
            <a:r>
              <a:rPr lang="en-US" sz="3200" b="1" dirty="0" err="1">
                <a:solidFill>
                  <a:srgbClr val="FFFF00"/>
                </a:solidFill>
                <a:latin typeface="Segoe UI"/>
                <a:cs typeface="Segoe UI"/>
              </a:rPr>
              <a:t>Errbody</a:t>
            </a:r>
            <a:r>
              <a:rPr lang="en-US" sz="3200" b="1" dirty="0">
                <a:solidFill>
                  <a:srgbClr val="FFFF00"/>
                </a:solidFill>
                <a:latin typeface="Segoe UI"/>
                <a:cs typeface="Segoe UI"/>
              </a:rPr>
              <a:t> Else</a:t>
            </a:r>
          </a:p>
          <a:p>
            <a:pPr algn="ctr"/>
            <a:endParaRPr lang="en-US" sz="1600" b="1" dirty="0">
              <a:solidFill>
                <a:srgbClr val="FFFF00"/>
              </a:solidFill>
              <a:latin typeface="Segoe UI"/>
              <a:cs typeface="Segoe UI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Segoe UI"/>
                <a:cs typeface="Segoe UI"/>
              </a:rPr>
              <a:t>Don’t say Football or Fantasy in memo</a:t>
            </a:r>
          </a:p>
        </p:txBody>
      </p:sp>
      <p:sp>
        <p:nvSpPr>
          <p:cNvPr id="2" name="Rectangle 1"/>
          <p:cNvSpPr/>
          <p:nvPr/>
        </p:nvSpPr>
        <p:spPr>
          <a:xfrm>
            <a:off x="2" y="3084481"/>
            <a:ext cx="914399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Segoe UI"/>
                <a:cs typeface="Segoe UI"/>
              </a:rPr>
              <a:t>Cash</a:t>
            </a:r>
          </a:p>
          <a:p>
            <a:pPr algn="ctr"/>
            <a:r>
              <a:rPr lang="en-US" sz="1600" b="1" dirty="0" err="1">
                <a:solidFill>
                  <a:schemeClr val="bg1"/>
                </a:solidFill>
                <a:latin typeface="Segoe UI"/>
                <a:cs typeface="Segoe UI"/>
              </a:rPr>
              <a:t>Venmo</a:t>
            </a:r>
            <a:r>
              <a:rPr lang="en-US" sz="1400" dirty="0">
                <a:solidFill>
                  <a:schemeClr val="bg1"/>
                </a:solidFill>
                <a:latin typeface="Segoe UI"/>
                <a:cs typeface="Segoe UI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Segoe UI"/>
                <a:cs typeface="Segoe UI"/>
              </a:rPr>
              <a:t>(@</a:t>
            </a:r>
            <a:r>
              <a:rPr lang="en-US" sz="1100" dirty="0" err="1">
                <a:solidFill>
                  <a:schemeClr val="bg1"/>
                </a:solidFill>
                <a:latin typeface="Segoe UI"/>
                <a:cs typeface="Segoe UI"/>
              </a:rPr>
              <a:t>aaroncao</a:t>
            </a:r>
            <a:r>
              <a:rPr lang="en-US" sz="1100" dirty="0">
                <a:solidFill>
                  <a:schemeClr val="bg1"/>
                </a:solidFill>
                <a:latin typeface="Segoe UI"/>
                <a:cs typeface="Segoe UI"/>
              </a:rPr>
              <a:t>, or </a:t>
            </a:r>
            <a:r>
              <a:rPr lang="en-US" sz="1100" dirty="0" err="1">
                <a:solidFill>
                  <a:schemeClr val="bg1"/>
                </a:solidFill>
                <a:latin typeface="Segoe UI"/>
                <a:cs typeface="Segoe UI"/>
              </a:rPr>
              <a:t>caoac@yahoo.com</a:t>
            </a:r>
            <a:r>
              <a:rPr lang="en-US" sz="1100" dirty="0">
                <a:solidFill>
                  <a:schemeClr val="bg1"/>
                </a:solidFill>
                <a:latin typeface="Segoe UI"/>
                <a:cs typeface="Segoe UI"/>
              </a:rPr>
              <a:t>)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Segoe UI"/>
                <a:cs typeface="Segoe UI"/>
              </a:rPr>
              <a:t>PayPal</a:t>
            </a:r>
            <a:r>
              <a:rPr lang="en-US" sz="2000" dirty="0">
                <a:solidFill>
                  <a:schemeClr val="bg1"/>
                </a:solidFill>
                <a:latin typeface="Segoe UI"/>
                <a:cs typeface="Segoe UI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Segoe UI"/>
                <a:cs typeface="Segoe UI"/>
              </a:rPr>
              <a:t>(</a:t>
            </a:r>
            <a:r>
              <a:rPr lang="en-US" sz="1100" dirty="0" err="1">
                <a:solidFill>
                  <a:schemeClr val="bg1"/>
                </a:solidFill>
                <a:latin typeface="Segoe UI"/>
                <a:cs typeface="Segoe UI"/>
              </a:rPr>
              <a:t>caoac@yahoo.com</a:t>
            </a:r>
            <a:r>
              <a:rPr lang="en-US" sz="1100" dirty="0">
                <a:solidFill>
                  <a:schemeClr val="bg1"/>
                </a:solidFill>
                <a:latin typeface="Segoe UI"/>
                <a:cs typeface="Segoe UI"/>
              </a:rPr>
              <a:t>)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Segoe UI"/>
                <a:cs typeface="Segoe UI"/>
              </a:rPr>
              <a:t>Cash App </a:t>
            </a:r>
            <a:r>
              <a:rPr lang="en-US" sz="1100" dirty="0">
                <a:solidFill>
                  <a:schemeClr val="bg1"/>
                </a:solidFill>
                <a:latin typeface="Segoe UI"/>
                <a:cs typeface="Segoe UI"/>
              </a:rPr>
              <a:t>($</a:t>
            </a:r>
            <a:r>
              <a:rPr lang="en-US" sz="1100" dirty="0" err="1">
                <a:solidFill>
                  <a:schemeClr val="bg1"/>
                </a:solidFill>
                <a:latin typeface="Segoe UI"/>
                <a:cs typeface="Segoe UI"/>
              </a:rPr>
              <a:t>aaroncao</a:t>
            </a:r>
            <a:r>
              <a:rPr lang="en-US" sz="1100" dirty="0">
                <a:solidFill>
                  <a:schemeClr val="bg1"/>
                </a:solidFill>
                <a:latin typeface="Segoe UI"/>
                <a:cs typeface="Segoe UI"/>
              </a:rPr>
              <a:t>) </a:t>
            </a:r>
            <a:r>
              <a:rPr lang="en-US" sz="1100" dirty="0" err="1">
                <a:solidFill>
                  <a:schemeClr val="bg1"/>
                </a:solidFill>
                <a:latin typeface="Segoe UI"/>
                <a:cs typeface="Segoe UI"/>
              </a:rPr>
              <a:t>cash.app</a:t>
            </a:r>
            <a:r>
              <a:rPr lang="en-US" sz="1100" dirty="0">
                <a:solidFill>
                  <a:schemeClr val="bg1"/>
                </a:solidFill>
                <a:latin typeface="Segoe UI"/>
                <a:cs typeface="Segoe UI"/>
              </a:rPr>
              <a:t>/</a:t>
            </a:r>
            <a:r>
              <a:rPr lang="en-US" sz="1100" dirty="0" err="1">
                <a:solidFill>
                  <a:schemeClr val="bg1"/>
                </a:solidFill>
                <a:latin typeface="Segoe UI"/>
                <a:cs typeface="Segoe UI"/>
              </a:rPr>
              <a:t>app.BKNKFVN</a:t>
            </a:r>
            <a:r>
              <a:rPr lang="en-US" sz="1100" dirty="0">
                <a:solidFill>
                  <a:schemeClr val="bg1"/>
                </a:solidFill>
                <a:latin typeface="Segoe UI"/>
                <a:cs typeface="Segoe UI"/>
              </a:rPr>
              <a:t> promo code ($5)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Segoe UI"/>
                <a:cs typeface="Segoe UI"/>
              </a:rPr>
              <a:t>Google Pay</a:t>
            </a:r>
            <a:r>
              <a:rPr lang="en-US" sz="1400" dirty="0">
                <a:solidFill>
                  <a:schemeClr val="bg1"/>
                </a:solidFill>
                <a:latin typeface="Segoe UI"/>
                <a:cs typeface="Segoe UI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Segoe UI"/>
                <a:cs typeface="Segoe UI"/>
              </a:rPr>
              <a:t>(aaronccao@gmail.com)  g.co/</a:t>
            </a:r>
            <a:r>
              <a:rPr lang="en-US" sz="1100" dirty="0" err="1">
                <a:solidFill>
                  <a:schemeClr val="bg1"/>
                </a:solidFill>
                <a:latin typeface="Segoe UI"/>
                <a:cs typeface="Segoe UI"/>
              </a:rPr>
              <a:t>payinvite</a:t>
            </a:r>
            <a:r>
              <a:rPr lang="en-US" sz="1100" dirty="0">
                <a:solidFill>
                  <a:schemeClr val="bg1"/>
                </a:solidFill>
                <a:latin typeface="Segoe UI"/>
                <a:cs typeface="Segoe UI"/>
              </a:rPr>
              <a:t>/cx8rg64 promo code ($5)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Segoe UI"/>
                <a:cs typeface="Segoe UI"/>
              </a:rPr>
              <a:t>Chase Quick Pay / </a:t>
            </a:r>
            <a:r>
              <a:rPr lang="en-US" sz="1600" b="1" dirty="0" err="1">
                <a:solidFill>
                  <a:schemeClr val="bg1"/>
                </a:solidFill>
                <a:latin typeface="Segoe UI"/>
                <a:cs typeface="Segoe UI"/>
              </a:rPr>
              <a:t>Zelle</a:t>
            </a:r>
            <a:r>
              <a:rPr lang="en-US" sz="1600" b="1" dirty="0">
                <a:solidFill>
                  <a:schemeClr val="bg1"/>
                </a:solidFill>
                <a:latin typeface="Segoe UI"/>
                <a:cs typeface="Segoe UI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Segoe UI"/>
                <a:cs typeface="Segoe UI"/>
              </a:rPr>
              <a:t>(caoac@yahoo.com)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Segoe UI"/>
                <a:cs typeface="Segoe UI"/>
              </a:rPr>
              <a:t>BTC, LTC, ETH </a:t>
            </a:r>
            <a:r>
              <a:rPr lang="en-US" sz="1100" dirty="0">
                <a:solidFill>
                  <a:schemeClr val="bg1"/>
                </a:solidFill>
                <a:latin typeface="Segoe UI"/>
                <a:cs typeface="Segoe UI"/>
              </a:rPr>
              <a:t>(ask me for details. If Coinbase send to caoac@yahoo.com)</a:t>
            </a:r>
          </a:p>
        </p:txBody>
      </p:sp>
    </p:spTree>
    <p:extLst>
      <p:ext uri="{BB962C8B-B14F-4D97-AF65-F5344CB8AC3E}">
        <p14:creationId xmlns:p14="http://schemas.microsoft.com/office/powerpoint/2010/main" val="295711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Segoe UI"/>
                <a:cs typeface="Segoe UI"/>
              </a:rPr>
              <a:t>Gimme a Break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D45D70-EC5C-CBC3-F060-FAC09240BFDF}"/>
              </a:ext>
            </a:extLst>
          </p:cNvPr>
          <p:cNvSpPr txBox="1"/>
          <p:nvPr/>
        </p:nvSpPr>
        <p:spPr>
          <a:xfrm>
            <a:off x="435429" y="1232922"/>
            <a:ext cx="8438494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ptos Narrow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NEXT year, I’m taking a break from Commish duties.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Aptos Narrow" panose="020B00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ptos Narrow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wants to take the reins?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Aptos Narrow" panose="020B00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ptos Narrow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Basic Commish duties, not Aaron excessive OCD-ness.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ptos Narrow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(I’ll do some </a:t>
            </a:r>
            <a:r>
              <a:rPr lang="en-US" dirty="0" err="1">
                <a:solidFill>
                  <a:schemeClr val="bg1"/>
                </a:solidFill>
                <a:latin typeface="Aptos Narrow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</a:t>
            </a:r>
            <a:r>
              <a:rPr lang="en-US" dirty="0">
                <a:solidFill>
                  <a:schemeClr val="bg1"/>
                </a:solidFill>
                <a:latin typeface="Aptos Narrow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that stuff regardless)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Aptos Narrow" panose="020B00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ptos Narrow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Please consider it </a:t>
            </a:r>
            <a:r>
              <a:rPr lang="en-US" sz="2800" dirty="0">
                <a:solidFill>
                  <a:schemeClr val="bg1"/>
                </a:solidFill>
                <a:latin typeface="Aptos Narrow" panose="020B00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 </a:t>
            </a:r>
            <a:endParaRPr lang="en-US" sz="2800" dirty="0">
              <a:solidFill>
                <a:schemeClr val="bg1"/>
              </a:solidFill>
              <a:latin typeface="Aptos Narrow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7471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681" y="1506070"/>
            <a:ext cx="897312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Nomination Order </a:t>
            </a:r>
            <a:r>
              <a:rPr lang="en-US" sz="16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has already been randomly set</a:t>
            </a:r>
          </a:p>
          <a:p>
            <a:pPr algn="ctr"/>
            <a:endParaRPr lang="en-US" sz="1000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600" b="1" dirty="0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Nomination Time: </a:t>
            </a:r>
            <a:r>
              <a:rPr lang="en-US" sz="16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30 seconds (don’t take this long</a:t>
            </a:r>
            <a:r>
              <a:rPr lang="is-IS" sz="16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… at 15 secs everyone can harass you</a:t>
            </a:r>
            <a:r>
              <a:rPr lang="en-US" sz="16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algn="ctr"/>
            <a:r>
              <a:rPr lang="en-US" sz="1600" b="1" dirty="0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Offer/Bid Time:  </a:t>
            </a:r>
            <a:r>
              <a:rPr lang="en-US" sz="16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 seconds (resets to 10 secs w/ bids)</a:t>
            </a:r>
          </a:p>
          <a:p>
            <a:pPr algn="ctr"/>
            <a:endParaRPr lang="en-US" sz="1000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If you bid more than the next person, </a:t>
            </a:r>
            <a:r>
              <a:rPr lang="en-US" sz="1600" b="1" dirty="0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 of what you bid is deducted</a:t>
            </a:r>
          </a:p>
          <a:p>
            <a:pPr algn="ctr"/>
            <a:endParaRPr lang="en-US" sz="1000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600" b="1" dirty="0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Nominating a player = $1 bid</a:t>
            </a:r>
          </a:p>
          <a:p>
            <a:pPr algn="ctr"/>
            <a:endParaRPr lang="en-US" sz="1000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System forces you to have at least $1 for each roster spot … </a:t>
            </a:r>
            <a:r>
              <a:rPr lang="en-US" sz="1600" b="1" dirty="0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 $0 players</a:t>
            </a:r>
          </a:p>
          <a:p>
            <a:pPr algn="ctr"/>
            <a:r>
              <a:rPr lang="en-US" sz="1600" b="1" dirty="0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EVERYONE be on the lookout for disconnects and shout so we can pause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Segoe UI"/>
                <a:cs typeface="Segoe UI"/>
              </a:rPr>
              <a:t>Draft Details</a:t>
            </a:r>
          </a:p>
        </p:txBody>
      </p:sp>
    </p:spTree>
    <p:extLst>
      <p:ext uri="{BB962C8B-B14F-4D97-AF65-F5344CB8AC3E}">
        <p14:creationId xmlns:p14="http://schemas.microsoft.com/office/powerpoint/2010/main" val="2064785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173317"/>
            <a:ext cx="9144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FFFF"/>
                </a:solidFill>
                <a:latin typeface="Aptos Narrow" panose="020B0004020202020204" pitchFamily="34" charset="0"/>
                <a:cs typeface="Segoe UI"/>
              </a:rPr>
              <a:t>Good Luck!</a:t>
            </a:r>
          </a:p>
          <a:p>
            <a:pPr algn="ctr"/>
            <a:r>
              <a:rPr lang="en-US" sz="6000" dirty="0">
                <a:solidFill>
                  <a:srgbClr val="FFFFFF"/>
                </a:solidFill>
                <a:latin typeface="Aptos Narrow" panose="020B0004020202020204" pitchFamily="34" charset="0"/>
                <a:cs typeface="Segoe UI"/>
              </a:rPr>
              <a:t>May you all fail miserably</a:t>
            </a:r>
          </a:p>
        </p:txBody>
      </p:sp>
    </p:spTree>
    <p:extLst>
      <p:ext uri="{BB962C8B-B14F-4D97-AF65-F5344CB8AC3E}">
        <p14:creationId xmlns:p14="http://schemas.microsoft.com/office/powerpoint/2010/main" val="250090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EFFFAC4-9378-3A77-03BA-F0840582C82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7DC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1F6427-7A35-EC3E-62AB-A199B5FF6FD5}"/>
              </a:ext>
            </a:extLst>
          </p:cNvPr>
          <p:cNvSpPr txBox="1"/>
          <p:nvPr/>
        </p:nvSpPr>
        <p:spPr>
          <a:xfrm>
            <a:off x="133350" y="119248"/>
            <a:ext cx="88001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Andrew’s Team Name</a:t>
            </a:r>
          </a:p>
        </p:txBody>
      </p:sp>
      <p:pic>
        <p:nvPicPr>
          <p:cNvPr id="8" name="Picture 7" descr="A person sitting in a theater&#10;&#10;Description automatically generated">
            <a:extLst>
              <a:ext uri="{FF2B5EF4-FFF2-40B4-BE49-F238E27FC236}">
                <a16:creationId xmlns:a16="http://schemas.microsoft.com/office/drawing/2014/main" id="{C20D8651-FFB9-66D4-5F06-13D98B901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7370" y="888689"/>
            <a:ext cx="2726727" cy="2726727"/>
          </a:xfrm>
          <a:prstGeom prst="rect">
            <a:avLst/>
          </a:prstGeom>
        </p:spPr>
      </p:pic>
      <p:pic>
        <p:nvPicPr>
          <p:cNvPr id="17" name="Picture 16" descr="A person smiling with a group of people behind him&#10;&#10;Description automatically generated">
            <a:extLst>
              <a:ext uri="{FF2B5EF4-FFF2-40B4-BE49-F238E27FC236}">
                <a16:creationId xmlns:a16="http://schemas.microsoft.com/office/drawing/2014/main" id="{AF7C5CD8-631D-9B76-659B-FD943AAF3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898" y="888689"/>
            <a:ext cx="2726727" cy="27267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3E22B5-0C7A-7FD5-1FDE-4C115FEDDD8F}"/>
              </a:ext>
            </a:extLst>
          </p:cNvPr>
          <p:cNvSpPr txBox="1"/>
          <p:nvPr/>
        </p:nvSpPr>
        <p:spPr>
          <a:xfrm>
            <a:off x="1243914" y="3473837"/>
            <a:ext cx="6730928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AARON’S </a:t>
            </a:r>
          </a:p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UNDERSTUDY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53D8B3D-151E-C5D4-31F2-14DC7AD47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9471" y="2606008"/>
            <a:ext cx="1951561" cy="241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56A7325-FF8B-6DBB-BFFE-9B83D68FE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22" y="2571750"/>
            <a:ext cx="1951561" cy="241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0F115C-B5A2-1C0B-F940-D48BA365BEEB}"/>
              </a:ext>
            </a:extLst>
          </p:cNvPr>
          <p:cNvSpPr/>
          <p:nvPr/>
        </p:nvSpPr>
        <p:spPr>
          <a:xfrm>
            <a:off x="152400" y="152400"/>
            <a:ext cx="208020" cy="74531"/>
          </a:xfrm>
          <a:prstGeom prst="rect">
            <a:avLst/>
          </a:prstGeom>
          <a:solidFill>
            <a:srgbClr val="FB7DC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62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  <p:sndAc>
          <p:stSnd>
            <p:snd r:embed="rId3" name="drumroll.wav"/>
          </p:stSnd>
        </p:sndAc>
      </p:transition>
    </mc:Choice>
    <mc:Fallback xmlns="">
      <p:transition spd="slow">
        <p:fade/>
        <p:sndAc>
          <p:stSnd>
            <p:snd r:embed="rId8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3B23485-EBAD-4092-950E-9A74C86EFD11}"/>
              </a:ext>
            </a:extLst>
          </p:cNvPr>
          <p:cNvSpPr/>
          <p:nvPr/>
        </p:nvSpPr>
        <p:spPr>
          <a:xfrm>
            <a:off x="1" y="1"/>
            <a:ext cx="9143999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B83A7C2F-F2C6-F0A3-E686-B25ED97426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211007"/>
              </p:ext>
            </p:extLst>
          </p:nvPr>
        </p:nvGraphicFramePr>
        <p:xfrm>
          <a:off x="2755212" y="248422"/>
          <a:ext cx="3493189" cy="4490841"/>
        </p:xfrm>
        <a:graphic>
          <a:graphicData uri="http://schemas.openxmlformats.org/drawingml/2006/table">
            <a:tbl>
              <a:tblPr/>
              <a:tblGrid>
                <a:gridCol w="1033501">
                  <a:extLst>
                    <a:ext uri="{9D8B030D-6E8A-4147-A177-3AD203B41FA5}">
                      <a16:colId xmlns:a16="http://schemas.microsoft.com/office/drawing/2014/main" val="952978422"/>
                    </a:ext>
                  </a:extLst>
                </a:gridCol>
                <a:gridCol w="1516807">
                  <a:extLst>
                    <a:ext uri="{9D8B030D-6E8A-4147-A177-3AD203B41FA5}">
                      <a16:colId xmlns:a16="http://schemas.microsoft.com/office/drawing/2014/main" val="817346462"/>
                    </a:ext>
                  </a:extLst>
                </a:gridCol>
                <a:gridCol w="942881">
                  <a:extLst>
                    <a:ext uri="{9D8B030D-6E8A-4147-A177-3AD203B41FA5}">
                      <a16:colId xmlns:a16="http://schemas.microsoft.com/office/drawing/2014/main" val="939214456"/>
                    </a:ext>
                  </a:extLst>
                </a:gridCol>
              </a:tblGrid>
              <a:tr h="5019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err="1">
                          <a:solidFill>
                            <a:srgbClr val="FFC000"/>
                          </a:solidFill>
                          <a:effectLst/>
                          <a:latin typeface="Aptos Narrow" panose="020B0004020202020204" pitchFamily="34" charset="0"/>
                        </a:rPr>
                        <a:t>Wk</a:t>
                      </a:r>
                      <a:endParaRPr lang="en-US" sz="1800" b="1" i="0" u="none" strike="noStrike" dirty="0">
                        <a:solidFill>
                          <a:srgbClr val="FFC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C000"/>
                          </a:solidFill>
                          <a:effectLst/>
                          <a:latin typeface="Aptos Narrow" panose="020B0004020202020204" pitchFamily="34" charset="0"/>
                        </a:rPr>
                        <a:t>Pts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C000"/>
                          </a:solidFill>
                          <a:effectLst/>
                          <a:latin typeface="Aptos Narrow" panose="020B0004020202020204" pitchFamily="34" charset="0"/>
                        </a:rPr>
                        <a:t>WL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2992325"/>
                  </a:ext>
                </a:extLst>
              </a:tr>
              <a:tr h="430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10034" marR="10034" marT="10034" marB="0" anchor="b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193.98</a:t>
                      </a:r>
                    </a:p>
                  </a:txBody>
                  <a:tcPr marL="10034" marR="10034" marT="100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W</a:t>
                      </a:r>
                    </a:p>
                  </a:txBody>
                  <a:tcPr marL="10034" marR="10034" marT="10034" marB="0" anchor="b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3877496"/>
                  </a:ext>
                </a:extLst>
              </a:tr>
              <a:tr h="2749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89.96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L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16305"/>
                  </a:ext>
                </a:extLst>
              </a:tr>
              <a:tr h="2749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114.38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L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7737264"/>
                  </a:ext>
                </a:extLst>
              </a:tr>
              <a:tr h="2749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152.88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W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3522375"/>
                  </a:ext>
                </a:extLst>
              </a:tr>
              <a:tr h="2749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123.46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L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277868"/>
                  </a:ext>
                </a:extLst>
              </a:tr>
              <a:tr h="2749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112.68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L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010785"/>
                  </a:ext>
                </a:extLst>
              </a:tr>
              <a:tr h="2749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7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139.48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L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7705351"/>
                  </a:ext>
                </a:extLst>
              </a:tr>
              <a:tr h="2749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100.54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L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0808013"/>
                  </a:ext>
                </a:extLst>
              </a:tr>
              <a:tr h="2749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9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143.32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L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687194"/>
                  </a:ext>
                </a:extLst>
              </a:tr>
              <a:tr h="2749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10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140.04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L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533334"/>
                  </a:ext>
                </a:extLst>
              </a:tr>
              <a:tr h="2749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135.12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L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311437"/>
                  </a:ext>
                </a:extLst>
              </a:tr>
              <a:tr h="2749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12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111.12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L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5413698"/>
                  </a:ext>
                </a:extLst>
              </a:tr>
              <a:tr h="4304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13</a:t>
                      </a:r>
                    </a:p>
                  </a:txBody>
                  <a:tcPr marL="10034" marR="10034" marT="10034" marB="0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117.82</a:t>
                      </a:r>
                    </a:p>
                  </a:txBody>
                  <a:tcPr marL="10034" marR="10034" marT="1003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L</a:t>
                      </a:r>
                    </a:p>
                  </a:txBody>
                  <a:tcPr marL="10034" marR="10034" marT="10034" marB="0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6896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9977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3B23485-EBAD-4092-950E-9A74C86EFD11}"/>
              </a:ext>
            </a:extLst>
          </p:cNvPr>
          <p:cNvSpPr/>
          <p:nvPr/>
        </p:nvSpPr>
        <p:spPr>
          <a:xfrm>
            <a:off x="1" y="1"/>
            <a:ext cx="9143999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42322F5D-E12D-E569-64E4-836B9F1CA0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" b="357"/>
          <a:stretch/>
        </p:blipFill>
        <p:spPr>
          <a:xfrm>
            <a:off x="2257225" y="43857"/>
            <a:ext cx="4647596" cy="50515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1DA539-FDC2-23BD-D339-BE6269EA25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5000"/>
          </a:blip>
          <a:srcRect t="2" b="357"/>
          <a:stretch/>
        </p:blipFill>
        <p:spPr>
          <a:xfrm>
            <a:off x="2251157" y="43857"/>
            <a:ext cx="4647596" cy="505151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BDE7BA6-35FF-2AAD-D7ED-3C3DA2EE041E}"/>
              </a:ext>
            </a:extLst>
          </p:cNvPr>
          <p:cNvGrpSpPr/>
          <p:nvPr/>
        </p:nvGrpSpPr>
        <p:grpSpPr>
          <a:xfrm>
            <a:off x="213246" y="1645018"/>
            <a:ext cx="8735553" cy="1126755"/>
            <a:chOff x="3005137" y="3567734"/>
            <a:chExt cx="4462463" cy="5755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AA01568-E8F7-35F9-89A8-5DE01CF1F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44" t="57075" r="2339" b="36257"/>
            <a:stretch/>
          </p:blipFill>
          <p:spPr>
            <a:xfrm>
              <a:off x="3005137" y="3805238"/>
              <a:ext cx="4462463" cy="338087"/>
            </a:xfrm>
            <a:prstGeom prst="rect">
              <a:avLst/>
            </a:prstGeom>
            <a:ln w="889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5CE1B07-B049-55E1-3709-CE00A095B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44" t="19233" r="2339" b="74943"/>
            <a:stretch/>
          </p:blipFill>
          <p:spPr>
            <a:xfrm>
              <a:off x="3005137" y="3567734"/>
              <a:ext cx="4462463" cy="295275"/>
            </a:xfrm>
            <a:prstGeom prst="rect">
              <a:avLst/>
            </a:prstGeom>
            <a:ln w="889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pic>
        <p:nvPicPr>
          <p:cNvPr id="8" name="The-Lombardi-Trophy--Reprise--David-Robidoux--Super-Bowl-Theme_mp3ify-dot-com">
            <a:hlinkClick r:id="" action="ppaction://media"/>
            <a:extLst>
              <a:ext uri="{FF2B5EF4-FFF2-40B4-BE49-F238E27FC236}">
                <a16:creationId xmlns:a16="http://schemas.microsoft.com/office/drawing/2014/main" id="{2191E6AF-01F9-8131-92A7-0085E21AD1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7797" y="5275124"/>
            <a:ext cx="406400" cy="406400"/>
          </a:xfrm>
          <a:prstGeom prst="rect">
            <a:avLst/>
          </a:prstGeom>
        </p:spPr>
      </p:pic>
      <p:pic>
        <p:nvPicPr>
          <p:cNvPr id="11" name="Picture 10" descr="Sx3_TrophyOnly.png">
            <a:extLst>
              <a:ext uri="{FF2B5EF4-FFF2-40B4-BE49-F238E27FC236}">
                <a16:creationId xmlns:a16="http://schemas.microsoft.com/office/drawing/2014/main" id="{253F52AE-068B-9798-9C56-643B814828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774" y="5363321"/>
            <a:ext cx="1027622" cy="1822315"/>
          </a:xfrm>
          <a:prstGeom prst="rect">
            <a:avLst/>
          </a:prstGeom>
        </p:spPr>
      </p:pic>
      <p:pic>
        <p:nvPicPr>
          <p:cNvPr id="12" name="Picture 11" descr="Sx3_TrophyOnly.png">
            <a:extLst>
              <a:ext uri="{FF2B5EF4-FFF2-40B4-BE49-F238E27FC236}">
                <a16:creationId xmlns:a16="http://schemas.microsoft.com/office/drawing/2014/main" id="{85B955A3-76F6-F7A7-EC52-479B766202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558" y="5143501"/>
            <a:ext cx="606793" cy="1076046"/>
          </a:xfrm>
          <a:prstGeom prst="rect">
            <a:avLst/>
          </a:prstGeom>
        </p:spPr>
      </p:pic>
      <p:pic>
        <p:nvPicPr>
          <p:cNvPr id="13" name="Picture 12" descr="Sx3_TrophyOnly.png">
            <a:extLst>
              <a:ext uri="{FF2B5EF4-FFF2-40B4-BE49-F238E27FC236}">
                <a16:creationId xmlns:a16="http://schemas.microsoft.com/office/drawing/2014/main" id="{B418A530-BA2B-4826-11AA-35F2AF2C8F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944" y="6436511"/>
            <a:ext cx="606793" cy="1076046"/>
          </a:xfrm>
          <a:prstGeom prst="rect">
            <a:avLst/>
          </a:prstGeom>
        </p:spPr>
      </p:pic>
      <p:pic>
        <p:nvPicPr>
          <p:cNvPr id="14" name="Picture 13" descr="Sx3_TrophyOnly.png">
            <a:extLst>
              <a:ext uri="{FF2B5EF4-FFF2-40B4-BE49-F238E27FC236}">
                <a16:creationId xmlns:a16="http://schemas.microsoft.com/office/drawing/2014/main" id="{F6E4B90A-BC27-F07D-5D87-8CE6C1DEFD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774" y="8187776"/>
            <a:ext cx="963744" cy="1709039"/>
          </a:xfrm>
          <a:prstGeom prst="rect">
            <a:avLst/>
          </a:prstGeom>
        </p:spPr>
      </p:pic>
      <p:pic>
        <p:nvPicPr>
          <p:cNvPr id="15" name="Picture 14" descr="Sx3_TrophyOnly.png">
            <a:extLst>
              <a:ext uri="{FF2B5EF4-FFF2-40B4-BE49-F238E27FC236}">
                <a16:creationId xmlns:a16="http://schemas.microsoft.com/office/drawing/2014/main" id="{421480DA-3D25-8D00-3842-702287E97C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546" y="6264345"/>
            <a:ext cx="370302" cy="656669"/>
          </a:xfrm>
          <a:prstGeom prst="rect">
            <a:avLst/>
          </a:prstGeom>
        </p:spPr>
      </p:pic>
      <p:pic>
        <p:nvPicPr>
          <p:cNvPr id="16" name="Picture 15" descr="Sx3_TrophyOnly.png">
            <a:extLst>
              <a:ext uri="{FF2B5EF4-FFF2-40B4-BE49-F238E27FC236}">
                <a16:creationId xmlns:a16="http://schemas.microsoft.com/office/drawing/2014/main" id="{3B7315FE-AF8A-AD58-0254-01909BAEBB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752" y="9094717"/>
            <a:ext cx="370302" cy="656669"/>
          </a:xfrm>
          <a:prstGeom prst="rect">
            <a:avLst/>
          </a:prstGeom>
        </p:spPr>
      </p:pic>
      <p:pic>
        <p:nvPicPr>
          <p:cNvPr id="17" name="Picture 16" descr="Sx3_TrophyOnly.png">
            <a:extLst>
              <a:ext uri="{FF2B5EF4-FFF2-40B4-BE49-F238E27FC236}">
                <a16:creationId xmlns:a16="http://schemas.microsoft.com/office/drawing/2014/main" id="{D6344C1D-D8D1-B9D5-BD95-E640FC33EA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771" y="5816744"/>
            <a:ext cx="799976" cy="141862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0740F57-B768-6B0D-F9F9-63B8A3A1466C}"/>
              </a:ext>
            </a:extLst>
          </p:cNvPr>
          <p:cNvGrpSpPr/>
          <p:nvPr/>
        </p:nvGrpSpPr>
        <p:grpSpPr>
          <a:xfrm>
            <a:off x="213246" y="1645019"/>
            <a:ext cx="8735553" cy="1371196"/>
            <a:chOff x="3005137" y="3567734"/>
            <a:chExt cx="4462463" cy="7004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6887784-C980-74D6-061F-49476AFB7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44" t="89320" r="2339" b="1549"/>
            <a:stretch/>
          </p:blipFill>
          <p:spPr>
            <a:xfrm>
              <a:off x="3005137" y="3805238"/>
              <a:ext cx="4462463" cy="462957"/>
            </a:xfrm>
            <a:prstGeom prst="rect">
              <a:avLst/>
            </a:prstGeom>
            <a:ln w="889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8ACB6BB-64E7-F367-6277-0466E32F55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44" t="19233" r="2339" b="74943"/>
            <a:stretch/>
          </p:blipFill>
          <p:spPr>
            <a:xfrm>
              <a:off x="3005137" y="3567734"/>
              <a:ext cx="4462463" cy="295275"/>
            </a:xfrm>
            <a:prstGeom prst="rect">
              <a:avLst/>
            </a:prstGeom>
            <a:ln w="889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220762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" presetClass="entr" presetSubtype="1" repeatCount="indefinite" ac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repeatCount="indefinite" ac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repeatCount="indefinite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repeatCount="indefinite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repeatCount="indefinite" ac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repeatCount="indefinite" ac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repeatCount="indefinite" ac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numSld="4">
                <p:cTn id="5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3B23485-EBAD-4092-950E-9A74C86EFD11}"/>
              </a:ext>
            </a:extLst>
          </p:cNvPr>
          <p:cNvSpPr/>
          <p:nvPr/>
        </p:nvSpPr>
        <p:spPr>
          <a:xfrm>
            <a:off x="1" y="1"/>
            <a:ext cx="9143999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Sx3_TrophyOnly.png">
            <a:extLst>
              <a:ext uri="{FF2B5EF4-FFF2-40B4-BE49-F238E27FC236}">
                <a16:creationId xmlns:a16="http://schemas.microsoft.com/office/drawing/2014/main" id="{834BE9D4-E2ED-0760-D8B1-DC3DDA2D0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774" y="5363321"/>
            <a:ext cx="1027622" cy="1822315"/>
          </a:xfrm>
          <a:prstGeom prst="rect">
            <a:avLst/>
          </a:prstGeom>
        </p:spPr>
      </p:pic>
      <p:pic>
        <p:nvPicPr>
          <p:cNvPr id="14" name="Picture 13" descr="Sx3_TrophyOnly.png">
            <a:extLst>
              <a:ext uri="{FF2B5EF4-FFF2-40B4-BE49-F238E27FC236}">
                <a16:creationId xmlns:a16="http://schemas.microsoft.com/office/drawing/2014/main" id="{F5AE7041-AF93-0A84-6F0D-E5248712D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558" y="5143501"/>
            <a:ext cx="606793" cy="1076046"/>
          </a:xfrm>
          <a:prstGeom prst="rect">
            <a:avLst/>
          </a:prstGeom>
        </p:spPr>
      </p:pic>
      <p:pic>
        <p:nvPicPr>
          <p:cNvPr id="15" name="Picture 14" descr="Sx3_TrophyOnly.png">
            <a:extLst>
              <a:ext uri="{FF2B5EF4-FFF2-40B4-BE49-F238E27FC236}">
                <a16:creationId xmlns:a16="http://schemas.microsoft.com/office/drawing/2014/main" id="{971D7436-D25F-074F-748D-908585814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944" y="6436511"/>
            <a:ext cx="606793" cy="1076046"/>
          </a:xfrm>
          <a:prstGeom prst="rect">
            <a:avLst/>
          </a:prstGeom>
        </p:spPr>
      </p:pic>
      <p:pic>
        <p:nvPicPr>
          <p:cNvPr id="16" name="Picture 15" descr="Sx3_TrophyOnly.png">
            <a:extLst>
              <a:ext uri="{FF2B5EF4-FFF2-40B4-BE49-F238E27FC236}">
                <a16:creationId xmlns:a16="http://schemas.microsoft.com/office/drawing/2014/main" id="{2E9801C2-956A-7D83-E7FE-0452EE88C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774" y="8187776"/>
            <a:ext cx="963744" cy="1709039"/>
          </a:xfrm>
          <a:prstGeom prst="rect">
            <a:avLst/>
          </a:prstGeom>
        </p:spPr>
      </p:pic>
      <p:pic>
        <p:nvPicPr>
          <p:cNvPr id="17" name="Picture 16" descr="Sx3_TrophyOnly.png">
            <a:extLst>
              <a:ext uri="{FF2B5EF4-FFF2-40B4-BE49-F238E27FC236}">
                <a16:creationId xmlns:a16="http://schemas.microsoft.com/office/drawing/2014/main" id="{EE368D26-AD98-7C6D-44EF-FB7E2E6A8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546" y="6264345"/>
            <a:ext cx="370302" cy="656669"/>
          </a:xfrm>
          <a:prstGeom prst="rect">
            <a:avLst/>
          </a:prstGeom>
        </p:spPr>
      </p:pic>
      <p:pic>
        <p:nvPicPr>
          <p:cNvPr id="18" name="Picture 17" descr="Sx3_TrophyOnly.png">
            <a:extLst>
              <a:ext uri="{FF2B5EF4-FFF2-40B4-BE49-F238E27FC236}">
                <a16:creationId xmlns:a16="http://schemas.microsoft.com/office/drawing/2014/main" id="{19645098-B55F-8ECA-7230-F9AB2585D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752" y="9094717"/>
            <a:ext cx="370302" cy="656669"/>
          </a:xfrm>
          <a:prstGeom prst="rect">
            <a:avLst/>
          </a:prstGeom>
        </p:spPr>
      </p:pic>
      <p:pic>
        <p:nvPicPr>
          <p:cNvPr id="19" name="Picture 18" descr="Sx3_TrophyOnly.png">
            <a:extLst>
              <a:ext uri="{FF2B5EF4-FFF2-40B4-BE49-F238E27FC236}">
                <a16:creationId xmlns:a16="http://schemas.microsoft.com/office/drawing/2014/main" id="{4E6DF253-4557-14C9-C5FF-D6D6273E9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771" y="5816744"/>
            <a:ext cx="799976" cy="1418624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6B18C50-A557-962D-9D9C-01AA0D53DE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137887"/>
              </p:ext>
            </p:extLst>
          </p:nvPr>
        </p:nvGraphicFramePr>
        <p:xfrm>
          <a:off x="631138" y="423202"/>
          <a:ext cx="3293163" cy="4186900"/>
        </p:xfrm>
        <a:graphic>
          <a:graphicData uri="http://schemas.openxmlformats.org/drawingml/2006/table">
            <a:tbl>
              <a:tblPr/>
              <a:tblGrid>
                <a:gridCol w="1743401">
                  <a:extLst>
                    <a:ext uri="{9D8B030D-6E8A-4147-A177-3AD203B41FA5}">
                      <a16:colId xmlns:a16="http://schemas.microsoft.com/office/drawing/2014/main" val="952978422"/>
                    </a:ext>
                  </a:extLst>
                </a:gridCol>
                <a:gridCol w="1549762">
                  <a:extLst>
                    <a:ext uri="{9D8B030D-6E8A-4147-A177-3AD203B41FA5}">
                      <a16:colId xmlns:a16="http://schemas.microsoft.com/office/drawing/2014/main" val="817346462"/>
                    </a:ext>
                  </a:extLst>
                </a:gridCol>
              </a:tblGrid>
              <a:tr h="43044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err="1">
                          <a:solidFill>
                            <a:srgbClr val="FFC000"/>
                          </a:solidFill>
                          <a:effectLst/>
                          <a:latin typeface="Aptos Narrow" panose="020B0004020202020204" pitchFamily="34" charset="0"/>
                        </a:rPr>
                        <a:t>Wk</a:t>
                      </a:r>
                      <a:r>
                        <a:rPr lang="en-US" sz="1800" b="1" i="0" u="none" strike="noStrike" dirty="0">
                          <a:solidFill>
                            <a:srgbClr val="FFC000"/>
                          </a:solidFill>
                          <a:effectLst/>
                          <a:latin typeface="Aptos Narrow" panose="020B0004020202020204" pitchFamily="34" charset="0"/>
                        </a:rPr>
                        <a:t> 14 - Trevor</a:t>
                      </a:r>
                    </a:p>
                  </a:txBody>
                  <a:tcPr marL="10034" marR="10034" marT="10034" marB="0" anchor="b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034" marR="10034" marT="10034" marB="0" anchor="b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6037544"/>
                  </a:ext>
                </a:extLst>
              </a:tr>
              <a:tr h="2979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Mahomes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034" marR="10034" marT="10034" marB="0" anchor="b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22.28</a:t>
                      </a:r>
                    </a:p>
                  </a:txBody>
                  <a:tcPr marL="10034" marR="10034" marT="10034" marB="0" anchor="b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3877496"/>
                  </a:ext>
                </a:extLst>
              </a:tr>
              <a:tr h="2979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McKinnon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34.9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16305"/>
                  </a:ext>
                </a:extLst>
              </a:tr>
              <a:tr h="2979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Najee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13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7737264"/>
                  </a:ext>
                </a:extLst>
              </a:tr>
              <a:tr h="2979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Jefferson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36.3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3522375"/>
                  </a:ext>
                </a:extLst>
              </a:tr>
              <a:tr h="2979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Jeudy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33.0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277868"/>
                  </a:ext>
                </a:extLst>
              </a:tr>
              <a:tr h="2979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Conklin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7.8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010785"/>
                  </a:ext>
                </a:extLst>
              </a:tr>
              <a:tr h="2979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Skowronek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15.9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7705351"/>
                  </a:ext>
                </a:extLst>
              </a:tr>
              <a:tr h="2979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Chubba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18.9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0808013"/>
                  </a:ext>
                </a:extLst>
              </a:tr>
              <a:tr h="2979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D Carlson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13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687194"/>
                  </a:ext>
                </a:extLst>
              </a:tr>
              <a:tr h="2979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NE DST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23.16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533334"/>
                  </a:ext>
                </a:extLst>
              </a:tr>
              <a:tr h="77699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4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218.54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135.12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311437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0C93E90-23C1-EB70-6DD9-F0E5047691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500210"/>
              </p:ext>
            </p:extLst>
          </p:nvPr>
        </p:nvGraphicFramePr>
        <p:xfrm>
          <a:off x="4998137" y="423200"/>
          <a:ext cx="3505199" cy="4186897"/>
        </p:xfrm>
        <a:graphic>
          <a:graphicData uri="http://schemas.openxmlformats.org/drawingml/2006/table">
            <a:tbl>
              <a:tblPr/>
              <a:tblGrid>
                <a:gridCol w="545254">
                  <a:extLst>
                    <a:ext uri="{9D8B030D-6E8A-4147-A177-3AD203B41FA5}">
                      <a16:colId xmlns:a16="http://schemas.microsoft.com/office/drawing/2014/main" val="952978422"/>
                    </a:ext>
                  </a:extLst>
                </a:gridCol>
                <a:gridCol w="1139190">
                  <a:extLst>
                    <a:ext uri="{9D8B030D-6E8A-4147-A177-3AD203B41FA5}">
                      <a16:colId xmlns:a16="http://schemas.microsoft.com/office/drawing/2014/main" val="817346462"/>
                    </a:ext>
                  </a:extLst>
                </a:gridCol>
                <a:gridCol w="605705">
                  <a:extLst>
                    <a:ext uri="{9D8B030D-6E8A-4147-A177-3AD203B41FA5}">
                      <a16:colId xmlns:a16="http://schemas.microsoft.com/office/drawing/2014/main" val="3674454376"/>
                    </a:ext>
                  </a:extLst>
                </a:gridCol>
                <a:gridCol w="1215050">
                  <a:extLst>
                    <a:ext uri="{9D8B030D-6E8A-4147-A177-3AD203B41FA5}">
                      <a16:colId xmlns:a16="http://schemas.microsoft.com/office/drawing/2014/main" val="2222028184"/>
                    </a:ext>
                  </a:extLst>
                </a:gridCol>
              </a:tblGrid>
              <a:tr h="515059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rgbClr val="FFC000"/>
                          </a:solidFill>
                          <a:effectLst/>
                          <a:latin typeface="Aptos Narrow" panose="020B0004020202020204" pitchFamily="34" charset="0"/>
                        </a:rPr>
                        <a:t>Final Reg </a:t>
                      </a:r>
                      <a:r>
                        <a:rPr lang="en-US" sz="1800" b="1" i="0" u="none" strike="noStrike" dirty="0" err="1">
                          <a:solidFill>
                            <a:srgbClr val="FFC000"/>
                          </a:solidFill>
                          <a:effectLst/>
                          <a:latin typeface="Aptos Narrow" panose="020B0004020202020204" pitchFamily="34" charset="0"/>
                        </a:rPr>
                        <a:t>Ssn</a:t>
                      </a:r>
                      <a:r>
                        <a:rPr lang="en-US" sz="1800" b="1" i="0" u="none" strike="noStrike" dirty="0">
                          <a:solidFill>
                            <a:srgbClr val="FFC000"/>
                          </a:solidFill>
                          <a:effectLst/>
                          <a:latin typeface="Aptos Narrow" panose="020B0004020202020204" pitchFamily="34" charset="0"/>
                        </a:rPr>
                        <a:t> Standings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034" marR="10034" marT="10034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034" marR="10034" marT="10034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034" marR="10034" marT="10034" marB="0" anchor="b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0719825"/>
                  </a:ext>
                </a:extLst>
              </a:tr>
              <a:tr h="3271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10034" marR="10034" marT="10034" marB="0" anchor="b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Darren</a:t>
                      </a:r>
                    </a:p>
                  </a:txBody>
                  <a:tcPr marL="10034" marR="10034" marT="10034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12-2</a:t>
                      </a:r>
                    </a:p>
                  </a:txBody>
                  <a:tcPr marL="10034" marR="10034" marT="10034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2,151</a:t>
                      </a:r>
                    </a:p>
                  </a:txBody>
                  <a:tcPr marL="10034" marR="10034" marT="10034" marB="0" anchor="b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3877496"/>
                  </a:ext>
                </a:extLst>
              </a:tr>
              <a:tr h="3040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Greg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10-4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2,174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16305"/>
                  </a:ext>
                </a:extLst>
              </a:tr>
              <a:tr h="3040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Eddie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9-5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1,958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7737264"/>
                  </a:ext>
                </a:extLst>
              </a:tr>
              <a:tr h="3040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Kurt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9-5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1,840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3522375"/>
                  </a:ext>
                </a:extLst>
              </a:tr>
              <a:tr h="3040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Jim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7-7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1,979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277868"/>
                  </a:ext>
                </a:extLst>
              </a:tr>
              <a:tr h="3040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C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C000"/>
                          </a:solidFill>
                          <a:effectLst/>
                          <a:latin typeface="Aptos Narrow" panose="020B0004020202020204" pitchFamily="34" charset="0"/>
                        </a:rPr>
                        <a:t>Trevor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C000"/>
                          </a:solidFill>
                          <a:effectLst/>
                          <a:latin typeface="Aptos Narrow" panose="020B0004020202020204" pitchFamily="34" charset="0"/>
                        </a:rPr>
                        <a:t>3-11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C000"/>
                          </a:solidFill>
                          <a:effectLst/>
                          <a:latin typeface="Aptos Narrow" panose="020B0004020202020204" pitchFamily="34" charset="0"/>
                        </a:rPr>
                        <a:t>1,893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010785"/>
                  </a:ext>
                </a:extLst>
              </a:tr>
              <a:tr h="3040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7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Bill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7-7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1,855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7705351"/>
                  </a:ext>
                </a:extLst>
              </a:tr>
              <a:tr h="3040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Albert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7-7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1,753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0808013"/>
                  </a:ext>
                </a:extLst>
              </a:tr>
              <a:tr h="3040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9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Andrew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6-8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1,836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687194"/>
                  </a:ext>
                </a:extLst>
              </a:tr>
              <a:tr h="3040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10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Jeff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6-8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1,621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533334"/>
                  </a:ext>
                </a:extLst>
              </a:tr>
              <a:tr h="3040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Jake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5-9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1,810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1898751"/>
                  </a:ext>
                </a:extLst>
              </a:tr>
              <a:tr h="3040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12</a:t>
                      </a:r>
                    </a:p>
                  </a:txBody>
                  <a:tcPr marL="10034" marR="10034" marT="10034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Aaron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3-11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1,564</a:t>
                      </a:r>
                    </a:p>
                  </a:txBody>
                  <a:tcPr marL="10034" marR="10034" marT="10034" marB="0" anchor="ctr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35330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52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repeatCount="indefinite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3B23485-EBAD-4092-950E-9A74C86EFD11}"/>
              </a:ext>
            </a:extLst>
          </p:cNvPr>
          <p:cNvSpPr/>
          <p:nvPr/>
        </p:nvSpPr>
        <p:spPr>
          <a:xfrm>
            <a:off x="1" y="1"/>
            <a:ext cx="9143999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126C8F7-8D11-4A66-B8C5-603D5523B13E}"/>
              </a:ext>
            </a:extLst>
          </p:cNvPr>
          <p:cNvGrpSpPr/>
          <p:nvPr/>
        </p:nvGrpSpPr>
        <p:grpSpPr>
          <a:xfrm>
            <a:off x="585785" y="1043728"/>
            <a:ext cx="2243140" cy="3130071"/>
            <a:chOff x="585785" y="1043728"/>
            <a:chExt cx="2243140" cy="3130071"/>
          </a:xfrm>
        </p:grpSpPr>
        <p:pic>
          <p:nvPicPr>
            <p:cNvPr id="16" name="Picture 2" descr="Ace Ventura: Pet Detective | fgqualitykft.hu">
              <a:extLst>
                <a:ext uri="{FF2B5EF4-FFF2-40B4-BE49-F238E27FC236}">
                  <a16:creationId xmlns:a16="http://schemas.microsoft.com/office/drawing/2014/main" id="{FFC3C3CA-627A-133E-720C-1BC2D67DF6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05" t="21477" r="9214" b="3126"/>
            <a:stretch/>
          </p:blipFill>
          <p:spPr bwMode="auto">
            <a:xfrm>
              <a:off x="585785" y="1152523"/>
              <a:ext cx="2243140" cy="219138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15FCA46-7592-C421-08C2-9C25116A24E4}"/>
                </a:ext>
              </a:extLst>
            </p:cNvPr>
            <p:cNvSpPr txBox="1"/>
            <p:nvPr/>
          </p:nvSpPr>
          <p:spPr>
            <a:xfrm>
              <a:off x="781047" y="3342802"/>
              <a:ext cx="19811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pc="80" dirty="0">
                  <a:solidFill>
                    <a:srgbClr val="FFC000"/>
                  </a:solidFill>
                  <a:latin typeface="Impact" panose="020B0806030902050204" pitchFamily="34" charset="0"/>
                </a:rPr>
                <a:t>Trevor 161</a:t>
              </a:r>
            </a:p>
            <a:p>
              <a:pPr algn="ctr"/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  <a:latin typeface="Aptos Narrow" panose="020B0004020202020204" pitchFamily="34" charset="0"/>
                </a:rPr>
                <a:t>Eddie 141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134DF1-DB66-0C83-094D-173CAB8951E0}"/>
                </a:ext>
              </a:extLst>
            </p:cNvPr>
            <p:cNvSpPr/>
            <p:nvPr/>
          </p:nvSpPr>
          <p:spPr>
            <a:xfrm>
              <a:off x="1490661" y="1043728"/>
              <a:ext cx="428625" cy="380999"/>
            </a:xfrm>
            <a:prstGeom prst="ellipse">
              <a:avLst/>
            </a:prstGeom>
            <a:solidFill>
              <a:srgbClr val="FFC30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45720" rIns="0" bIns="0" rtlCol="0" anchor="ctr"/>
            <a:lstStyle/>
            <a:p>
              <a:pPr algn="ctr">
                <a:lnSpc>
                  <a:spcPct val="80000"/>
                </a:lnSpc>
              </a:pPr>
              <a:r>
                <a:rPr lang="en-US" b="1" dirty="0">
                  <a:solidFill>
                    <a:schemeClr val="tx1"/>
                  </a:solidFill>
                  <a:latin typeface="Aptos Narrow" panose="020B0004020202020204" pitchFamily="34" charset="0"/>
                </a:rPr>
                <a:t>15</a:t>
              </a:r>
              <a:endParaRPr lang="en-US" sz="1400" dirty="0">
                <a:solidFill>
                  <a:schemeClr val="tx1"/>
                </a:solidFill>
                <a:latin typeface="Aptos Narrow" panose="020B00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4F094D-84F6-F0D4-7852-647CD5551816}"/>
              </a:ext>
            </a:extLst>
          </p:cNvPr>
          <p:cNvGrpSpPr/>
          <p:nvPr/>
        </p:nvGrpSpPr>
        <p:grpSpPr>
          <a:xfrm>
            <a:off x="3481387" y="982924"/>
            <a:ext cx="2243140" cy="3211774"/>
            <a:chOff x="3481387" y="982924"/>
            <a:chExt cx="2243140" cy="3211774"/>
          </a:xfrm>
        </p:grpSpPr>
        <p:pic>
          <p:nvPicPr>
            <p:cNvPr id="18" name="Picture 2" descr="Ace Ventura: Pet Detective | fgqualitykft.hu">
              <a:extLst>
                <a:ext uri="{FF2B5EF4-FFF2-40B4-BE49-F238E27FC236}">
                  <a16:creationId xmlns:a16="http://schemas.microsoft.com/office/drawing/2014/main" id="{CFF51115-D0BF-3274-A36A-B7C221E237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05" t="21477" r="9214" b="3126"/>
            <a:stretch/>
          </p:blipFill>
          <p:spPr bwMode="auto">
            <a:xfrm>
              <a:off x="3481387" y="1173422"/>
              <a:ext cx="2243140" cy="219138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146BCE-74DE-6EB5-397C-01C18F138584}"/>
                </a:ext>
              </a:extLst>
            </p:cNvPr>
            <p:cNvSpPr txBox="1"/>
            <p:nvPr/>
          </p:nvSpPr>
          <p:spPr>
            <a:xfrm>
              <a:off x="3657604" y="3363701"/>
              <a:ext cx="20192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pc="80" dirty="0">
                  <a:solidFill>
                    <a:srgbClr val="FFC000"/>
                  </a:solidFill>
                  <a:latin typeface="Impact" panose="020B0806030902050204" pitchFamily="34" charset="0"/>
                </a:rPr>
                <a:t>Trevor 149</a:t>
              </a:r>
            </a:p>
            <a:p>
              <a:pPr algn="ctr"/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  <a:latin typeface="Aptos Narrow" panose="020B0004020202020204" pitchFamily="34" charset="0"/>
                </a:rPr>
                <a:t>Gregg 101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049653D-6DCB-F5BC-7AA8-2EDCF3617D21}"/>
                </a:ext>
              </a:extLst>
            </p:cNvPr>
            <p:cNvSpPr/>
            <p:nvPr/>
          </p:nvSpPr>
          <p:spPr>
            <a:xfrm>
              <a:off x="4352923" y="982924"/>
              <a:ext cx="428625" cy="380999"/>
            </a:xfrm>
            <a:prstGeom prst="ellipse">
              <a:avLst/>
            </a:prstGeom>
            <a:solidFill>
              <a:srgbClr val="FFC30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45720" rIns="0" bIns="0" rtlCol="0" anchor="ctr"/>
            <a:lstStyle/>
            <a:p>
              <a:pPr algn="ctr">
                <a:lnSpc>
                  <a:spcPct val="80000"/>
                </a:lnSpc>
              </a:pPr>
              <a:r>
                <a:rPr lang="en-US" b="1" dirty="0">
                  <a:solidFill>
                    <a:schemeClr val="tx1"/>
                  </a:solidFill>
                  <a:latin typeface="Aptos Narrow" panose="020B0004020202020204" pitchFamily="34" charset="0"/>
                </a:rPr>
                <a:t>16</a:t>
              </a:r>
              <a:endParaRPr lang="en-US" dirty="0">
                <a:solidFill>
                  <a:schemeClr val="tx1"/>
                </a:solidFill>
                <a:latin typeface="Aptos Narrow" panose="020B00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F4E1570-9913-9C58-D013-6241D09CFB74}"/>
              </a:ext>
            </a:extLst>
          </p:cNvPr>
          <p:cNvGrpSpPr/>
          <p:nvPr/>
        </p:nvGrpSpPr>
        <p:grpSpPr>
          <a:xfrm>
            <a:off x="6322216" y="780270"/>
            <a:ext cx="2345537" cy="3393529"/>
            <a:chOff x="6322216" y="780270"/>
            <a:chExt cx="2345537" cy="3393529"/>
          </a:xfrm>
        </p:grpSpPr>
        <p:pic>
          <p:nvPicPr>
            <p:cNvPr id="20" name="Picture 2" descr="Ace Ventura: Pet Detective | fgqualitykft.hu">
              <a:extLst>
                <a:ext uri="{FF2B5EF4-FFF2-40B4-BE49-F238E27FC236}">
                  <a16:creationId xmlns:a16="http://schemas.microsoft.com/office/drawing/2014/main" id="{8E62F3E5-E502-20EA-A1B6-69F254AF5D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05" t="21477" r="9214" b="3126"/>
            <a:stretch/>
          </p:blipFill>
          <p:spPr bwMode="auto">
            <a:xfrm>
              <a:off x="6322216" y="1152523"/>
              <a:ext cx="2243140" cy="219138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7EB794F-022D-89A5-F6AF-E143D8A4E9CE}"/>
                </a:ext>
              </a:extLst>
            </p:cNvPr>
            <p:cNvSpPr txBox="1"/>
            <p:nvPr/>
          </p:nvSpPr>
          <p:spPr>
            <a:xfrm>
              <a:off x="6348403" y="3342802"/>
              <a:ext cx="23193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pc="80" dirty="0">
                  <a:solidFill>
                    <a:srgbClr val="FFC000"/>
                  </a:solidFill>
                  <a:latin typeface="Impact" panose="020B0806030902050204" pitchFamily="34" charset="0"/>
                </a:rPr>
                <a:t>Trevor 125</a:t>
              </a:r>
            </a:p>
            <a:p>
              <a:pPr algn="ctr"/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  <a:latin typeface="Aptos Narrow" panose="020B0004020202020204" pitchFamily="34" charset="0"/>
                </a:rPr>
                <a:t>Jim 109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F8B7CEB-5839-709F-2618-BBC38DE52218}"/>
                </a:ext>
              </a:extLst>
            </p:cNvPr>
            <p:cNvSpPr/>
            <p:nvPr/>
          </p:nvSpPr>
          <p:spPr>
            <a:xfrm>
              <a:off x="7219951" y="933449"/>
              <a:ext cx="428625" cy="380999"/>
            </a:xfrm>
            <a:prstGeom prst="ellipse">
              <a:avLst/>
            </a:prstGeom>
            <a:solidFill>
              <a:srgbClr val="FFC30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45720" rIns="0" bIns="0" rtlCol="0" anchor="ctr"/>
            <a:lstStyle/>
            <a:p>
              <a:pPr algn="ctr">
                <a:lnSpc>
                  <a:spcPct val="80000"/>
                </a:lnSpc>
              </a:pPr>
              <a:r>
                <a:rPr lang="en-US" b="1" dirty="0">
                  <a:solidFill>
                    <a:schemeClr val="tx1"/>
                  </a:solidFill>
                  <a:latin typeface="Aptos Narrow" panose="020B0004020202020204" pitchFamily="34" charset="0"/>
                </a:rPr>
                <a:t>17</a:t>
              </a:r>
              <a:endParaRPr lang="en-US" sz="1400" dirty="0">
                <a:solidFill>
                  <a:schemeClr val="tx1"/>
                </a:solidFill>
                <a:latin typeface="Aptos Narrow" panose="020B0004020202020204" pitchFamily="34" charset="0"/>
              </a:endParaRPr>
            </a:p>
          </p:txBody>
        </p:sp>
        <p:pic>
          <p:nvPicPr>
            <p:cNvPr id="6" name="Picture 5" descr="A gold crown with black background&#10;&#10;Description automatically generated">
              <a:extLst>
                <a:ext uri="{FF2B5EF4-FFF2-40B4-BE49-F238E27FC236}">
                  <a16:creationId xmlns:a16="http://schemas.microsoft.com/office/drawing/2014/main" id="{42BF9197-1165-2C4B-27F5-F7A3E2C69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822593">
              <a:off x="7281149" y="780270"/>
              <a:ext cx="433109" cy="239076"/>
            </a:xfrm>
            <a:prstGeom prst="rect">
              <a:avLst/>
            </a:prstGeom>
          </p:spPr>
        </p:pic>
      </p:grpSp>
      <p:pic>
        <p:nvPicPr>
          <p:cNvPr id="26" name="Picture 25" descr="Sx3_TrophyOnly.png">
            <a:extLst>
              <a:ext uri="{FF2B5EF4-FFF2-40B4-BE49-F238E27FC236}">
                <a16:creationId xmlns:a16="http://schemas.microsoft.com/office/drawing/2014/main" id="{5C2939DD-A888-A539-CFCD-CBBDFA056D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774" y="5363321"/>
            <a:ext cx="1027622" cy="1822315"/>
          </a:xfrm>
          <a:prstGeom prst="rect">
            <a:avLst/>
          </a:prstGeom>
        </p:spPr>
      </p:pic>
      <p:pic>
        <p:nvPicPr>
          <p:cNvPr id="27" name="Picture 26" descr="Sx3_TrophyOnly.png">
            <a:extLst>
              <a:ext uri="{FF2B5EF4-FFF2-40B4-BE49-F238E27FC236}">
                <a16:creationId xmlns:a16="http://schemas.microsoft.com/office/drawing/2014/main" id="{97EC47B9-AD3A-AFC3-2E80-D193BA6621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558" y="5143501"/>
            <a:ext cx="606793" cy="1076046"/>
          </a:xfrm>
          <a:prstGeom prst="rect">
            <a:avLst/>
          </a:prstGeom>
        </p:spPr>
      </p:pic>
      <p:pic>
        <p:nvPicPr>
          <p:cNvPr id="28" name="Picture 27" descr="Sx3_TrophyOnly.png">
            <a:extLst>
              <a:ext uri="{FF2B5EF4-FFF2-40B4-BE49-F238E27FC236}">
                <a16:creationId xmlns:a16="http://schemas.microsoft.com/office/drawing/2014/main" id="{2881DBEF-6281-1CC5-193F-C24D65D9EC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944" y="6436511"/>
            <a:ext cx="606793" cy="1076046"/>
          </a:xfrm>
          <a:prstGeom prst="rect">
            <a:avLst/>
          </a:prstGeom>
        </p:spPr>
      </p:pic>
      <p:pic>
        <p:nvPicPr>
          <p:cNvPr id="29" name="Picture 28" descr="Sx3_TrophyOnly.png">
            <a:extLst>
              <a:ext uri="{FF2B5EF4-FFF2-40B4-BE49-F238E27FC236}">
                <a16:creationId xmlns:a16="http://schemas.microsoft.com/office/drawing/2014/main" id="{D2B2E2C5-628C-3872-0184-882DD2E565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774" y="8187776"/>
            <a:ext cx="963744" cy="1709039"/>
          </a:xfrm>
          <a:prstGeom prst="rect">
            <a:avLst/>
          </a:prstGeom>
        </p:spPr>
      </p:pic>
      <p:pic>
        <p:nvPicPr>
          <p:cNvPr id="30" name="Picture 29" descr="Sx3_TrophyOnly.png">
            <a:extLst>
              <a:ext uri="{FF2B5EF4-FFF2-40B4-BE49-F238E27FC236}">
                <a16:creationId xmlns:a16="http://schemas.microsoft.com/office/drawing/2014/main" id="{369700A8-6FF6-9D30-AB43-5F5BDC4136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546" y="6264345"/>
            <a:ext cx="370302" cy="656669"/>
          </a:xfrm>
          <a:prstGeom prst="rect">
            <a:avLst/>
          </a:prstGeom>
        </p:spPr>
      </p:pic>
      <p:pic>
        <p:nvPicPr>
          <p:cNvPr id="31" name="Picture 30" descr="Sx3_TrophyOnly.png">
            <a:extLst>
              <a:ext uri="{FF2B5EF4-FFF2-40B4-BE49-F238E27FC236}">
                <a16:creationId xmlns:a16="http://schemas.microsoft.com/office/drawing/2014/main" id="{66F08D93-7510-2E6B-BD89-334E014C5D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752" y="9094717"/>
            <a:ext cx="370302" cy="656669"/>
          </a:xfrm>
          <a:prstGeom prst="rect">
            <a:avLst/>
          </a:prstGeom>
        </p:spPr>
      </p:pic>
      <p:pic>
        <p:nvPicPr>
          <p:cNvPr id="32" name="Picture 31" descr="Sx3_TrophyOnly.png">
            <a:extLst>
              <a:ext uri="{FF2B5EF4-FFF2-40B4-BE49-F238E27FC236}">
                <a16:creationId xmlns:a16="http://schemas.microsoft.com/office/drawing/2014/main" id="{16B80866-BD9B-3FB6-B8B6-D46F3C044D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771" y="5816744"/>
            <a:ext cx="799976" cy="141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5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repeatCount="indefinite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3B23485-EBAD-4092-950E-9A74C86EFD11}"/>
              </a:ext>
            </a:extLst>
          </p:cNvPr>
          <p:cNvSpPr/>
          <p:nvPr/>
        </p:nvSpPr>
        <p:spPr>
          <a:xfrm>
            <a:off x="1" y="1"/>
            <a:ext cx="9143999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Sx3_Trophy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774" y="5363321"/>
            <a:ext cx="1027622" cy="1822315"/>
          </a:xfrm>
          <a:prstGeom prst="rect">
            <a:avLst/>
          </a:prstGeom>
        </p:spPr>
      </p:pic>
      <p:pic>
        <p:nvPicPr>
          <p:cNvPr id="14" name="Picture 13" descr="Sx3_Trophy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558" y="5143501"/>
            <a:ext cx="606793" cy="1076046"/>
          </a:xfrm>
          <a:prstGeom prst="rect">
            <a:avLst/>
          </a:prstGeom>
        </p:spPr>
      </p:pic>
      <p:pic>
        <p:nvPicPr>
          <p:cNvPr id="15" name="Picture 14" descr="Sx3_Trophy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944" y="6436511"/>
            <a:ext cx="606793" cy="1076046"/>
          </a:xfrm>
          <a:prstGeom prst="rect">
            <a:avLst/>
          </a:prstGeom>
        </p:spPr>
      </p:pic>
      <p:pic>
        <p:nvPicPr>
          <p:cNvPr id="16" name="Picture 15" descr="Sx3_Trophy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774" y="8187776"/>
            <a:ext cx="963744" cy="1709039"/>
          </a:xfrm>
          <a:prstGeom prst="rect">
            <a:avLst/>
          </a:prstGeom>
        </p:spPr>
      </p:pic>
      <p:pic>
        <p:nvPicPr>
          <p:cNvPr id="17" name="Picture 16" descr="Sx3_Trophy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546" y="6264345"/>
            <a:ext cx="370302" cy="656669"/>
          </a:xfrm>
          <a:prstGeom prst="rect">
            <a:avLst/>
          </a:prstGeom>
        </p:spPr>
      </p:pic>
      <p:pic>
        <p:nvPicPr>
          <p:cNvPr id="18" name="Picture 17" descr="Sx3_Trophy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752" y="9094717"/>
            <a:ext cx="370302" cy="656669"/>
          </a:xfrm>
          <a:prstGeom prst="rect">
            <a:avLst/>
          </a:prstGeom>
        </p:spPr>
      </p:pic>
      <p:pic>
        <p:nvPicPr>
          <p:cNvPr id="19" name="Picture 18" descr="Sx3_Trophy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771" y="5816744"/>
            <a:ext cx="799976" cy="141862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F812522-6510-A04B-B4A5-81406727F20E}"/>
              </a:ext>
            </a:extLst>
          </p:cNvPr>
          <p:cNvGrpSpPr/>
          <p:nvPr/>
        </p:nvGrpSpPr>
        <p:grpSpPr>
          <a:xfrm>
            <a:off x="1073005" y="307208"/>
            <a:ext cx="6997990" cy="4405961"/>
            <a:chOff x="922905" y="314865"/>
            <a:chExt cx="7450158" cy="469064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2095CE-FAE7-4E6F-A1AE-CFE74FB7A1F5}"/>
                </a:ext>
              </a:extLst>
            </p:cNvPr>
            <p:cNvSpPr txBox="1"/>
            <p:nvPr/>
          </p:nvSpPr>
          <p:spPr>
            <a:xfrm>
              <a:off x="922905" y="3629326"/>
              <a:ext cx="7450158" cy="1376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Congrats Trevor! </a:t>
              </a:r>
            </a:p>
            <a:p>
              <a:pPr algn="ctr"/>
              <a:r>
                <a:rPr lang="en-US" i="1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Only Kickers in the Building</a:t>
              </a:r>
              <a:endParaRPr lang="en-US" sz="2000" i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BA9ECB0-FCD6-65BD-21E5-2EDA6CF88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293" t="9098" r="6483" b="8679"/>
            <a:stretch/>
          </p:blipFill>
          <p:spPr>
            <a:xfrm>
              <a:off x="3184913" y="900091"/>
              <a:ext cx="2718830" cy="2738762"/>
            </a:xfrm>
            <a:prstGeom prst="ellipse">
              <a:avLst/>
            </a:prstGeom>
          </p:spPr>
        </p:pic>
        <p:pic>
          <p:nvPicPr>
            <p:cNvPr id="2050" name="Picture 2" descr="Ace Ventura: Pet Detective | fgqualitykft.hu">
              <a:extLst>
                <a:ext uri="{FF2B5EF4-FFF2-40B4-BE49-F238E27FC236}">
                  <a16:creationId xmlns:a16="http://schemas.microsoft.com/office/drawing/2014/main" id="{DFD4D6D1-9EC1-BC63-94F2-2F1107AEE7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05" t="21477" r="9214" b="3126"/>
            <a:stretch/>
          </p:blipFill>
          <p:spPr bwMode="auto">
            <a:xfrm>
              <a:off x="5121912" y="2326297"/>
              <a:ext cx="1109668" cy="108406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8-Point Star 131">
              <a:extLst>
                <a:ext uri="{FF2B5EF4-FFF2-40B4-BE49-F238E27FC236}">
                  <a16:creationId xmlns:a16="http://schemas.microsoft.com/office/drawing/2014/main" id="{E163F1CB-D17F-CC75-636F-55299C760217}"/>
                </a:ext>
              </a:extLst>
            </p:cNvPr>
            <p:cNvSpPr/>
            <p:nvPr/>
          </p:nvSpPr>
          <p:spPr>
            <a:xfrm>
              <a:off x="3200364" y="2786397"/>
              <a:ext cx="548817" cy="548817"/>
            </a:xfrm>
            <a:prstGeom prst="star8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Impact"/>
                  <a:cs typeface="Impact"/>
                </a:rPr>
                <a:t>OG</a:t>
              </a:r>
            </a:p>
          </p:txBody>
        </p:sp>
        <p:pic>
          <p:nvPicPr>
            <p:cNvPr id="6" name="Picture 5" descr="A gold crown with black background&#10;&#10;Description automatically generated">
              <a:extLst>
                <a:ext uri="{FF2B5EF4-FFF2-40B4-BE49-F238E27FC236}">
                  <a16:creationId xmlns:a16="http://schemas.microsoft.com/office/drawing/2014/main" id="{E546198D-BDA7-4A7A-86DD-F8AFF3927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29472" y="314865"/>
              <a:ext cx="1440425" cy="7951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728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repeatCount="indefinite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27807</TotalTime>
  <Words>1704</Words>
  <Application>Microsoft Office PowerPoint</Application>
  <PresentationFormat>On-screen Show (16:9)</PresentationFormat>
  <Paragraphs>791</Paragraphs>
  <Slides>33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Aptos</vt:lpstr>
      <vt:lpstr>Aptos Black</vt:lpstr>
      <vt:lpstr>Aptos Narrow</vt:lpstr>
      <vt:lpstr>Arial</vt:lpstr>
      <vt:lpstr>Calibri</vt:lpstr>
      <vt:lpstr>Comic Sans MS</vt:lpstr>
      <vt:lpstr>Impact</vt:lpstr>
      <vt:lpstr>Roboto</vt:lpstr>
      <vt:lpstr>Segoe UI</vt:lpstr>
      <vt:lpstr>Tahoma</vt:lpstr>
      <vt:lpstr>Office Theme</vt:lpstr>
      <vt:lpstr>Geometric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2022-2023 Sx3 COTY</vt:lpstr>
      <vt:lpstr>What is the COTY? (This is for Jim)</vt:lpstr>
      <vt:lpstr>Ok here are the top 3 finishers…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Office Mac 2011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 X 10.7</dc:creator>
  <cp:lastModifiedBy>Aaron Cao</cp:lastModifiedBy>
  <cp:revision>287</cp:revision>
  <dcterms:created xsi:type="dcterms:W3CDTF">2022-07-23T11:21:26Z</dcterms:created>
  <dcterms:modified xsi:type="dcterms:W3CDTF">2023-09-02T20:23:05Z</dcterms:modified>
</cp:coreProperties>
</file>