
<file path=[Content_Types].xml><?xml version="1.0" encoding="utf-8"?>
<Types xmlns="http://schemas.openxmlformats.org/package/2006/content-types">
  <Default Extension="jpg" ContentType="image/jpeg"/>
  <Default Extension="emf" ContentType="image/x-emf"/>
  <Default Extension="mp3" ContentType="audio/unknown"/>
  <Default Extension="xml" ContentType="application/xml"/>
  <Default Extension="mp4" ContentType="video/unknown"/>
  <Default Extension="jpeg" ContentType="image/jpeg"/>
  <Default Extension="tmp" ContentType="image/png"/>
  <Default Extension="wdp" ContentType="image/vnd.ms-photo"/>
  <Default Extension="bin" ContentType="application/vnd.openxmlformats-officedocument.presentationml.printerSettings"/>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media/image96.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60" r:id="rId2"/>
    <p:sldId id="292" r:id="rId3"/>
    <p:sldId id="294" r:id="rId4"/>
    <p:sldId id="296" r:id="rId5"/>
    <p:sldId id="295" r:id="rId6"/>
    <p:sldId id="258" r:id="rId7"/>
    <p:sldId id="297" r:id="rId8"/>
    <p:sldId id="310" r:id="rId9"/>
    <p:sldId id="309" r:id="rId10"/>
    <p:sldId id="298" r:id="rId11"/>
    <p:sldId id="311" r:id="rId12"/>
    <p:sldId id="290" r:id="rId13"/>
    <p:sldId id="288" r:id="rId14"/>
    <p:sldId id="280" r:id="rId15"/>
    <p:sldId id="301" r:id="rId16"/>
    <p:sldId id="302" r:id="rId17"/>
    <p:sldId id="272" r:id="rId18"/>
    <p:sldId id="313" r:id="rId19"/>
    <p:sldId id="314" r:id="rId20"/>
    <p:sldId id="261" r:id="rId21"/>
    <p:sldId id="278" r:id="rId22"/>
    <p:sldId id="279" r:id="rId23"/>
    <p:sldId id="274" r:id="rId24"/>
    <p:sldId id="275" r:id="rId25"/>
    <p:sldId id="276" r:id="rId26"/>
    <p:sldId id="312" r:id="rId27"/>
    <p:sldId id="262" r:id="rId28"/>
    <p:sldId id="266" r:id="rId29"/>
    <p:sldId id="265" r:id="rId30"/>
    <p:sldId id="270" r:id="rId31"/>
    <p:sldId id="268" r:id="rId32"/>
    <p:sldId id="269" r:id="rId33"/>
    <p:sldId id="284" r:id="rId34"/>
    <p:sldId id="283" r:id="rId35"/>
    <p:sldId id="263" r:id="rId36"/>
    <p:sldId id="281" r:id="rId37"/>
    <p:sldId id="282" r:id="rId38"/>
    <p:sldId id="299" r:id="rId39"/>
    <p:sldId id="300" r:id="rId40"/>
    <p:sldId id="303" r:id="rId41"/>
    <p:sldId id="304" r:id="rId42"/>
    <p:sldId id="305" r:id="rId43"/>
    <p:sldId id="306" r:id="rId44"/>
    <p:sldId id="307" r:id="rId45"/>
    <p:sldId id="289" r:id="rId46"/>
    <p:sldId id="286" r:id="rId47"/>
    <p:sldId id="287" r:id="rId4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CB6B28C-8C41-604E-B8BB-E5E05C71D086}">
          <p14:sldIdLst>
            <p14:sldId id="260"/>
            <p14:sldId id="292"/>
          </p14:sldIdLst>
        </p14:section>
        <p14:section name="Past 2021 Ssn" id="{20DD2B1F-BAE1-464C-B28F-FED09EF02CAF}">
          <p14:sldIdLst>
            <p14:sldId id="294"/>
            <p14:sldId id="296"/>
            <p14:sldId id="295"/>
            <p14:sldId id="258"/>
            <p14:sldId id="297"/>
            <p14:sldId id="310"/>
            <p14:sldId id="309"/>
            <p14:sldId id="298"/>
            <p14:sldId id="311"/>
            <p14:sldId id="290"/>
            <p14:sldId id="288"/>
            <p14:sldId id="280"/>
            <p14:sldId id="301"/>
            <p14:sldId id="302"/>
          </p14:sldIdLst>
        </p14:section>
        <p14:section name="History" id="{A8A803A9-6D32-434E-9DC3-6CA89A001B9A}">
          <p14:sldIdLst>
            <p14:sldId id="272"/>
            <p14:sldId id="313"/>
            <p14:sldId id="314"/>
            <p14:sldId id="261"/>
            <p14:sldId id="278"/>
            <p14:sldId id="279"/>
            <p14:sldId id="274"/>
            <p14:sldId id="275"/>
            <p14:sldId id="276"/>
            <p14:sldId id="312"/>
            <p14:sldId id="262"/>
            <p14:sldId id="266"/>
            <p14:sldId id="265"/>
            <p14:sldId id="270"/>
            <p14:sldId id="268"/>
            <p14:sldId id="269"/>
          </p14:sldIdLst>
        </p14:section>
        <p14:section name="Year Ahead" id="{FC636A3E-1858-804B-98F6-7C909856FBA7}">
          <p14:sldIdLst>
            <p14:sldId id="284"/>
            <p14:sldId id="283"/>
            <p14:sldId id="263"/>
            <p14:sldId id="281"/>
            <p14:sldId id="282"/>
            <p14:sldId id="299"/>
            <p14:sldId id="300"/>
          </p14:sldIdLst>
        </p14:section>
        <p14:section name="Appendix" id="{AFA404D2-A01C-A44F-9597-E027D3250F9A}">
          <p14:sldIdLst>
            <p14:sldId id="303"/>
            <p14:sldId id="304"/>
            <p14:sldId id="305"/>
            <p14:sldId id="306"/>
            <p14:sldId id="307"/>
            <p14:sldId id="289"/>
            <p14:sldId id="286"/>
            <p14:sldId id="28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3C0F"/>
    <a:srgbClr val="1BCA04"/>
    <a:srgbClr val="CA5FFF"/>
    <a:srgbClr val="7800F5"/>
    <a:srgbClr val="EF9616"/>
    <a:srgbClr val="EB300F"/>
    <a:srgbClr val="CC300A"/>
    <a:srgbClr val="8CF08C"/>
    <a:srgbClr val="FDC4FF"/>
    <a:srgbClr val="17B4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85" autoAdjust="0"/>
    <p:restoredTop sz="96035" autoAdjust="0"/>
  </p:normalViewPr>
  <p:slideViewPr>
    <p:cSldViewPr snapToGrid="0" snapToObjects="1">
      <p:cViewPr>
        <p:scale>
          <a:sx n="209" d="100"/>
          <a:sy n="209" d="100"/>
        </p:scale>
        <p:origin x="-608" y="20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charts/_rels/chart1.xml.rels><?xml version="1.0" encoding="UTF-8" standalone="yes"?>
<Relationships xmlns="http://schemas.openxmlformats.org/package/2006/relationships"><Relationship Id="rId1" Type="http://schemas.openxmlformats.org/officeDocument/2006/relationships/oleObject" Target="Book3"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3"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 Trades by Year</a:t>
            </a:r>
          </a:p>
        </c:rich>
      </c:tx>
      <c:layout/>
      <c:overlay val="0"/>
      <c:spPr>
        <a:noFill/>
        <a:ln>
          <a:noFill/>
        </a:ln>
        <a:effectLst/>
      </c:spPr>
    </c:title>
    <c:autoTitleDeleted val="0"/>
    <c:plotArea>
      <c:layout/>
      <c:barChart>
        <c:barDir val="bar"/>
        <c:grouping val="clustered"/>
        <c:varyColors val="0"/>
        <c:ser>
          <c:idx val="0"/>
          <c:order val="0"/>
          <c:tx>
            <c:strRef>
              <c:f>Sheet1!$B$1</c:f>
              <c:strCache>
                <c:ptCount val="1"/>
                <c:pt idx="0">
                  <c:v># Trades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Sheet1!$A$2:$A$9</c:f>
              <c:numCache>
                <c:formatCode>General</c:formatCode>
                <c:ptCount val="8"/>
                <c:pt idx="0">
                  <c:v>2013.0</c:v>
                </c:pt>
                <c:pt idx="1">
                  <c:v>2014.0</c:v>
                </c:pt>
                <c:pt idx="2">
                  <c:v>2015.0</c:v>
                </c:pt>
                <c:pt idx="3">
                  <c:v>2016.0</c:v>
                </c:pt>
                <c:pt idx="4">
                  <c:v>2017.0</c:v>
                </c:pt>
                <c:pt idx="5">
                  <c:v>2018.0</c:v>
                </c:pt>
                <c:pt idx="6">
                  <c:v>2019.0</c:v>
                </c:pt>
                <c:pt idx="7">
                  <c:v>2020.0</c:v>
                </c:pt>
              </c:numCache>
            </c:numRef>
          </c:cat>
          <c:val>
            <c:numRef>
              <c:f>Sheet1!$B$2:$B$9</c:f>
              <c:numCache>
                <c:formatCode>General</c:formatCode>
                <c:ptCount val="8"/>
                <c:pt idx="0">
                  <c:v>1.0</c:v>
                </c:pt>
                <c:pt idx="1">
                  <c:v>4.0</c:v>
                </c:pt>
                <c:pt idx="2">
                  <c:v>6.0</c:v>
                </c:pt>
                <c:pt idx="3">
                  <c:v>7.0</c:v>
                </c:pt>
                <c:pt idx="4">
                  <c:v>2.0</c:v>
                </c:pt>
                <c:pt idx="5">
                  <c:v>5.0</c:v>
                </c:pt>
                <c:pt idx="6">
                  <c:v>15.0</c:v>
                </c:pt>
                <c:pt idx="7">
                  <c:v>11.0</c:v>
                </c:pt>
              </c:numCache>
            </c:numRef>
          </c:val>
          <c:extLst xmlns:c16r2="http://schemas.microsoft.com/office/drawing/2015/06/chart">
            <c:ext xmlns:c16="http://schemas.microsoft.com/office/drawing/2014/chart" uri="{C3380CC4-5D6E-409C-BE32-E72D297353CC}">
              <c16:uniqueId val="{00000000-C3E1-4D4A-8864-F7F98F0FDE33}"/>
            </c:ext>
          </c:extLst>
        </c:ser>
        <c:dLbls>
          <c:dLblPos val="outEnd"/>
          <c:showLegendKey val="0"/>
          <c:showVal val="1"/>
          <c:showCatName val="0"/>
          <c:showSerName val="0"/>
          <c:showPercent val="0"/>
          <c:showBubbleSize val="0"/>
        </c:dLbls>
        <c:gapWidth val="86"/>
        <c:axId val="-2014090136"/>
        <c:axId val="-2014080920"/>
      </c:barChart>
      <c:catAx>
        <c:axId val="-2014090136"/>
        <c:scaling>
          <c:orientation val="minMax"/>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14080920"/>
        <c:crosses val="autoZero"/>
        <c:auto val="1"/>
        <c:lblAlgn val="ctr"/>
        <c:lblOffset val="100"/>
        <c:noMultiLvlLbl val="0"/>
      </c:catAx>
      <c:valAx>
        <c:axId val="-2014080920"/>
        <c:scaling>
          <c:orientation val="minMax"/>
        </c:scaling>
        <c:delete val="1"/>
        <c:axPos val="b"/>
        <c:numFmt formatCode="General" sourceLinked="1"/>
        <c:majorTickMark val="out"/>
        <c:minorTickMark val="none"/>
        <c:tickLblPos val="nextTo"/>
        <c:crossAx val="-2014090136"/>
        <c:crosses val="autoZero"/>
        <c:crossBetween val="between"/>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 Trades (All Time)</a:t>
            </a:r>
          </a:p>
        </c:rich>
      </c:tx>
      <c:layout/>
      <c:overlay val="0"/>
      <c:spPr>
        <a:noFill/>
        <a:ln>
          <a:noFill/>
        </a:ln>
        <a:effectLst/>
      </c:spPr>
    </c:title>
    <c:autoTitleDeleted val="0"/>
    <c:plotArea>
      <c:layout/>
      <c:barChart>
        <c:barDir val="bar"/>
        <c:grouping val="clustered"/>
        <c:varyColors val="0"/>
        <c:ser>
          <c:idx val="0"/>
          <c:order val="0"/>
          <c:tx>
            <c:strRef>
              <c:f>Sheet1!$E$1</c:f>
              <c:strCache>
                <c:ptCount val="1"/>
                <c:pt idx="0">
                  <c:v># Trades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Sheet1!$D$2:$D$12</c:f>
              <c:strCache>
                <c:ptCount val="11"/>
                <c:pt idx="0">
                  <c:v>Jeff</c:v>
                </c:pt>
                <c:pt idx="1">
                  <c:v>Jim</c:v>
                </c:pt>
                <c:pt idx="2">
                  <c:v>Darren</c:v>
                </c:pt>
                <c:pt idx="3">
                  <c:v>Eddie</c:v>
                </c:pt>
                <c:pt idx="4">
                  <c:v>Albert</c:v>
                </c:pt>
                <c:pt idx="5">
                  <c:v>Kurt</c:v>
                </c:pt>
                <c:pt idx="6">
                  <c:v>Bill</c:v>
                </c:pt>
                <c:pt idx="7">
                  <c:v>Trevor</c:v>
                </c:pt>
                <c:pt idx="8">
                  <c:v>Jake</c:v>
                </c:pt>
                <c:pt idx="9">
                  <c:v>Aaron</c:v>
                </c:pt>
                <c:pt idx="10">
                  <c:v>Andrew</c:v>
                </c:pt>
              </c:strCache>
            </c:strRef>
          </c:cat>
          <c:val>
            <c:numRef>
              <c:f>Sheet1!$E$2:$E$12</c:f>
              <c:numCache>
                <c:formatCode>General</c:formatCode>
                <c:ptCount val="11"/>
                <c:pt idx="0">
                  <c:v>0.0</c:v>
                </c:pt>
                <c:pt idx="1">
                  <c:v>3.0</c:v>
                </c:pt>
                <c:pt idx="2">
                  <c:v>3.0</c:v>
                </c:pt>
                <c:pt idx="3">
                  <c:v>3.0</c:v>
                </c:pt>
                <c:pt idx="4">
                  <c:v>5.0</c:v>
                </c:pt>
                <c:pt idx="5">
                  <c:v>7.0</c:v>
                </c:pt>
                <c:pt idx="6">
                  <c:v>7.0</c:v>
                </c:pt>
                <c:pt idx="7">
                  <c:v>8.0</c:v>
                </c:pt>
                <c:pt idx="8">
                  <c:v>9.0</c:v>
                </c:pt>
                <c:pt idx="9">
                  <c:v>13.0</c:v>
                </c:pt>
                <c:pt idx="10">
                  <c:v>15.0</c:v>
                </c:pt>
              </c:numCache>
            </c:numRef>
          </c:val>
          <c:extLst xmlns:c16r2="http://schemas.microsoft.com/office/drawing/2015/06/chart">
            <c:ext xmlns:c16="http://schemas.microsoft.com/office/drawing/2014/chart" uri="{C3380CC4-5D6E-409C-BE32-E72D297353CC}">
              <c16:uniqueId val="{00000000-0FDF-4216-8A92-56207312A776}"/>
            </c:ext>
          </c:extLst>
        </c:ser>
        <c:dLbls>
          <c:dLblPos val="outEnd"/>
          <c:showLegendKey val="0"/>
          <c:showVal val="1"/>
          <c:showCatName val="0"/>
          <c:showSerName val="0"/>
          <c:showPercent val="0"/>
          <c:showBubbleSize val="0"/>
        </c:dLbls>
        <c:gapWidth val="59"/>
        <c:axId val="-2012971944"/>
        <c:axId val="-2012985096"/>
      </c:barChart>
      <c:catAx>
        <c:axId val="-201297194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12985096"/>
        <c:crosses val="autoZero"/>
        <c:auto val="1"/>
        <c:lblAlgn val="ctr"/>
        <c:lblOffset val="100"/>
        <c:noMultiLvlLbl val="0"/>
      </c:catAx>
      <c:valAx>
        <c:axId val="-2012985096"/>
        <c:scaling>
          <c:orientation val="minMax"/>
        </c:scaling>
        <c:delete val="1"/>
        <c:axPos val="b"/>
        <c:numFmt formatCode="General" sourceLinked="1"/>
        <c:majorTickMark val="none"/>
        <c:minorTickMark val="none"/>
        <c:tickLblPos val="nextTo"/>
        <c:crossAx val="-2012971944"/>
        <c:crosses val="autoZero"/>
        <c:crossBetween val="between"/>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82FAC2-0F16-B343-8E3F-D6A3637D7869}" type="datetimeFigureOut">
              <a:rPr lang="en-US" smtClean="0"/>
              <a:t>8/21/22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6C8EBA-88C4-1F40-B3ED-6E37FC01323D}" type="slidenum">
              <a:rPr lang="en-US" smtClean="0"/>
              <a:t>‹#›</a:t>
            </a:fld>
            <a:endParaRPr lang="en-US"/>
          </a:p>
        </p:txBody>
      </p:sp>
    </p:spTree>
    <p:extLst>
      <p:ext uri="{BB962C8B-B14F-4D97-AF65-F5344CB8AC3E}">
        <p14:creationId xmlns:p14="http://schemas.microsoft.com/office/powerpoint/2010/main" val="113718210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6</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14</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17</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23</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24</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25</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26</a:t>
            </a:fld>
            <a:endParaRPr lang="en-US"/>
          </a:p>
        </p:txBody>
      </p:sp>
    </p:spTree>
    <p:extLst>
      <p:ext uri="{BB962C8B-B14F-4D97-AF65-F5344CB8AC3E}">
        <p14:creationId xmlns:p14="http://schemas.microsoft.com/office/powerpoint/2010/main" val="41777820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6C8EBA-88C4-1F40-B3ED-6E37FC01323D}" type="slidenum">
              <a:rPr lang="en-US" smtClean="0"/>
              <a:t>30</a:t>
            </a:fld>
            <a:endParaRPr lang="en-US"/>
          </a:p>
        </p:txBody>
      </p:sp>
    </p:spTree>
    <p:extLst>
      <p:ext uri="{BB962C8B-B14F-4D97-AF65-F5344CB8AC3E}">
        <p14:creationId xmlns:p14="http://schemas.microsoft.com/office/powerpoint/2010/main" val="3482182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84E0DBC-52B0-DE4A-91CE-40991224BB6E}"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2528418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84E0DBC-52B0-DE4A-91CE-40991224BB6E}"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3576779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4E0DBC-52B0-DE4A-91CE-40991224BB6E}"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3304355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84E0DBC-52B0-DE4A-91CE-40991224BB6E}" type="datetimeFigureOut">
              <a:rPr lang="en-US" smtClean="0"/>
              <a:t>8/21/22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1496600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84E0DBC-52B0-DE4A-91CE-40991224BB6E}" type="datetimeFigureOut">
              <a:rPr lang="en-US" smtClean="0"/>
              <a:t>8/21/22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77941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84E0DBC-52B0-DE4A-91CE-40991224BB6E}" type="datetimeFigureOut">
              <a:rPr lang="en-US" smtClean="0"/>
              <a:t>8/21/22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2483543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4E0DBC-52B0-DE4A-91CE-40991224BB6E}" type="datetimeFigureOut">
              <a:rPr lang="en-US" smtClean="0"/>
              <a:t>8/21/22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1509248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4E0DBC-52B0-DE4A-91CE-40991224BB6E}" type="datetimeFigureOut">
              <a:rPr lang="en-US" smtClean="0"/>
              <a:t>8/21/22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197409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4E0DBC-52B0-DE4A-91CE-40991224BB6E}" type="datetimeFigureOut">
              <a:rPr lang="en-US" smtClean="0"/>
              <a:t>8/21/22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2383913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84E0DBC-52B0-DE4A-91CE-40991224BB6E}"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339358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4781"/>
            <a:ext cx="2057400" cy="32908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54781"/>
            <a:ext cx="6019800" cy="32908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84E0DBC-52B0-DE4A-91CE-40991224BB6E}"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4ABC8-1967-FF46-B490-E93E77EF1D0D}" type="slidenum">
              <a:rPr lang="en-US" smtClean="0"/>
              <a:t>‹#›</a:t>
            </a:fld>
            <a:endParaRPr lang="en-US"/>
          </a:p>
        </p:txBody>
      </p:sp>
    </p:spTree>
    <p:extLst>
      <p:ext uri="{BB962C8B-B14F-4D97-AF65-F5344CB8AC3E}">
        <p14:creationId xmlns:p14="http://schemas.microsoft.com/office/powerpoint/2010/main" val="2295796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lank Field Bkg Dark">
    <p:spTree>
      <p:nvGrpSpPr>
        <p:cNvPr id="1" name=""/>
        <p:cNvGrpSpPr/>
        <p:nvPr/>
      </p:nvGrpSpPr>
      <p:grpSpPr>
        <a:xfrm>
          <a:off x="0" y="0"/>
          <a:ext cx="0" cy="0"/>
          <a:chOff x="0" y="0"/>
          <a:chExt cx="0" cy="0"/>
        </a:xfrm>
      </p:grpSpPr>
      <p:pic>
        <p:nvPicPr>
          <p:cNvPr id="7" name="Picture 6" descr="ff_bg_03.jpg"/>
          <p:cNvPicPr>
            <a:picLocks noChangeAspect="1"/>
          </p:cNvPicPr>
          <p:nvPr userDrawn="1"/>
        </p:nvPicPr>
        <p:blipFill rotWithShape="1">
          <a:blip r:embed="rId2">
            <a:extLst>
              <a:ext uri="{28A0092B-C50C-407E-A947-70E740481C1C}">
                <a14:useLocalDpi xmlns:a14="http://schemas.microsoft.com/office/drawing/2010/main" val="0"/>
              </a:ext>
            </a:extLst>
          </a:blip>
          <a:srcRect t="11568" b="9682"/>
          <a:stretch/>
        </p:blipFill>
        <p:spPr>
          <a:xfrm>
            <a:off x="0" y="-1"/>
            <a:ext cx="9144000" cy="5143501"/>
          </a:xfrm>
          <a:prstGeom prst="rect">
            <a:avLst/>
          </a:prstGeom>
        </p:spPr>
      </p:pic>
    </p:spTree>
    <p:extLst>
      <p:ext uri="{BB962C8B-B14F-4D97-AF65-F5344CB8AC3E}">
        <p14:creationId xmlns:p14="http://schemas.microsoft.com/office/powerpoint/2010/main" val="149329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Vertical Title and Tex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50513101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684E0DBC-52B0-DE4A-91CE-40991224BB6E}" type="datetimeFigureOut">
              <a:rPr lang="en-US" smtClean="0"/>
              <a:t>8/21/22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94F4ABC8-1967-FF46-B490-E93E77EF1D0D}" type="slidenum">
              <a:rPr lang="en-US" smtClean="0"/>
              <a:t>‹#›</a:t>
            </a:fld>
            <a:endParaRPr lang="en-US"/>
          </a:p>
        </p:txBody>
      </p:sp>
    </p:spTree>
    <p:extLst>
      <p:ext uri="{BB962C8B-B14F-4D97-AF65-F5344CB8AC3E}">
        <p14:creationId xmlns:p14="http://schemas.microsoft.com/office/powerpoint/2010/main" val="1001198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iming>
    <p:tnLst>
      <p:par>
        <p:cTn xmlns:p14="http://schemas.microsoft.com/office/powerpoint/2010/main" id="1" dur="indefinite" restart="never" nodeType="tmRoot"/>
      </p:par>
    </p:tnLst>
  </p:timing>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3.jpg"/><Relationship Id="rId5" Type="http://schemas.openxmlformats.org/officeDocument/2006/relationships/image" Target="../media/image4.png"/><Relationship Id="rId1" Type="http://schemas.microsoft.com/office/2007/relationships/media" Target="../media/media1.mp3"/><Relationship Id="rId2" Type="http://schemas.openxmlformats.org/officeDocument/2006/relationships/audio" Target="../media/media1.mp3"/></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4" Type="http://schemas.openxmlformats.org/officeDocument/2006/relationships/image" Target="../media/image4.png"/><Relationship Id="rId5" Type="http://schemas.openxmlformats.org/officeDocument/2006/relationships/image" Target="../media/image6.png"/><Relationship Id="rId6" Type="http://schemas.openxmlformats.org/officeDocument/2006/relationships/image" Target="../media/image7.png"/><Relationship Id="rId1" Type="http://schemas.microsoft.com/office/2007/relationships/media" Target="../media/media2.mp3"/><Relationship Id="rId2" Type="http://schemas.openxmlformats.org/officeDocument/2006/relationships/audio" Target="../media/media2.mp3"/></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notesSlide" Target="../notesSlides/notesSlide1.xml"/><Relationship Id="rId5" Type="http://schemas.openxmlformats.org/officeDocument/2006/relationships/image" Target="../media/image5.png"/><Relationship Id="rId6" Type="http://schemas.openxmlformats.org/officeDocument/2006/relationships/image" Target="../media/image8.png"/><Relationship Id="rId1" Type="http://schemas.microsoft.com/office/2007/relationships/media" Target="../media/media3.mp4"/><Relationship Id="rId2" Type="http://schemas.openxmlformats.org/officeDocument/2006/relationships/video" Target="../media/media3.mp4"/></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4" Type="http://schemas.openxmlformats.org/officeDocument/2006/relationships/image" Target="../media/image6.png"/><Relationship Id="rId5" Type="http://schemas.openxmlformats.org/officeDocument/2006/relationships/image" Target="../media/image9.jpg"/><Relationship Id="rId6" Type="http://schemas.openxmlformats.org/officeDocument/2006/relationships/image" Target="../media/image4.png"/><Relationship Id="rId1" Type="http://schemas.microsoft.com/office/2007/relationships/media" Target="../media/media4.mp3"/><Relationship Id="rId2" Type="http://schemas.openxmlformats.org/officeDocument/2006/relationships/audio" Target="../media/media4.mp3"/></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4" Type="http://schemas.openxmlformats.org/officeDocument/2006/relationships/image" Target="../media/image6.png"/><Relationship Id="rId5" Type="http://schemas.openxmlformats.org/officeDocument/2006/relationships/image" Target="../media/image9.jpg"/><Relationship Id="rId6" Type="http://schemas.openxmlformats.org/officeDocument/2006/relationships/image" Target="../media/image4.png"/><Relationship Id="rId1" Type="http://schemas.microsoft.com/office/2007/relationships/media" Target="../media/media4.mp3"/><Relationship Id="rId2" Type="http://schemas.openxmlformats.org/officeDocument/2006/relationships/audio" Target="../media/media4.mp3"/></Relationships>
</file>

<file path=ppt/slides/_rels/slide9.xml.rels><?xml version="1.0" encoding="UTF-8" standalone="yes"?>
<Relationships xmlns="http://schemas.openxmlformats.org/package/2006/relationships"><Relationship Id="rId11" Type="http://schemas.openxmlformats.org/officeDocument/2006/relationships/image" Target="../media/image11.png"/><Relationship Id="rId12" Type="http://schemas.openxmlformats.org/officeDocument/2006/relationships/image" Target="../media/image12.png"/><Relationship Id="rId13" Type="http://schemas.openxmlformats.org/officeDocument/2006/relationships/image" Target="../media/image13.png"/><Relationship Id="rId14" Type="http://schemas.openxmlformats.org/officeDocument/2006/relationships/image" Target="../media/image14.png"/><Relationship Id="rId15" Type="http://schemas.openxmlformats.org/officeDocument/2006/relationships/image" Target="../media/image15.png"/><Relationship Id="rId16" Type="http://schemas.openxmlformats.org/officeDocument/2006/relationships/image" Target="../media/image4.png"/><Relationship Id="rId1" Type="http://schemas.microsoft.com/office/2007/relationships/media" Target="../media/media5.mp4"/><Relationship Id="rId2" Type="http://schemas.openxmlformats.org/officeDocument/2006/relationships/video" Target="../media/media5.mp4"/><Relationship Id="rId3" Type="http://schemas.microsoft.com/office/2007/relationships/media" Target="../media/media6.mp3"/><Relationship Id="rId4" Type="http://schemas.openxmlformats.org/officeDocument/2006/relationships/audio" Target="../media/media6.mp3"/><Relationship Id="rId5" Type="http://schemas.microsoft.com/office/2007/relationships/media" Target="../media/media7.mp3"/><Relationship Id="rId6" Type="http://schemas.openxmlformats.org/officeDocument/2006/relationships/audio" Target="../media/media7.mp3"/><Relationship Id="rId7" Type="http://schemas.microsoft.com/office/2007/relationships/media" Target="../media/media8.mp3"/><Relationship Id="rId8" Type="http://schemas.openxmlformats.org/officeDocument/2006/relationships/audio" Target="../media/media8.mp3"/><Relationship Id="rId9" Type="http://schemas.openxmlformats.org/officeDocument/2006/relationships/slideLayout" Target="../slideLayouts/slideLayout7.xml"/><Relationship Id="rId10"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microsoft.com/office/2007/relationships/media" Target="../media/media10.mp3"/><Relationship Id="rId4" Type="http://schemas.openxmlformats.org/officeDocument/2006/relationships/audio" Target="../media/media10.mp3"/><Relationship Id="rId5" Type="http://schemas.openxmlformats.org/officeDocument/2006/relationships/slideLayout" Target="../slideLayouts/slideLayout12.xml"/><Relationship Id="rId6" Type="http://schemas.openxmlformats.org/officeDocument/2006/relationships/image" Target="../media/image16.png"/><Relationship Id="rId7" Type="http://schemas.openxmlformats.org/officeDocument/2006/relationships/image" Target="../media/image17.png"/><Relationship Id="rId8" Type="http://schemas.openxmlformats.org/officeDocument/2006/relationships/image" Target="../media/image18.jpg"/><Relationship Id="rId9" Type="http://schemas.openxmlformats.org/officeDocument/2006/relationships/image" Target="../media/image19.jpg"/><Relationship Id="rId10" Type="http://schemas.openxmlformats.org/officeDocument/2006/relationships/image" Target="../media/image20.gif"/><Relationship Id="rId11" Type="http://schemas.openxmlformats.org/officeDocument/2006/relationships/image" Target="../media/image4.png"/><Relationship Id="rId1" Type="http://schemas.microsoft.com/office/2007/relationships/media" Target="../media/media9.mp3"/><Relationship Id="rId2" Type="http://schemas.openxmlformats.org/officeDocument/2006/relationships/audio" Target="../media/media9.mp3"/></Relationships>
</file>

<file path=ppt/slides/_rels/slide11.xml.rels><?xml version="1.0" encoding="UTF-8" standalone="yes"?>
<Relationships xmlns="http://schemas.openxmlformats.org/package/2006/relationships"><Relationship Id="rId11" Type="http://schemas.openxmlformats.org/officeDocument/2006/relationships/image" Target="../media/image28.png"/><Relationship Id="rId12" Type="http://schemas.openxmlformats.org/officeDocument/2006/relationships/image" Target="../media/image29.png"/><Relationship Id="rId13" Type="http://schemas.openxmlformats.org/officeDocument/2006/relationships/image" Target="../media/image30.png"/><Relationship Id="rId14" Type="http://schemas.openxmlformats.org/officeDocument/2006/relationships/image" Target="../media/image31.png"/><Relationship Id="rId1" Type="http://schemas.openxmlformats.org/officeDocument/2006/relationships/slideLayout" Target="../slideLayouts/slideLayout12.xml"/><Relationship Id="rId2" Type="http://schemas.openxmlformats.org/officeDocument/2006/relationships/image" Target="../media/image18.jpg"/><Relationship Id="rId3" Type="http://schemas.openxmlformats.org/officeDocument/2006/relationships/image" Target="../media/image19.jpg"/><Relationship Id="rId4" Type="http://schemas.openxmlformats.org/officeDocument/2006/relationships/image" Target="../media/image21.png"/><Relationship Id="rId5" Type="http://schemas.openxmlformats.org/officeDocument/2006/relationships/image" Target="../media/image22.png"/><Relationship Id="rId6" Type="http://schemas.openxmlformats.org/officeDocument/2006/relationships/image" Target="../media/image23.png"/><Relationship Id="rId7" Type="http://schemas.openxmlformats.org/officeDocument/2006/relationships/image" Target="../media/image24.png"/><Relationship Id="rId8" Type="http://schemas.openxmlformats.org/officeDocument/2006/relationships/image" Target="../media/image25.png"/><Relationship Id="rId9" Type="http://schemas.openxmlformats.org/officeDocument/2006/relationships/image" Target="../media/image26.png"/><Relationship Id="rId10"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4" Type="http://schemas.openxmlformats.org/officeDocument/2006/relationships/image" Target="../media/image17.png"/><Relationship Id="rId5" Type="http://schemas.openxmlformats.org/officeDocument/2006/relationships/image" Target="../media/image34.png"/><Relationship Id="rId1" Type="http://schemas.openxmlformats.org/officeDocument/2006/relationships/slideLayout" Target="../slideLayouts/slideLayout12.xml"/><Relationship Id="rId2" Type="http://schemas.openxmlformats.org/officeDocument/2006/relationships/image" Target="../media/image3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notesSlide" Target="../notesSlides/notesSlide2.xml"/><Relationship Id="rId5" Type="http://schemas.openxmlformats.org/officeDocument/2006/relationships/image" Target="../media/image5.png"/><Relationship Id="rId6" Type="http://schemas.openxmlformats.org/officeDocument/2006/relationships/image" Target="../media/image35.png"/><Relationship Id="rId7" Type="http://schemas.openxmlformats.org/officeDocument/2006/relationships/image" Target="../media/image36.jpg"/><Relationship Id="rId8" Type="http://schemas.openxmlformats.org/officeDocument/2006/relationships/image" Target="../media/image37.jpg"/><Relationship Id="rId9" Type="http://schemas.openxmlformats.org/officeDocument/2006/relationships/image" Target="../media/image38.jpg"/><Relationship Id="rId10" Type="http://schemas.openxmlformats.org/officeDocument/2006/relationships/image" Target="../media/image39.png"/><Relationship Id="rId11" Type="http://schemas.openxmlformats.org/officeDocument/2006/relationships/image" Target="../media/image40.png"/><Relationship Id="rId1" Type="http://schemas.microsoft.com/office/2007/relationships/media" Target="../media/media11.mp4"/><Relationship Id="rId2" Type="http://schemas.openxmlformats.org/officeDocument/2006/relationships/video" Target="../media/media11.mp4"/></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42.png"/></Relationships>
</file>

<file path=ppt/slides/_rels/slide18.xml.rels><?xml version="1.0" encoding="UTF-8" standalone="yes"?>
<Relationships xmlns="http://schemas.openxmlformats.org/package/2006/relationships"><Relationship Id="rId9" Type="http://schemas.openxmlformats.org/officeDocument/2006/relationships/image" Target="../media/image18.jpg"/><Relationship Id="rId20" Type="http://schemas.openxmlformats.org/officeDocument/2006/relationships/image" Target="../media/image59.png"/><Relationship Id="rId21" Type="http://schemas.openxmlformats.org/officeDocument/2006/relationships/image" Target="../media/image60.png"/><Relationship Id="rId22" Type="http://schemas.openxmlformats.org/officeDocument/2006/relationships/image" Target="../media/image61.png"/><Relationship Id="rId23" Type="http://schemas.openxmlformats.org/officeDocument/2006/relationships/image" Target="../media/image62.tmp"/><Relationship Id="rId24" Type="http://schemas.openxmlformats.org/officeDocument/2006/relationships/image" Target="../media/image63.jpeg"/><Relationship Id="rId25" Type="http://schemas.openxmlformats.org/officeDocument/2006/relationships/image" Target="../media/image64.png"/><Relationship Id="rId26" Type="http://schemas.openxmlformats.org/officeDocument/2006/relationships/image" Target="../media/image65.png"/><Relationship Id="rId10" Type="http://schemas.openxmlformats.org/officeDocument/2006/relationships/image" Target="../media/image49.tmp"/><Relationship Id="rId11" Type="http://schemas.openxmlformats.org/officeDocument/2006/relationships/image" Target="../media/image50.jpeg"/><Relationship Id="rId12" Type="http://schemas.openxmlformats.org/officeDocument/2006/relationships/image" Target="../media/image51.tmp"/><Relationship Id="rId13" Type="http://schemas.openxmlformats.org/officeDocument/2006/relationships/image" Target="../media/image52.png"/><Relationship Id="rId14" Type="http://schemas.openxmlformats.org/officeDocument/2006/relationships/image" Target="../media/image53.png"/><Relationship Id="rId15" Type="http://schemas.openxmlformats.org/officeDocument/2006/relationships/image" Target="../media/image54.png"/><Relationship Id="rId16" Type="http://schemas.openxmlformats.org/officeDocument/2006/relationships/image" Target="../media/image55.emf"/><Relationship Id="rId17" Type="http://schemas.openxmlformats.org/officeDocument/2006/relationships/image" Target="../media/image56.emf"/><Relationship Id="rId18" Type="http://schemas.openxmlformats.org/officeDocument/2006/relationships/image" Target="../media/image57.emf"/><Relationship Id="rId19" Type="http://schemas.openxmlformats.org/officeDocument/2006/relationships/image" Target="../media/image58.png"/><Relationship Id="rId1" Type="http://schemas.openxmlformats.org/officeDocument/2006/relationships/slideLayout" Target="../slideLayouts/slideLayout7.xml"/><Relationship Id="rId2" Type="http://schemas.openxmlformats.org/officeDocument/2006/relationships/image" Target="../media/image43.jpeg"/><Relationship Id="rId3" Type="http://schemas.openxmlformats.org/officeDocument/2006/relationships/image" Target="../media/image44.jpg"/><Relationship Id="rId4" Type="http://schemas.openxmlformats.org/officeDocument/2006/relationships/image" Target="../media/image45.tmp"/><Relationship Id="rId5" Type="http://schemas.openxmlformats.org/officeDocument/2006/relationships/image" Target="../media/image46.tmp"/><Relationship Id="rId6" Type="http://schemas.openxmlformats.org/officeDocument/2006/relationships/image" Target="../media/image47.tmp"/><Relationship Id="rId7" Type="http://schemas.openxmlformats.org/officeDocument/2006/relationships/image" Target="../media/image48.jpeg"/><Relationship Id="rId8" Type="http://schemas.openxmlformats.org/officeDocument/2006/relationships/image" Target="../media/image40.png"/></Relationships>
</file>

<file path=ppt/slides/_rels/slide19.xml.rels><?xml version="1.0" encoding="UTF-8" standalone="yes"?>
<Relationships xmlns="http://schemas.openxmlformats.org/package/2006/relationships"><Relationship Id="rId11" Type="http://schemas.openxmlformats.org/officeDocument/2006/relationships/image" Target="../media/image63.jpeg"/><Relationship Id="rId12" Type="http://schemas.openxmlformats.org/officeDocument/2006/relationships/image" Target="../media/image43.jpeg"/><Relationship Id="rId13" Type="http://schemas.openxmlformats.org/officeDocument/2006/relationships/image" Target="../media/image44.jpg"/><Relationship Id="rId14" Type="http://schemas.openxmlformats.org/officeDocument/2006/relationships/image" Target="../media/image47.tmp"/><Relationship Id="rId1" Type="http://schemas.openxmlformats.org/officeDocument/2006/relationships/slideLayout" Target="../slideLayouts/slideLayout1.xml"/><Relationship Id="rId2" Type="http://schemas.openxmlformats.org/officeDocument/2006/relationships/image" Target="../media/image66.png"/><Relationship Id="rId3" Type="http://schemas.openxmlformats.org/officeDocument/2006/relationships/image" Target="../media/image18.jpg"/><Relationship Id="rId4" Type="http://schemas.openxmlformats.org/officeDocument/2006/relationships/image" Target="../media/image52.png"/><Relationship Id="rId5" Type="http://schemas.openxmlformats.org/officeDocument/2006/relationships/image" Target="../media/image62.tmp"/><Relationship Id="rId6" Type="http://schemas.openxmlformats.org/officeDocument/2006/relationships/image" Target="../media/image45.tmp"/><Relationship Id="rId7" Type="http://schemas.openxmlformats.org/officeDocument/2006/relationships/image" Target="../media/image46.tmp"/><Relationship Id="rId8" Type="http://schemas.openxmlformats.org/officeDocument/2006/relationships/image" Target="../media/image50.jpeg"/><Relationship Id="rId9" Type="http://schemas.openxmlformats.org/officeDocument/2006/relationships/image" Target="../media/image51.tmp"/><Relationship Id="rId10" Type="http://schemas.openxmlformats.org/officeDocument/2006/relationships/image" Target="../media/image4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 Id="rId3" Type="http://schemas.openxmlformats.org/officeDocument/2006/relationships/image" Target="../media/image67.gif"/></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8.png"/><Relationship Id="rId5" Type="http://schemas.microsoft.com/office/2007/relationships/hdphoto" Target="../media/hdphoto1.wdp"/><Relationship Id="rId6" Type="http://schemas.openxmlformats.org/officeDocument/2006/relationships/image" Target="../media/image69.pn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70.jpeg"/><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70.jpeg"/><Relationship Id="rId5" Type="http://schemas.openxmlformats.org/officeDocument/2006/relationships/image" Target="../media/image71.jpg"/><Relationship Id="rId6" Type="http://schemas.openxmlformats.org/officeDocument/2006/relationships/image" Target="../media/image72.jpg"/><Relationship Id="rId7" Type="http://schemas.openxmlformats.org/officeDocument/2006/relationships/image" Target="../media/image73.pn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26.xml.rels><?xml version="1.0" encoding="UTF-8" standalone="yes"?>
<Relationships xmlns="http://schemas.openxmlformats.org/package/2006/relationships"><Relationship Id="rId11" Type="http://schemas.openxmlformats.org/officeDocument/2006/relationships/image" Target="../media/image5.png"/><Relationship Id="rId12" Type="http://schemas.openxmlformats.org/officeDocument/2006/relationships/image" Target="../media/image70.jpeg"/><Relationship Id="rId13" Type="http://schemas.openxmlformats.org/officeDocument/2006/relationships/image" Target="../media/image71.jpg"/><Relationship Id="rId14" Type="http://schemas.openxmlformats.org/officeDocument/2006/relationships/image" Target="../media/image72.jpg"/><Relationship Id="rId15" Type="http://schemas.openxmlformats.org/officeDocument/2006/relationships/image" Target="../media/image73.png"/><Relationship Id="rId16" Type="http://schemas.openxmlformats.org/officeDocument/2006/relationships/image" Target="../media/image74.png"/><Relationship Id="rId17" Type="http://schemas.openxmlformats.org/officeDocument/2006/relationships/image" Target="../media/image4.png"/><Relationship Id="rId1" Type="http://schemas.microsoft.com/office/2007/relationships/media" Target="../media/media12.mp3"/><Relationship Id="rId2" Type="http://schemas.openxmlformats.org/officeDocument/2006/relationships/audio" Target="../media/media12.mp3"/><Relationship Id="rId3" Type="http://schemas.microsoft.com/office/2007/relationships/media" Target="../media/media13.mp3"/><Relationship Id="rId4" Type="http://schemas.openxmlformats.org/officeDocument/2006/relationships/audio" Target="../media/media13.mp3"/><Relationship Id="rId5" Type="http://schemas.microsoft.com/office/2007/relationships/media" Target="../media/media14.mp3"/><Relationship Id="rId6" Type="http://schemas.openxmlformats.org/officeDocument/2006/relationships/audio" Target="../media/media14.mp3"/><Relationship Id="rId7" Type="http://schemas.microsoft.com/office/2007/relationships/media" Target="../media/media15.mp3"/><Relationship Id="rId8" Type="http://schemas.openxmlformats.org/officeDocument/2006/relationships/audio" Target="../media/media15.mp3"/><Relationship Id="rId9" Type="http://schemas.openxmlformats.org/officeDocument/2006/relationships/slideLayout" Target="../slideLayouts/slideLayout7.xml"/><Relationship Id="rId10" Type="http://schemas.openxmlformats.org/officeDocument/2006/relationships/notesSlide" Target="../notesSlides/notesSlide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75.png"/><Relationship Id="rId5" Type="http://schemas.openxmlformats.org/officeDocument/2006/relationships/image" Target="../media/image76.jpg"/><Relationship Id="rId6" Type="http://schemas.openxmlformats.org/officeDocument/2006/relationships/image" Target="../media/image77.png"/><Relationship Id="rId7" Type="http://schemas.openxmlformats.org/officeDocument/2006/relationships/image" Target="../media/image4.png"/><Relationship Id="rId1" Type="http://schemas.microsoft.com/office/2007/relationships/media" Target="../media/media16.mp3"/><Relationship Id="rId2" Type="http://schemas.openxmlformats.org/officeDocument/2006/relationships/audio" Target="../media/media16.mp3"/></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8.png"/><Relationship Id="rId3" Type="http://schemas.openxmlformats.org/officeDocument/2006/relationships/image" Target="../media/image79.png"/></Relationships>
</file>

<file path=ppt/slides/_rels/slide29.xml.rels><?xml version="1.0" encoding="UTF-8" standalone="yes"?>
<Relationships xmlns="http://schemas.openxmlformats.org/package/2006/relationships"><Relationship Id="rId3" Type="http://schemas.openxmlformats.org/officeDocument/2006/relationships/image" Target="../media/image79.png"/><Relationship Id="rId4" Type="http://schemas.openxmlformats.org/officeDocument/2006/relationships/image" Target="../media/image45.tmp"/><Relationship Id="rId5" Type="http://schemas.openxmlformats.org/officeDocument/2006/relationships/image" Target="../media/image46.tmp"/><Relationship Id="rId6" Type="http://schemas.openxmlformats.org/officeDocument/2006/relationships/image" Target="../media/image44.jpg"/><Relationship Id="rId7" Type="http://schemas.openxmlformats.org/officeDocument/2006/relationships/image" Target="../media/image62.tmp"/><Relationship Id="rId8" Type="http://schemas.openxmlformats.org/officeDocument/2006/relationships/image" Target="../media/image50.jpeg"/><Relationship Id="rId9" Type="http://schemas.openxmlformats.org/officeDocument/2006/relationships/image" Target="../media/image18.jpg"/><Relationship Id="rId10" Type="http://schemas.openxmlformats.org/officeDocument/2006/relationships/image" Target="../media/image51.tmp"/><Relationship Id="rId1" Type="http://schemas.openxmlformats.org/officeDocument/2006/relationships/slideLayout" Target="../slideLayouts/slideLayout7.xml"/><Relationship Id="rId2" Type="http://schemas.openxmlformats.org/officeDocument/2006/relationships/image" Target="../media/image78.png"/></Relationships>
</file>

<file path=ppt/slides/_rels/slide30.xml.rels><?xml version="1.0" encoding="UTF-8" standalone="yes"?>
<Relationships xmlns="http://schemas.openxmlformats.org/package/2006/relationships"><Relationship Id="rId11" Type="http://schemas.openxmlformats.org/officeDocument/2006/relationships/image" Target="../media/image46.tmp"/><Relationship Id="rId12" Type="http://schemas.openxmlformats.org/officeDocument/2006/relationships/image" Target="../media/image45.tmp"/><Relationship Id="rId13" Type="http://schemas.openxmlformats.org/officeDocument/2006/relationships/image" Target="../media/image52.png"/><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78.png"/><Relationship Id="rId4" Type="http://schemas.openxmlformats.org/officeDocument/2006/relationships/image" Target="../media/image79.png"/><Relationship Id="rId5" Type="http://schemas.openxmlformats.org/officeDocument/2006/relationships/image" Target="../media/image43.jpeg"/><Relationship Id="rId6" Type="http://schemas.openxmlformats.org/officeDocument/2006/relationships/image" Target="../media/image40.png"/><Relationship Id="rId7" Type="http://schemas.openxmlformats.org/officeDocument/2006/relationships/image" Target="../media/image62.tmp"/><Relationship Id="rId8" Type="http://schemas.openxmlformats.org/officeDocument/2006/relationships/image" Target="../media/image44.jpg"/><Relationship Id="rId9" Type="http://schemas.openxmlformats.org/officeDocument/2006/relationships/image" Target="../media/image47.tmp"/><Relationship Id="rId10" Type="http://schemas.openxmlformats.org/officeDocument/2006/relationships/image" Target="../media/image18.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8.png"/><Relationship Id="rId3" Type="http://schemas.openxmlformats.org/officeDocument/2006/relationships/image" Target="../media/image7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8.png"/><Relationship Id="rId3" Type="http://schemas.openxmlformats.org/officeDocument/2006/relationships/image" Target="../media/image79.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81.png"/><Relationship Id="rId4" Type="http://schemas.openxmlformats.org/officeDocument/2006/relationships/image" Target="../media/image82.png"/><Relationship Id="rId5" Type="http://schemas.openxmlformats.org/officeDocument/2006/relationships/image" Target="../media/image83.png"/><Relationship Id="rId6" Type="http://schemas.openxmlformats.org/officeDocument/2006/relationships/image" Target="../media/image84.png"/><Relationship Id="rId1" Type="http://schemas.openxmlformats.org/officeDocument/2006/relationships/slideLayout" Target="../slideLayouts/slideLayout12.xml"/><Relationship Id="rId2" Type="http://schemas.openxmlformats.org/officeDocument/2006/relationships/image" Target="../media/image80.png"/></Relationships>
</file>

<file path=ppt/slides/_rels/slide35.xml.rels><?xml version="1.0" encoding="UTF-8" standalone="yes"?>
<Relationships xmlns="http://schemas.openxmlformats.org/package/2006/relationships"><Relationship Id="rId11" Type="http://schemas.openxmlformats.org/officeDocument/2006/relationships/image" Target="../media/image50.jpeg"/><Relationship Id="rId12" Type="http://schemas.openxmlformats.org/officeDocument/2006/relationships/image" Target="../media/image51.tmp"/><Relationship Id="rId13" Type="http://schemas.openxmlformats.org/officeDocument/2006/relationships/image" Target="../media/image52.png"/><Relationship Id="rId14" Type="http://schemas.openxmlformats.org/officeDocument/2006/relationships/image" Target="../media/image62.tmp"/><Relationship Id="rId15" Type="http://schemas.openxmlformats.org/officeDocument/2006/relationships/image" Target="../media/image63.jpeg"/><Relationship Id="rId1" Type="http://schemas.openxmlformats.org/officeDocument/2006/relationships/slideLayout" Target="../slideLayouts/slideLayout7.xml"/><Relationship Id="rId2" Type="http://schemas.openxmlformats.org/officeDocument/2006/relationships/image" Target="../media/image85.png"/><Relationship Id="rId3" Type="http://schemas.openxmlformats.org/officeDocument/2006/relationships/image" Target="../media/image86.png"/><Relationship Id="rId4" Type="http://schemas.openxmlformats.org/officeDocument/2006/relationships/image" Target="../media/image43.jpeg"/><Relationship Id="rId5" Type="http://schemas.openxmlformats.org/officeDocument/2006/relationships/image" Target="../media/image44.jpg"/><Relationship Id="rId6" Type="http://schemas.openxmlformats.org/officeDocument/2006/relationships/image" Target="../media/image45.tmp"/><Relationship Id="rId7" Type="http://schemas.openxmlformats.org/officeDocument/2006/relationships/image" Target="../media/image46.tmp"/><Relationship Id="rId8" Type="http://schemas.openxmlformats.org/officeDocument/2006/relationships/image" Target="../media/image47.tmp"/><Relationship Id="rId9" Type="http://schemas.openxmlformats.org/officeDocument/2006/relationships/image" Target="../media/image40.png"/><Relationship Id="rId10" Type="http://schemas.openxmlformats.org/officeDocument/2006/relationships/image" Target="../media/image18.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2.xml"/><Relationship Id="rId4" Type="http://schemas.openxmlformats.org/officeDocument/2006/relationships/image" Target="../media/image4.png"/><Relationship Id="rId5" Type="http://schemas.openxmlformats.org/officeDocument/2006/relationships/image" Target="../media/image62.tmp"/><Relationship Id="rId6" Type="http://schemas.openxmlformats.org/officeDocument/2006/relationships/image" Target="../media/image77.png"/><Relationship Id="rId1" Type="http://schemas.microsoft.com/office/2007/relationships/media" Target="../media/media17.mp3"/><Relationship Id="rId2" Type="http://schemas.openxmlformats.org/officeDocument/2006/relationships/audio" Target="../media/media17.mp3"/></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chart" Target="../charts/chart1.xml"/><Relationship Id="rId4" Type="http://schemas.openxmlformats.org/officeDocument/2006/relationships/chart" Target="../charts/chart2.xml"/><Relationship Id="rId5" Type="http://schemas.openxmlformats.org/officeDocument/2006/relationships/image" Target="../media/image88.png"/><Relationship Id="rId6" Type="http://schemas.openxmlformats.org/officeDocument/2006/relationships/image" Target="../media/image89.png"/><Relationship Id="rId1" Type="http://schemas.openxmlformats.org/officeDocument/2006/relationships/slideLayout" Target="../slideLayouts/slideLayout12.xml"/><Relationship Id="rId2" Type="http://schemas.openxmlformats.org/officeDocument/2006/relationships/image" Target="../media/image87.png"/></Relationships>
</file>

<file path=ppt/slides/_rels/slide46.xml.rels><?xml version="1.0" encoding="UTF-8" standalone="yes"?>
<Relationships xmlns="http://schemas.openxmlformats.org/package/2006/relationships"><Relationship Id="rId11" Type="http://schemas.openxmlformats.org/officeDocument/2006/relationships/image" Target="../media/image96.jpg"/><Relationship Id="rId12" Type="http://schemas.openxmlformats.org/officeDocument/2006/relationships/image" Target="../media/image97.png"/><Relationship Id="rId1" Type="http://schemas.microsoft.com/office/2007/relationships/media" Target="../media/media18.mp3"/><Relationship Id="rId2" Type="http://schemas.openxmlformats.org/officeDocument/2006/relationships/audio" Target="../media/media18.mp3"/><Relationship Id="rId3" Type="http://schemas.openxmlformats.org/officeDocument/2006/relationships/slideLayout" Target="../slideLayouts/slideLayout7.xml"/><Relationship Id="rId4" Type="http://schemas.openxmlformats.org/officeDocument/2006/relationships/image" Target="../media/image90.png"/><Relationship Id="rId5" Type="http://schemas.openxmlformats.org/officeDocument/2006/relationships/image" Target="../media/image4.png"/><Relationship Id="rId6" Type="http://schemas.openxmlformats.org/officeDocument/2006/relationships/image" Target="../media/image91.jpg"/><Relationship Id="rId7" Type="http://schemas.openxmlformats.org/officeDocument/2006/relationships/image" Target="../media/image92.jpg"/><Relationship Id="rId8" Type="http://schemas.openxmlformats.org/officeDocument/2006/relationships/image" Target="../media/image93.jpg"/><Relationship Id="rId9" Type="http://schemas.openxmlformats.org/officeDocument/2006/relationships/image" Target="../media/image94.jpg"/><Relationship Id="rId10" Type="http://schemas.openxmlformats.org/officeDocument/2006/relationships/image" Target="../media/image95.jp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2.xml"/><Relationship Id="rId4" Type="http://schemas.openxmlformats.org/officeDocument/2006/relationships/image" Target="../media/image98.png"/><Relationship Id="rId5" Type="http://schemas.openxmlformats.org/officeDocument/2006/relationships/image" Target="../media/image16.png"/><Relationship Id="rId1" Type="http://schemas.microsoft.com/office/2007/relationships/media" Target="../media/media19.mp3"/><Relationship Id="rId2" Type="http://schemas.openxmlformats.org/officeDocument/2006/relationships/audio" Target="../media/media19.mp3"/></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F_2022_10anniv_Graphic.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3" name="NFL_Fox_Theme.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0848" y="4412370"/>
            <a:ext cx="812800" cy="812800"/>
          </a:xfrm>
          <a:prstGeom prst="rect">
            <a:avLst/>
          </a:prstGeom>
        </p:spPr>
      </p:pic>
    </p:spTree>
    <p:extLst>
      <p:ext uri="{BB962C8B-B14F-4D97-AF65-F5344CB8AC3E}">
        <p14:creationId xmlns:p14="http://schemas.microsoft.com/office/powerpoint/2010/main" val="92684318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3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434">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3105" b="1981"/>
          <a:stretch/>
        </p:blipFill>
        <p:spPr>
          <a:xfrm>
            <a:off x="-7729" y="0"/>
            <a:ext cx="9163070" cy="5143500"/>
          </a:xfrm>
          <a:prstGeom prst="rect">
            <a:avLst/>
          </a:prstGeom>
        </p:spPr>
      </p:pic>
      <p:sp>
        <p:nvSpPr>
          <p:cNvPr id="2" name="TextBox 1"/>
          <p:cNvSpPr txBox="1"/>
          <p:nvPr/>
        </p:nvSpPr>
        <p:spPr>
          <a:xfrm>
            <a:off x="0" y="581517"/>
            <a:ext cx="9144000" cy="2231380"/>
          </a:xfrm>
          <a:prstGeom prst="rect">
            <a:avLst/>
          </a:prstGeom>
          <a:noFill/>
          <a:effectLst>
            <a:innerShdw blurRad="63500" dist="50800" dir="13500000">
              <a:prstClr val="black">
                <a:alpha val="50000"/>
              </a:prstClr>
            </a:innerShdw>
          </a:effectLst>
        </p:spPr>
        <p:txBody>
          <a:bodyPr wrap="square"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13900" b="1" dirty="0">
                <a:ln w="11430"/>
                <a:solidFill>
                  <a:schemeClr val="bg1"/>
                </a:solidFill>
                <a:effectLst>
                  <a:glow rad="25400">
                    <a:schemeClr val="tx1">
                      <a:alpha val="12000"/>
                    </a:schemeClr>
                  </a:glow>
                  <a:outerShdw blurRad="28575" dist="38100" dir="3600000" sx="99000" sy="99000" algn="t" rotWithShape="0">
                    <a:prstClr val="black">
                      <a:alpha val="73000"/>
                    </a:prstClr>
                  </a:outerShdw>
                </a:effectLst>
                <a:latin typeface="Tahoma" panose="020B0604030504040204" pitchFamily="34" charset="0"/>
                <a:ea typeface="Tahoma" panose="020B0604030504040204" pitchFamily="34" charset="0"/>
                <a:cs typeface="Tahoma" panose="020B0604030504040204" pitchFamily="34" charset="0"/>
              </a:rPr>
              <a:t>Sx3.fun</a:t>
            </a:r>
          </a:p>
        </p:txBody>
      </p:sp>
      <p:sp>
        <p:nvSpPr>
          <p:cNvPr id="6" name="Rounded Rectangle 5"/>
          <p:cNvSpPr/>
          <p:nvPr/>
        </p:nvSpPr>
        <p:spPr>
          <a:xfrm>
            <a:off x="1029180" y="2798300"/>
            <a:ext cx="7014474" cy="1324936"/>
          </a:xfrm>
          <a:prstGeom prst="roundRect">
            <a:avLst/>
          </a:prstGeom>
          <a:solidFill>
            <a:schemeClr val="bg1">
              <a:alpha val="78000"/>
            </a:schemeClr>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solidFill>
                  <a:schemeClr val="tx1"/>
                </a:solidFill>
                <a:latin typeface="Tahoma" panose="020B0604030504040204" pitchFamily="34" charset="0"/>
                <a:ea typeface="Tahoma" panose="020B0604030504040204" pitchFamily="34" charset="0"/>
                <a:cs typeface="Tahoma" panose="020B0604030504040204" pitchFamily="34" charset="0"/>
              </a:rPr>
              <a:t>Website with news, rules, stats &amp; other various share-</a:t>
            </a:r>
            <a:r>
              <a:rPr lang="en-US" sz="2000" dirty="0" err="1">
                <a:solidFill>
                  <a:schemeClr val="tx1"/>
                </a:solidFill>
                <a:latin typeface="Tahoma" panose="020B0604030504040204" pitchFamily="34" charset="0"/>
                <a:ea typeface="Tahoma" panose="020B0604030504040204" pitchFamily="34" charset="0"/>
                <a:cs typeface="Tahoma" panose="020B0604030504040204" pitchFamily="34" charset="0"/>
              </a:rPr>
              <a:t>ables</a:t>
            </a:r>
            <a:endParaRPr lang="en-US" sz="200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algn="ctr"/>
            <a:endParaRPr lang="en-US" sz="200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algn="ctr"/>
            <a:r>
              <a:rPr lang="en-US" sz="2000" dirty="0">
                <a:solidFill>
                  <a:schemeClr val="tx1"/>
                </a:solidFill>
                <a:latin typeface="Tahoma" panose="020B0604030504040204" pitchFamily="34" charset="0"/>
                <a:ea typeface="Tahoma" panose="020B0604030504040204" pitchFamily="34" charset="0"/>
                <a:cs typeface="Tahoma" panose="020B0604030504040204" pitchFamily="34" charset="0"/>
              </a:rPr>
              <a:t>This presentation is available there as a PDF</a:t>
            </a:r>
          </a:p>
        </p:txBody>
      </p:sp>
    </p:spTree>
    <p:extLst>
      <p:ext uri="{BB962C8B-B14F-4D97-AF65-F5344CB8AC3E}">
        <p14:creationId xmlns:p14="http://schemas.microsoft.com/office/powerpoint/2010/main" val="360651702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
            <a:ext cx="9144000" cy="5143499"/>
          </a:xfrm>
          <a:prstGeom prst="rect">
            <a:avLst/>
          </a:prstGeom>
          <a:solidFill>
            <a:srgbClr val="ECA9CE"/>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Open Sans Cond Light"/>
              <a:ea typeface="+mn-ea"/>
              <a:cs typeface="Open Sans Cond Light"/>
            </a:endParaRPr>
          </a:p>
        </p:txBody>
      </p:sp>
      <p:pic>
        <p:nvPicPr>
          <p:cNvPr id="2" name="Beck-Loser_EditLouder.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8077" y="4611604"/>
            <a:ext cx="812800" cy="812800"/>
          </a:xfrm>
          <a:prstGeom prst="rect">
            <a:avLst/>
          </a:prstGeom>
        </p:spPr>
      </p:pic>
      <p:sp>
        <p:nvSpPr>
          <p:cNvPr id="3" name="TextBox 2">
            <a:extLst>
              <a:ext uri="{FF2B5EF4-FFF2-40B4-BE49-F238E27FC236}">
                <a16:creationId xmlns:a16="http://schemas.microsoft.com/office/drawing/2014/main" xmlns="" id="{DD21E9EF-8469-4B18-9ECC-EC4A273ACA0F}"/>
              </a:ext>
            </a:extLst>
          </p:cNvPr>
          <p:cNvSpPr txBox="1"/>
          <p:nvPr/>
        </p:nvSpPr>
        <p:spPr>
          <a:xfrm>
            <a:off x="364026" y="81686"/>
            <a:ext cx="8415948" cy="144655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I SUCK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FANTASY FOOTBALL</a:t>
            </a:r>
          </a:p>
        </p:txBody>
      </p:sp>
      <p:pic>
        <p:nvPicPr>
          <p:cNvPr id="5" name="Picture 2" descr="A picture containing pink&#10;&#10;Description automatically generated">
            <a:extLst>
              <a:ext uri="{FF2B5EF4-FFF2-40B4-BE49-F238E27FC236}">
                <a16:creationId xmlns:a16="http://schemas.microsoft.com/office/drawing/2014/main" xmlns="" id="{568D8FDC-7F9B-4CDF-85BE-746562474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517475">
            <a:off x="7884238" y="52539"/>
            <a:ext cx="939530" cy="1434020"/>
          </a:xfrm>
          <a:prstGeom prst="rect">
            <a:avLst/>
          </a:prstGeom>
          <a:noFill/>
        </p:spPr>
      </p:pic>
      <p:pic>
        <p:nvPicPr>
          <p:cNvPr id="16" name="Picture 2" descr="A picture containing pink&#10;&#10;Description automatically generated">
            <a:extLst>
              <a:ext uri="{FF2B5EF4-FFF2-40B4-BE49-F238E27FC236}">
                <a16:creationId xmlns:a16="http://schemas.microsoft.com/office/drawing/2014/main" xmlns="" id="{3317A56B-E168-4773-8C39-2AADC98056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2525" flipH="1">
            <a:off x="333235" y="23352"/>
            <a:ext cx="939530" cy="1434020"/>
          </a:xfrm>
          <a:prstGeom prst="rect">
            <a:avLst/>
          </a:prstGeom>
          <a:noFill/>
        </p:spPr>
      </p:pic>
      <p:graphicFrame>
        <p:nvGraphicFramePr>
          <p:cNvPr id="18" name="Table 17">
            <a:extLst>
              <a:ext uri="{FF2B5EF4-FFF2-40B4-BE49-F238E27FC236}">
                <a16:creationId xmlns:a16="http://schemas.microsoft.com/office/drawing/2014/main" xmlns="" id="{622E3351-7A7B-46BC-B5F2-3748673C2763}"/>
              </a:ext>
            </a:extLst>
          </p:cNvPr>
          <p:cNvGraphicFramePr>
            <a:graphicFrameLocks noGrp="1"/>
          </p:cNvGraphicFramePr>
          <p:nvPr>
            <p:extLst>
              <p:ext uri="{D42A27DB-BD31-4B8C-83A1-F6EECF244321}">
                <p14:modId xmlns:p14="http://schemas.microsoft.com/office/powerpoint/2010/main" val="949534359"/>
              </p:ext>
            </p:extLst>
          </p:nvPr>
        </p:nvGraphicFramePr>
        <p:xfrm>
          <a:off x="364026" y="1883066"/>
          <a:ext cx="1912341" cy="2962856"/>
        </p:xfrm>
        <a:graphic>
          <a:graphicData uri="http://schemas.openxmlformats.org/drawingml/2006/table">
            <a:tbl>
              <a:tblPr firstRow="1" bandRow="1">
                <a:tableStyleId>{5940675A-B579-460E-94D1-54222C63F5DA}</a:tableStyleId>
              </a:tblPr>
              <a:tblGrid>
                <a:gridCol w="795605">
                  <a:extLst>
                    <a:ext uri="{9D8B030D-6E8A-4147-A177-3AD203B41FA5}">
                      <a16:colId xmlns:a16="http://schemas.microsoft.com/office/drawing/2014/main" xmlns="" val="20000"/>
                    </a:ext>
                  </a:extLst>
                </a:gridCol>
                <a:gridCol w="459846">
                  <a:extLst>
                    <a:ext uri="{9D8B030D-6E8A-4147-A177-3AD203B41FA5}">
                      <a16:colId xmlns:a16="http://schemas.microsoft.com/office/drawing/2014/main" xmlns="" val="20002"/>
                    </a:ext>
                  </a:extLst>
                </a:gridCol>
                <a:gridCol w="656890"/>
              </a:tblGrid>
              <a:tr h="150037">
                <a:tc>
                  <a:txBody>
                    <a:bodyPr/>
                    <a:lstStyle/>
                    <a:p>
                      <a:r>
                        <a:rPr lang="en-US" sz="1100" dirty="0" err="1" smtClean="0">
                          <a:solidFill>
                            <a:srgbClr val="800000"/>
                          </a:solidFill>
                          <a:latin typeface="Segoe UI"/>
                          <a:cs typeface="Segoe UI"/>
                        </a:rPr>
                        <a:t>Kyler</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$24</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QB 10</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2895096588"/>
                  </a:ext>
                </a:extLst>
              </a:tr>
              <a:tr h="48841">
                <a:tc>
                  <a:txBody>
                    <a:bodyPr/>
                    <a:lstStyle/>
                    <a:p>
                      <a:endParaRPr lang="en-US" sz="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xmlns="" val="10008"/>
                  </a:ext>
                </a:extLst>
              </a:tr>
              <a:tr h="150037">
                <a:tc>
                  <a:txBody>
                    <a:bodyPr/>
                    <a:lstStyle/>
                    <a:p>
                      <a:r>
                        <a:rPr lang="en-US" sz="1100" dirty="0" smtClean="0">
                          <a:solidFill>
                            <a:srgbClr val="800000"/>
                          </a:solidFill>
                          <a:latin typeface="Segoe UI"/>
                          <a:cs typeface="Segoe UI"/>
                        </a:rPr>
                        <a:t>C</a:t>
                      </a:r>
                      <a:r>
                        <a:rPr lang="en-US" sz="1100" baseline="0" dirty="0" smtClean="0">
                          <a:solidFill>
                            <a:srgbClr val="800000"/>
                          </a:solidFill>
                          <a:latin typeface="Segoe UI"/>
                          <a:cs typeface="Segoe UI"/>
                        </a:rPr>
                        <a:t> Carson</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$27</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RB 83</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4247646702"/>
                  </a:ext>
                </a:extLst>
              </a:tr>
              <a:tr h="150037">
                <a:tc>
                  <a:txBody>
                    <a:bodyPr/>
                    <a:lstStyle/>
                    <a:p>
                      <a:r>
                        <a:rPr lang="en-US" sz="1100" dirty="0" smtClean="0">
                          <a:solidFill>
                            <a:srgbClr val="800000"/>
                          </a:solidFill>
                          <a:latin typeface="Segoe UI"/>
                          <a:cs typeface="Segoe UI"/>
                        </a:rPr>
                        <a:t>Miles</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$26</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RB 44</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02"/>
                  </a:ext>
                </a:extLst>
              </a:tr>
              <a:tr h="150037">
                <a:tc>
                  <a:txBody>
                    <a:bodyPr/>
                    <a:lstStyle/>
                    <a:p>
                      <a:r>
                        <a:rPr lang="en-US" sz="1100" dirty="0" smtClean="0">
                          <a:solidFill>
                            <a:srgbClr val="800000"/>
                          </a:solidFill>
                          <a:latin typeface="Segoe UI"/>
                          <a:cs typeface="Segoe UI"/>
                        </a:rPr>
                        <a:t>M Davis</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$18</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RB 35</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14"/>
                  </a:ext>
                </a:extLst>
              </a:tr>
              <a:tr h="50284">
                <a:tc>
                  <a:txBody>
                    <a:bodyPr/>
                    <a:lstStyle/>
                    <a:p>
                      <a:endParaRPr lang="en-US" sz="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xmlns="" val="2550113985"/>
                  </a:ext>
                </a:extLst>
              </a:tr>
              <a:tr h="150037">
                <a:tc>
                  <a:txBody>
                    <a:bodyPr/>
                    <a:lstStyle/>
                    <a:p>
                      <a:r>
                        <a:rPr lang="en-US" sz="1100" dirty="0" err="1" smtClean="0">
                          <a:solidFill>
                            <a:srgbClr val="800000"/>
                          </a:solidFill>
                          <a:latin typeface="Segoe UI"/>
                          <a:cs typeface="Segoe UI"/>
                        </a:rPr>
                        <a:t>Diontae</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$26</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lumMod val="50000"/>
                            </a:schemeClr>
                          </a:solidFill>
                          <a:latin typeface="Segoe UI"/>
                          <a:cs typeface="Segoe UI"/>
                        </a:rPr>
                        <a:t>WR 8</a:t>
                      </a:r>
                      <a:endParaRPr lang="en-US" sz="1100" dirty="0">
                        <a:solidFill>
                          <a:schemeClr val="bg1">
                            <a:lumMod val="50000"/>
                          </a:schemeClr>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0037">
                <a:tc>
                  <a:txBody>
                    <a:bodyPr/>
                    <a:lstStyle/>
                    <a:p>
                      <a:r>
                        <a:rPr lang="en-US" sz="1100" dirty="0" smtClean="0">
                          <a:solidFill>
                            <a:srgbClr val="800000"/>
                          </a:solidFill>
                          <a:latin typeface="Segoe UI"/>
                          <a:cs typeface="Segoe UI"/>
                        </a:rPr>
                        <a:t>A Cooper</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$24</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WR 27</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05"/>
                  </a:ext>
                </a:extLst>
              </a:tr>
              <a:tr h="150037">
                <a:tc>
                  <a:txBody>
                    <a:bodyPr/>
                    <a:lstStyle/>
                    <a:p>
                      <a:r>
                        <a:rPr lang="en-US" sz="1100" dirty="0" smtClean="0">
                          <a:solidFill>
                            <a:srgbClr val="800000"/>
                          </a:solidFill>
                          <a:latin typeface="Segoe UI"/>
                          <a:cs typeface="Segoe UI"/>
                        </a:rPr>
                        <a:t>Godwin</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$19</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WR 15</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16"/>
                  </a:ext>
                </a:extLst>
              </a:tr>
              <a:tr h="150037">
                <a:tc>
                  <a:txBody>
                    <a:bodyPr/>
                    <a:lstStyle/>
                    <a:p>
                      <a:r>
                        <a:rPr lang="en-US" sz="1100" dirty="0" smtClean="0">
                          <a:solidFill>
                            <a:srgbClr val="800000"/>
                          </a:solidFill>
                          <a:latin typeface="Segoe UI"/>
                          <a:cs typeface="Segoe UI"/>
                        </a:rPr>
                        <a:t>Waddle</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100" dirty="0" smtClean="0">
                          <a:solidFill>
                            <a:srgbClr val="7F7F7F"/>
                          </a:solidFill>
                          <a:latin typeface="Segoe UI"/>
                          <a:cs typeface="Segoe UI"/>
                        </a:rPr>
                        <a:t>$3</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100" dirty="0" smtClean="0">
                          <a:solidFill>
                            <a:srgbClr val="7F7F7F"/>
                          </a:solidFill>
                          <a:latin typeface="Segoe UI"/>
                          <a:cs typeface="Segoe UI"/>
                        </a:rPr>
                        <a:t>WR 13</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0037">
                <a:tc>
                  <a:txBody>
                    <a:bodyPr/>
                    <a:lstStyle/>
                    <a:p>
                      <a:r>
                        <a:rPr lang="en-US" sz="1100" dirty="0" err="1" smtClean="0">
                          <a:solidFill>
                            <a:srgbClr val="800000"/>
                          </a:solidFill>
                          <a:latin typeface="Segoe UI"/>
                          <a:cs typeface="Segoe UI"/>
                        </a:rPr>
                        <a:t>Beasles</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7F7F7F"/>
                          </a:solidFill>
                          <a:latin typeface="Segoe UI"/>
                          <a:ea typeface="+mn-ea"/>
                          <a:cs typeface="Segoe UI"/>
                        </a:rPr>
                        <a:t>$3</a:t>
                      </a:r>
                      <a:endParaRPr lang="en-US" sz="1100" kern="1200" dirty="0">
                        <a:solidFill>
                          <a:srgbClr val="7F7F7F"/>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FF0000"/>
                          </a:solidFill>
                          <a:latin typeface="Segoe UI"/>
                          <a:ea typeface="+mn-ea"/>
                          <a:cs typeface="Segoe UI"/>
                        </a:rPr>
                        <a:t>WR 39</a:t>
                      </a:r>
                      <a:endParaRPr lang="en-US" sz="1100" kern="1200" dirty="0">
                        <a:solidFill>
                          <a:srgbClr val="FF0000"/>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0037">
                <a:tc>
                  <a:txBody>
                    <a:bodyPr/>
                    <a:lstStyle/>
                    <a:p>
                      <a:r>
                        <a:rPr lang="en-US" sz="1100" dirty="0" smtClean="0">
                          <a:solidFill>
                            <a:srgbClr val="800000"/>
                          </a:solidFill>
                          <a:latin typeface="Segoe UI"/>
                          <a:cs typeface="Segoe UI"/>
                        </a:rPr>
                        <a:t>Slayton</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7F7F7F"/>
                          </a:solidFill>
                          <a:latin typeface="Segoe UI"/>
                          <a:ea typeface="+mn-ea"/>
                          <a:cs typeface="Segoe UI"/>
                        </a:rPr>
                        <a:t>$2</a:t>
                      </a:r>
                      <a:endParaRPr lang="en-US" sz="1100" kern="1200" dirty="0">
                        <a:solidFill>
                          <a:srgbClr val="7F7F7F"/>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FF0000"/>
                          </a:solidFill>
                          <a:latin typeface="Segoe UI"/>
                          <a:ea typeface="+mn-ea"/>
                          <a:cs typeface="Segoe UI"/>
                        </a:rPr>
                        <a:t>WR 106</a:t>
                      </a:r>
                      <a:endParaRPr lang="en-US" sz="1100" kern="1200" dirty="0">
                        <a:solidFill>
                          <a:srgbClr val="FF0000"/>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0037">
                <a:tc>
                  <a:txBody>
                    <a:bodyPr/>
                    <a:lstStyle/>
                    <a:p>
                      <a:r>
                        <a:rPr lang="en-US" sz="1100" dirty="0" smtClean="0">
                          <a:solidFill>
                            <a:srgbClr val="800000"/>
                          </a:solidFill>
                          <a:latin typeface="Segoe UI"/>
                          <a:cs typeface="Segoe UI"/>
                        </a:rPr>
                        <a:t>Gage</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7F7F7F"/>
                          </a:solidFill>
                          <a:latin typeface="Segoe UI"/>
                          <a:ea typeface="+mn-ea"/>
                          <a:cs typeface="Segoe UI"/>
                        </a:rPr>
                        <a:t>$2</a:t>
                      </a:r>
                      <a:endParaRPr lang="en-US" sz="1100" kern="1200" dirty="0">
                        <a:solidFill>
                          <a:srgbClr val="7F7F7F"/>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FF0000"/>
                          </a:solidFill>
                          <a:latin typeface="Segoe UI"/>
                          <a:ea typeface="+mn-ea"/>
                          <a:cs typeface="Segoe UI"/>
                        </a:rPr>
                        <a:t>WR 38</a:t>
                      </a:r>
                      <a:endParaRPr lang="en-US" sz="1100" kern="1200" dirty="0">
                        <a:solidFill>
                          <a:srgbClr val="FF0000"/>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0037">
                <a:tc>
                  <a:txBody>
                    <a:bodyPr/>
                    <a:lstStyle/>
                    <a:p>
                      <a:r>
                        <a:rPr lang="en-US" sz="1100" dirty="0" err="1" smtClean="0">
                          <a:solidFill>
                            <a:srgbClr val="800000"/>
                          </a:solidFill>
                          <a:latin typeface="Segoe UI"/>
                          <a:cs typeface="Segoe UI"/>
                        </a:rPr>
                        <a:t>Mecole</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$1</a:t>
                      </a:r>
                      <a:endParaRPr lang="en-US" sz="1100" dirty="0">
                        <a:solidFill>
                          <a:srgbClr val="7F7F7F"/>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WR 48</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18"/>
                  </a:ext>
                </a:extLst>
              </a:tr>
              <a:tr h="150037">
                <a:tc>
                  <a:txBody>
                    <a:bodyPr/>
                    <a:lstStyle/>
                    <a:p>
                      <a:r>
                        <a:rPr lang="en-US" sz="1100" dirty="0" smtClean="0">
                          <a:solidFill>
                            <a:srgbClr val="800000"/>
                          </a:solidFill>
                          <a:latin typeface="Segoe UI"/>
                          <a:cs typeface="Segoe UI"/>
                        </a:rPr>
                        <a:t>Ruggs</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7F7F7F"/>
                          </a:solidFill>
                          <a:latin typeface="Segoe UI"/>
                          <a:ea typeface="+mn-ea"/>
                          <a:cs typeface="Segoe UI"/>
                        </a:rPr>
                        <a:t>$1</a:t>
                      </a:r>
                      <a:endParaRPr lang="en-US" sz="1100" kern="1200" dirty="0">
                        <a:solidFill>
                          <a:srgbClr val="7F7F7F"/>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rgbClr val="FF0000"/>
                          </a:solidFill>
                          <a:latin typeface="Segoe UI"/>
                          <a:ea typeface="+mn-ea"/>
                          <a:cs typeface="Segoe UI"/>
                        </a:rPr>
                        <a:t>WR 86</a:t>
                      </a:r>
                      <a:endParaRPr lang="en-US" sz="1100" kern="1200" dirty="0">
                        <a:solidFill>
                          <a:srgbClr val="FF0000"/>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2525664121"/>
                  </a:ext>
                </a:extLst>
              </a:tr>
              <a:tr h="59571">
                <a:tc>
                  <a:txBody>
                    <a:bodyPr/>
                    <a:lstStyle/>
                    <a:p>
                      <a:endParaRPr lang="en-US" sz="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xmlns="" val="1924696444"/>
                  </a:ext>
                </a:extLst>
              </a:tr>
              <a:tr h="150037">
                <a:tc>
                  <a:txBody>
                    <a:bodyPr/>
                    <a:lstStyle/>
                    <a:p>
                      <a:r>
                        <a:rPr lang="en-US" sz="1100" dirty="0" smtClean="0">
                          <a:solidFill>
                            <a:srgbClr val="800000"/>
                          </a:solidFill>
                          <a:latin typeface="Segoe UI"/>
                          <a:cs typeface="Segoe UI"/>
                        </a:rPr>
                        <a:t>Pitts</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$19</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lumMod val="50000"/>
                            </a:schemeClr>
                          </a:solidFill>
                          <a:latin typeface="Segoe UI"/>
                          <a:cs typeface="Segoe UI"/>
                        </a:rPr>
                        <a:t>TE6</a:t>
                      </a:r>
                      <a:endParaRPr lang="en-US" sz="1100" dirty="0">
                        <a:solidFill>
                          <a:schemeClr val="bg1">
                            <a:lumMod val="50000"/>
                          </a:schemeClr>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3544120666"/>
                  </a:ext>
                </a:extLst>
              </a:tr>
              <a:tr h="0">
                <a:tc>
                  <a:txBody>
                    <a:bodyPr/>
                    <a:lstStyle/>
                    <a:p>
                      <a:endParaRPr lang="en-US" sz="4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4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c>
                  <a:txBody>
                    <a:bodyPr/>
                    <a:lstStyle/>
                    <a:p>
                      <a:endParaRPr lang="en-US" sz="4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tr>
              <a:tr h="150037">
                <a:tc>
                  <a:txBody>
                    <a:bodyPr/>
                    <a:lstStyle/>
                    <a:p>
                      <a:r>
                        <a:rPr lang="en-US" sz="1100" dirty="0" smtClean="0">
                          <a:solidFill>
                            <a:srgbClr val="800000"/>
                          </a:solidFill>
                          <a:latin typeface="Segoe UI"/>
                          <a:cs typeface="Segoe UI"/>
                        </a:rPr>
                        <a:t>Gould</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$1</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K22</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0">
                <a:tc>
                  <a:txBody>
                    <a:bodyPr/>
                    <a:lstStyle/>
                    <a:p>
                      <a:endParaRPr lang="en-US" sz="4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7F7F7F"/>
                    </a:solidFill>
                  </a:tcPr>
                </a:tc>
                <a:tc>
                  <a:txBody>
                    <a:bodyPr/>
                    <a:lstStyle/>
                    <a:p>
                      <a:endParaRPr lang="en-US" sz="4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7F7F7F"/>
                    </a:solidFill>
                  </a:tcPr>
                </a:tc>
                <a:tc>
                  <a:txBody>
                    <a:bodyPr/>
                    <a:lstStyle/>
                    <a:p>
                      <a:endParaRPr lang="en-US" sz="4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7F7F7F"/>
                    </a:solidFill>
                  </a:tcPr>
                </a:tc>
              </a:tr>
              <a:tr h="150037">
                <a:tc>
                  <a:txBody>
                    <a:bodyPr/>
                    <a:lstStyle/>
                    <a:p>
                      <a:r>
                        <a:rPr lang="en-US" sz="1100" dirty="0" smtClean="0">
                          <a:solidFill>
                            <a:srgbClr val="800000"/>
                          </a:solidFill>
                          <a:latin typeface="Segoe UI"/>
                          <a:cs typeface="Segoe UI"/>
                        </a:rPr>
                        <a:t>CHI DST</a:t>
                      </a:r>
                      <a:endParaRPr lang="en-US" sz="1100" dirty="0">
                        <a:solidFill>
                          <a:srgbClr val="80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7F7F7F"/>
                          </a:solidFill>
                          <a:latin typeface="Segoe UI"/>
                          <a:cs typeface="Segoe UI"/>
                        </a:rPr>
                        <a:t>$1</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rgbClr val="FF0000"/>
                          </a:solidFill>
                          <a:latin typeface="Segoe UI"/>
                          <a:cs typeface="Segoe UI"/>
                        </a:rPr>
                        <a:t>D19</a:t>
                      </a:r>
                      <a:endParaRPr lang="en-US" sz="1100" dirty="0">
                        <a:solidFill>
                          <a:srgbClr val="FF0000"/>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bl>
          </a:graphicData>
        </a:graphic>
      </p:graphicFrame>
      <p:sp>
        <p:nvSpPr>
          <p:cNvPr id="11" name="TextBox 10">
            <a:extLst>
              <a:ext uri="{FF2B5EF4-FFF2-40B4-BE49-F238E27FC236}">
                <a16:creationId xmlns:a16="http://schemas.microsoft.com/office/drawing/2014/main" xmlns="" id="{24F63BAD-50C7-48C0-8625-562128E46FC7}"/>
              </a:ext>
            </a:extLst>
          </p:cNvPr>
          <p:cNvSpPr txBox="1"/>
          <p:nvPr/>
        </p:nvSpPr>
        <p:spPr>
          <a:xfrm>
            <a:off x="438151" y="1505800"/>
            <a:ext cx="1586582" cy="30777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DRAFT</a:t>
            </a:r>
          </a:p>
        </p:txBody>
      </p:sp>
      <p:grpSp>
        <p:nvGrpSpPr>
          <p:cNvPr id="22" name="Group 21">
            <a:extLst>
              <a:ext uri="{FF2B5EF4-FFF2-40B4-BE49-F238E27FC236}">
                <a16:creationId xmlns:a16="http://schemas.microsoft.com/office/drawing/2014/main" xmlns="" id="{C99491B1-EB72-4C7F-9A4E-4559E3C4301D}"/>
              </a:ext>
            </a:extLst>
          </p:cNvPr>
          <p:cNvGrpSpPr/>
          <p:nvPr/>
        </p:nvGrpSpPr>
        <p:grpSpPr>
          <a:xfrm>
            <a:off x="2187223" y="1505800"/>
            <a:ext cx="6764860" cy="3233071"/>
            <a:chOff x="2187223" y="1572251"/>
            <a:chExt cx="6764860" cy="3233071"/>
          </a:xfrm>
        </p:grpSpPr>
        <p:sp>
          <p:nvSpPr>
            <p:cNvPr id="7" name="TextBox 6">
              <a:extLst>
                <a:ext uri="{FF2B5EF4-FFF2-40B4-BE49-F238E27FC236}">
                  <a16:creationId xmlns:a16="http://schemas.microsoft.com/office/drawing/2014/main" xmlns="" id="{108943C8-2C78-45C5-9AC0-0C882A2EAB74}"/>
                </a:ext>
              </a:extLst>
            </p:cNvPr>
            <p:cNvSpPr txBox="1"/>
            <p:nvPr/>
          </p:nvSpPr>
          <p:spPr>
            <a:xfrm>
              <a:off x="2929890" y="1572251"/>
              <a:ext cx="5131342"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What Went Wrong?</a:t>
              </a:r>
            </a:p>
          </p:txBody>
        </p:sp>
        <p:sp>
          <p:nvSpPr>
            <p:cNvPr id="8" name="TextBox 7">
              <a:extLst>
                <a:ext uri="{FF2B5EF4-FFF2-40B4-BE49-F238E27FC236}">
                  <a16:creationId xmlns:a16="http://schemas.microsoft.com/office/drawing/2014/main" xmlns="" id="{48346A4A-41BB-4357-AA99-865F2007FAEB}"/>
                </a:ext>
              </a:extLst>
            </p:cNvPr>
            <p:cNvSpPr txBox="1"/>
            <p:nvPr/>
          </p:nvSpPr>
          <p:spPr>
            <a:xfrm>
              <a:off x="2187223" y="2125944"/>
              <a:ext cx="6703132" cy="1477328"/>
            </a:xfrm>
            <a:prstGeom prst="rect">
              <a:avLst/>
            </a:prstGeom>
            <a:noFill/>
          </p:spPr>
          <p:txBody>
            <a:bodyPr wrap="square">
              <a:spAutoFit/>
            </a:bodyPr>
            <a:lstStyle/>
            <a:p>
              <a:pPr lvl="0" algn="ctr">
                <a:defRPr/>
              </a:pP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Drafted a </a:t>
              </a: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MURDERER</a:t>
              </a:r>
            </a:p>
            <a:p>
              <a:pPr lvl="0" algn="ctr">
                <a:defRPr/>
              </a:pP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Traded</a:t>
              </a: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 </a:t>
              </a: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Pitts</a:t>
              </a: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 (TE 6) to Aaron for </a:t>
              </a: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Allen Robinson </a:t>
              </a: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(WR 81)</a:t>
              </a:r>
            </a:p>
            <a:p>
              <a:pPr lvl="0" algn="ctr">
                <a:defRPr/>
              </a:pP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Entire drafted RB squad </a:t>
              </a: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started 21 games, </a:t>
              </a:r>
              <a:r>
                <a:rPr lang="en-US" sz="1500" dirty="0" smtClean="0">
                  <a:solidFill>
                    <a:srgbClr val="800000"/>
                  </a:solidFill>
                  <a:latin typeface="Tahoma" panose="020B0604030504040204" pitchFamily="34" charset="0"/>
                  <a:ea typeface="Tahoma" panose="020B0604030504040204" pitchFamily="34" charset="0"/>
                  <a:cs typeface="Tahoma" panose="020B0604030504040204" pitchFamily="34" charset="0"/>
                </a:rPr>
                <a:t>5 </a:t>
              </a: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TDs, 1489 rush </a:t>
              </a:r>
              <a:r>
                <a:rPr lang="en-US" sz="1500" dirty="0" err="1">
                  <a:solidFill>
                    <a:srgbClr val="800000"/>
                  </a:solidFill>
                  <a:latin typeface="Tahoma" panose="020B0604030504040204" pitchFamily="34" charset="0"/>
                  <a:ea typeface="Tahoma" panose="020B0604030504040204" pitchFamily="34" charset="0"/>
                  <a:cs typeface="Tahoma" panose="020B0604030504040204" pitchFamily="34" charset="0"/>
                </a:rPr>
                <a:t>yds</a:t>
              </a:r>
              <a:endPar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endParaRPr>
            </a:p>
            <a:p>
              <a:pPr lvl="0" algn="ctr">
                <a:defRPr/>
              </a:pP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Continued to believe in The </a:t>
              </a: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Chicago Bears</a:t>
              </a:r>
            </a:p>
            <a:p>
              <a:pPr lvl="0" algn="ctr">
                <a:defRPr/>
              </a:pP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Didn’t </a:t>
              </a:r>
              <a:r>
                <a:rPr lang="en-US" sz="1500" b="1" dirty="0" smtClean="0">
                  <a:solidFill>
                    <a:srgbClr val="800000"/>
                  </a:solidFill>
                  <a:latin typeface="Tahoma" panose="020B0604030504040204" pitchFamily="34" charset="0"/>
                  <a:ea typeface="Tahoma" panose="020B0604030504040204" pitchFamily="34" charset="0"/>
                  <a:cs typeface="Tahoma" panose="020B0604030504040204" pitchFamily="34" charset="0"/>
                </a:rPr>
                <a:t>chat </a:t>
              </a:r>
              <a:r>
                <a:rPr lang="en-US" sz="1500" b="1" dirty="0">
                  <a:solidFill>
                    <a:srgbClr val="800000"/>
                  </a:solidFill>
                  <a:latin typeface="Tahoma" panose="020B0604030504040204" pitchFamily="34" charset="0"/>
                  <a:ea typeface="Tahoma" panose="020B0604030504040204" pitchFamily="34" charset="0"/>
                  <a:cs typeface="Tahoma" panose="020B0604030504040204" pitchFamily="34" charset="0"/>
                </a:rPr>
                <a:t>and banter enough</a:t>
              </a:r>
              <a:r>
                <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rPr>
                <a:t> in Sx3 chats</a:t>
              </a:r>
            </a:p>
            <a:p>
              <a:pPr lvl="0" algn="ctr">
                <a:defRPr/>
              </a:pPr>
              <a:endParaRPr lang="en-US" sz="1500" dirty="0">
                <a:solidFill>
                  <a:srgbClr val="800000"/>
                </a:solidFill>
                <a:latin typeface="Tahoma" panose="020B0604030504040204" pitchFamily="34" charset="0"/>
                <a:ea typeface="Tahoma" panose="020B0604030504040204" pitchFamily="34" charset="0"/>
                <a:cs typeface="Tahoma" panose="020B0604030504040204" pitchFamily="34" charset="0"/>
              </a:endParaRPr>
            </a:p>
          </p:txBody>
        </p:sp>
        <p:sp>
          <p:nvSpPr>
            <p:cNvPr id="20" name="TextBox 19">
              <a:extLst>
                <a:ext uri="{FF2B5EF4-FFF2-40B4-BE49-F238E27FC236}">
                  <a16:creationId xmlns:a16="http://schemas.microsoft.com/office/drawing/2014/main" xmlns="" id="{938E9974-1D7D-4069-B2A4-90887D5F8AAC}"/>
                </a:ext>
              </a:extLst>
            </p:cNvPr>
            <p:cNvSpPr txBox="1"/>
            <p:nvPr/>
          </p:nvSpPr>
          <p:spPr>
            <a:xfrm>
              <a:off x="2273684" y="3728105"/>
              <a:ext cx="3316886" cy="103105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0DAB"/>
                  </a:solidFill>
                  <a:effectLst/>
                  <a:uLnTx/>
                  <a:uFillTx/>
                  <a:latin typeface="Roboto" panose="02000000000000000000" pitchFamily="2" charset="0"/>
                  <a:ea typeface="+mn-ea"/>
                  <a:cs typeface="+mn-cs"/>
                </a:rPr>
                <a:t>🦄</a:t>
              </a:r>
              <a:r>
                <a:rPr kumimoji="0" lang="en-US" sz="1600" b="1"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 Bowl Round 1</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97.46 Points</a:t>
              </a:r>
              <a:endParaRPr kumimoji="0" lang="en-US" sz="1500"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6 Starters totaled 30.4 </a:t>
              </a:r>
              <a:r>
                <a:rPr kumimoji="0" lang="en-US" sz="1500" b="0" i="0" u="none" strike="noStrike" kern="1200" cap="none" spc="0" normalizeH="0" baseline="0" noProof="0" dirty="0" err="1"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pts</a:t>
              </a:r>
              <a:endParaRPr kumimoji="0" lang="en-US" sz="1500"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500" dirty="0" smtClean="0">
                  <a:solidFill>
                    <a:srgbClr val="800000"/>
                  </a:solidFill>
                  <a:latin typeface="Tahoma" panose="020B0604030504040204" pitchFamily="34" charset="0"/>
                  <a:ea typeface="Tahoma" panose="020B0604030504040204" pitchFamily="34" charset="0"/>
                  <a:cs typeface="Tahoma" panose="020B0604030504040204" pitchFamily="34" charset="0"/>
                </a:rPr>
                <a:t>Freeman (3.4) &amp; M Davis (2.1) RBs</a:t>
              </a:r>
              <a:endParaRPr kumimoji="0" lang="en-US" sz="1500"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5" name="TextBox 14">
              <a:extLst>
                <a:ext uri="{FF2B5EF4-FFF2-40B4-BE49-F238E27FC236}">
                  <a16:creationId xmlns:a16="http://schemas.microsoft.com/office/drawing/2014/main" xmlns="" id="{D9E4B044-0B09-4146-9E54-1C108BB4B303}"/>
                </a:ext>
              </a:extLst>
            </p:cNvPr>
            <p:cNvSpPr txBox="1"/>
            <p:nvPr/>
          </p:nvSpPr>
          <p:spPr>
            <a:xfrm>
              <a:off x="5635197" y="3728104"/>
              <a:ext cx="3316886" cy="1077218"/>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0DAB"/>
                  </a:solidFill>
                  <a:effectLst/>
                  <a:uLnTx/>
                  <a:uFillTx/>
                  <a:latin typeface="Roboto" panose="02000000000000000000" pitchFamily="2" charset="0"/>
                  <a:ea typeface="+mn-ea"/>
                  <a:cs typeface="+mn-cs"/>
                </a:rPr>
                <a:t>🦄</a:t>
              </a:r>
              <a:r>
                <a:rPr kumimoji="0" lang="en-US" sz="1600" b="1"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 Bowl Finals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108.92 Points</a:t>
              </a:r>
              <a:endParaRPr kumimoji="0" lang="en-US" sz="1600"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7 starters</a:t>
              </a:r>
              <a:r>
                <a:rPr kumimoji="0" lang="en-US" sz="1600" b="0" i="0" u="none" strike="noStrike" kern="1200" cap="none" spc="0" normalizeH="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 &lt;10 points</a:t>
              </a:r>
              <a:endParaRPr kumimoji="0" lang="en-US" sz="1600"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Steamrolled</a:t>
              </a:r>
              <a:r>
                <a:rPr kumimoji="0" lang="en-US" sz="1600" b="0" i="0" u="none" strike="noStrike" kern="1200" cap="none" spc="0" normalizeH="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 by Bill (181.16)</a:t>
              </a:r>
              <a:endParaRPr kumimoji="0" lang="en-US" sz="1600"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pic>
        <p:nvPicPr>
          <p:cNvPr id="13314" name="Picture 2">
            <a:extLst>
              <a:ext uri="{FF2B5EF4-FFF2-40B4-BE49-F238E27FC236}">
                <a16:creationId xmlns:a16="http://schemas.microsoft.com/office/drawing/2014/main" xmlns="" id="{DA2D071F-4604-4182-B157-83090D6D15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201154" y="1609921"/>
            <a:ext cx="2541164" cy="3143708"/>
          </a:xfrm>
          <a:prstGeom prst="rect">
            <a:avLst/>
          </a:prstGeom>
          <a:noFill/>
        </p:spPr>
      </p:pic>
      <p:sp>
        <p:nvSpPr>
          <p:cNvPr id="9" name="TextBox 8">
            <a:extLst>
              <a:ext uri="{FF2B5EF4-FFF2-40B4-BE49-F238E27FC236}">
                <a16:creationId xmlns:a16="http://schemas.microsoft.com/office/drawing/2014/main" xmlns="" id="{8BD555ED-195E-4804-8B27-045BC9AEA8CA}"/>
              </a:ext>
            </a:extLst>
          </p:cNvPr>
          <p:cNvSpPr txBox="1"/>
          <p:nvPr/>
        </p:nvSpPr>
        <p:spPr>
          <a:xfrm>
            <a:off x="2861264" y="2288221"/>
            <a:ext cx="5918710" cy="175432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YOU SUCK </a:t>
            </a:r>
            <a:r>
              <a:rPr kumimoji="0" lang="en-US" sz="5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Jeff!</a:t>
            </a:r>
            <a:endParaRPr kumimoji="0" lang="en-US" sz="10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Show Us The </a:t>
            </a:r>
            <a:r>
              <a:rPr kumimoji="0" lang="en-US" sz="4400" b="0" i="0" u="none" strike="noStrike" kern="1200" cap="none" spc="0" normalizeH="0" baseline="0" noProof="0" dirty="0">
                <a:ln>
                  <a:noFill/>
                </a:ln>
                <a:solidFill>
                  <a:srgbClr val="1A0DAB"/>
                </a:solidFill>
                <a:effectLst/>
                <a:uLnTx/>
                <a:uFillTx/>
                <a:latin typeface="Roboto" panose="02000000000000000000" pitchFamily="2" charset="0"/>
                <a:ea typeface="+mn-ea"/>
                <a:cs typeface="+mn-cs"/>
              </a:rPr>
              <a:t>🦄</a:t>
            </a: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 </a:t>
            </a:r>
          </a:p>
        </p:txBody>
      </p:sp>
    </p:spTree>
    <p:extLst>
      <p:ext uri="{BB962C8B-B14F-4D97-AF65-F5344CB8AC3E}">
        <p14:creationId xmlns:p14="http://schemas.microsoft.com/office/powerpoint/2010/main" val="270206338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5138" fill="hold"/>
                                        <p:tgtEl>
                                          <p:spTgt spid="2"/>
                                        </p:tgtEl>
                                      </p:cBhvr>
                                    </p:cmd>
                                  </p:childTnLst>
                                </p:cTn>
                              </p:par>
                              <p:par>
                                <p:cTn id="7" presetID="8" presetClass="emph" presetSubtype="0" repeatCount="indefinite" autoRev="1" fill="hold" nodeType="withEffect">
                                  <p:stCondLst>
                                    <p:cond delay="0"/>
                                  </p:stCondLst>
                                  <p:childTnLst>
                                    <p:animRot by="1800000">
                                      <p:cBhvr>
                                        <p:cTn id="8" dur="500" fill="hold"/>
                                        <p:tgtEl>
                                          <p:spTgt spid="5"/>
                                        </p:tgtEl>
                                        <p:attrNameLst>
                                          <p:attrName>r</p:attrName>
                                        </p:attrNameLst>
                                      </p:cBhvr>
                                    </p:animRot>
                                  </p:childTnLst>
                                </p:cTn>
                              </p:par>
                              <p:par>
                                <p:cTn id="9" presetID="8" presetClass="emph" presetSubtype="0" repeatCount="indefinite" autoRev="1" fill="hold" nodeType="withEffect">
                                  <p:stCondLst>
                                    <p:cond delay="0"/>
                                  </p:stCondLst>
                                  <p:childTnLst>
                                    <p:animRot by="-1800000">
                                      <p:cBhvr>
                                        <p:cTn id="10" dur="500" fill="hold"/>
                                        <p:tgtEl>
                                          <p:spTgt spid="16"/>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500"/>
                                        <p:tgtEl>
                                          <p:spTgt spid="2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1" nodeType="clickEffect">
                                  <p:stCondLst>
                                    <p:cond delay="0"/>
                                  </p:stCondLst>
                                  <p:childTnLst>
                                    <p:animEffect transition="out" filter="fade">
                                      <p:cBhvr>
                                        <p:cTn id="27" dur="500"/>
                                        <p:tgtEl>
                                          <p:spTgt spid="11"/>
                                        </p:tgtEl>
                                      </p:cBhvr>
                                    </p:animEffect>
                                    <p:set>
                                      <p:cBhvr>
                                        <p:cTn id="28" dur="1" fill="hold">
                                          <p:stCondLst>
                                            <p:cond delay="499"/>
                                          </p:stCondLst>
                                        </p:cTn>
                                        <p:tgtEl>
                                          <p:spTgt spid="11"/>
                                        </p:tgtEl>
                                        <p:attrNameLst>
                                          <p:attrName>style.visibility</p:attrName>
                                        </p:attrNameLst>
                                      </p:cBhvr>
                                      <p:to>
                                        <p:strVal val="hidden"/>
                                      </p:to>
                                    </p:set>
                                  </p:childTnLst>
                                </p:cTn>
                              </p:par>
                              <p:par>
                                <p:cTn id="29" presetID="10" presetClass="exit" presetSubtype="0" fill="hold" nodeType="withEffect">
                                  <p:stCondLst>
                                    <p:cond delay="0"/>
                                  </p:stCondLst>
                                  <p:childTnLst>
                                    <p:animEffect transition="out" filter="fade">
                                      <p:cBhvr>
                                        <p:cTn id="30" dur="500"/>
                                        <p:tgtEl>
                                          <p:spTgt spid="18"/>
                                        </p:tgtEl>
                                      </p:cBhvr>
                                    </p:animEffect>
                                    <p:set>
                                      <p:cBhvr>
                                        <p:cTn id="31" dur="1" fill="hold">
                                          <p:stCondLst>
                                            <p:cond delay="499"/>
                                          </p:stCondLst>
                                        </p:cTn>
                                        <p:tgtEl>
                                          <p:spTgt spid="18"/>
                                        </p:tgtEl>
                                        <p:attrNameLst>
                                          <p:attrName>style.visibility</p:attrName>
                                        </p:attrNameLst>
                                      </p:cBhvr>
                                      <p:to>
                                        <p:strVal val="hidden"/>
                                      </p:to>
                                    </p:set>
                                  </p:childTnLst>
                                </p:cTn>
                              </p:par>
                              <p:par>
                                <p:cTn id="32" presetID="10" presetClass="exit" presetSubtype="0" fill="hold" nodeType="withEffect">
                                  <p:stCondLst>
                                    <p:cond delay="0"/>
                                  </p:stCondLst>
                                  <p:childTnLst>
                                    <p:animEffect transition="out" filter="fade">
                                      <p:cBhvr>
                                        <p:cTn id="33" dur="500"/>
                                        <p:tgtEl>
                                          <p:spTgt spid="22"/>
                                        </p:tgtEl>
                                      </p:cBhvr>
                                    </p:animEffect>
                                    <p:set>
                                      <p:cBhvr>
                                        <p:cTn id="34" dur="1" fill="hold">
                                          <p:stCondLst>
                                            <p:cond delay="499"/>
                                          </p:stCondLst>
                                        </p:cTn>
                                        <p:tgtEl>
                                          <p:spTgt spid="22"/>
                                        </p:tgtEl>
                                        <p:attrNameLst>
                                          <p:attrName>style.visibility</p:attrName>
                                        </p:attrNameLst>
                                      </p:cBhvr>
                                      <p:to>
                                        <p:strVal val="hidden"/>
                                      </p:to>
                                    </p:set>
                                  </p:childTnLst>
                                </p:cTn>
                              </p:par>
                              <p:par>
                                <p:cTn id="35" presetID="10" presetClass="entr" presetSubtype="0" fill="hold" grpId="0" nodeType="with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nodeType="withEffect">
                                  <p:stCondLst>
                                    <p:cond delay="0"/>
                                  </p:stCondLst>
                                  <p:childTnLst>
                                    <p:set>
                                      <p:cBhvr>
                                        <p:cTn id="39" dur="1" fill="hold">
                                          <p:stCondLst>
                                            <p:cond delay="0"/>
                                          </p:stCondLst>
                                        </p:cTn>
                                        <p:tgtEl>
                                          <p:spTgt spid="13314"/>
                                        </p:tgtEl>
                                        <p:attrNameLst>
                                          <p:attrName>style.visibility</p:attrName>
                                        </p:attrNameLst>
                                      </p:cBhvr>
                                      <p:to>
                                        <p:strVal val="visible"/>
                                      </p:to>
                                    </p:set>
                                    <p:animEffect transition="in" filter="fade">
                                      <p:cBhvr>
                                        <p:cTn id="40" dur="5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9434">
                <p:cTn id="41" repeatCount="indefinite" fill="hold" display="0">
                  <p:stCondLst>
                    <p:cond delay="indefinite"/>
                  </p:stCondLst>
                  <p:endCondLst>
                    <p:cond evt="onStopAudio" delay="0">
                      <p:tgtEl>
                        <p:sldTgt/>
                      </p:tgtEl>
                    </p:cond>
                  </p:endCondLst>
                </p:cTn>
                <p:tgtEl>
                  <p:spTgt spid="2"/>
                </p:tgtEl>
              </p:cMediaNode>
            </p:audio>
          </p:childTnLst>
        </p:cTn>
      </p:par>
    </p:tnLst>
    <p:bldLst>
      <p:bldP spid="11" grpId="0"/>
      <p:bldP spid="11" grpId="1"/>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
            <a:ext cx="9144000" cy="5143499"/>
          </a:xfrm>
          <a:prstGeom prst="rect">
            <a:avLst/>
          </a:prstGeom>
          <a:solidFill>
            <a:srgbClr val="ECA9CE"/>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Open Sans Cond Light"/>
              <a:ea typeface="+mn-ea"/>
              <a:cs typeface="Open Sans Cond Light"/>
            </a:endParaRPr>
          </a:p>
        </p:txBody>
      </p:sp>
      <p:sp>
        <p:nvSpPr>
          <p:cNvPr id="3" name="TextBox 2">
            <a:extLst>
              <a:ext uri="{FF2B5EF4-FFF2-40B4-BE49-F238E27FC236}">
                <a16:creationId xmlns:a16="http://schemas.microsoft.com/office/drawing/2014/main" xmlns="" id="{DD21E9EF-8469-4B18-9ECC-EC4A273ACA0F}"/>
              </a:ext>
            </a:extLst>
          </p:cNvPr>
          <p:cNvSpPr txBox="1"/>
          <p:nvPr/>
        </p:nvSpPr>
        <p:spPr>
          <a:xfrm>
            <a:off x="364026" y="81686"/>
            <a:ext cx="8415948" cy="144655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JEFF </a:t>
            </a: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SUCKS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FANTASY FOOTBALL</a:t>
            </a:r>
          </a:p>
        </p:txBody>
      </p:sp>
      <p:pic>
        <p:nvPicPr>
          <p:cNvPr id="5" name="Picture 2" descr="A picture containing pink&#10;&#10;Description automatically generated">
            <a:extLst>
              <a:ext uri="{FF2B5EF4-FFF2-40B4-BE49-F238E27FC236}">
                <a16:creationId xmlns:a16="http://schemas.microsoft.com/office/drawing/2014/main" xmlns="" id="{568D8FDC-7F9B-4CDF-85BE-746562474A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517475">
            <a:off x="7884238" y="52539"/>
            <a:ext cx="939530" cy="1434020"/>
          </a:xfrm>
          <a:prstGeom prst="rect">
            <a:avLst/>
          </a:prstGeom>
          <a:noFill/>
        </p:spPr>
      </p:pic>
      <p:pic>
        <p:nvPicPr>
          <p:cNvPr id="16" name="Picture 2" descr="A picture containing pink&#10;&#10;Description automatically generated">
            <a:extLst>
              <a:ext uri="{FF2B5EF4-FFF2-40B4-BE49-F238E27FC236}">
                <a16:creationId xmlns:a16="http://schemas.microsoft.com/office/drawing/2014/main" xmlns="" id="{3317A56B-E168-4773-8C39-2AADC98056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2525" flipH="1">
            <a:off x="333235" y="23352"/>
            <a:ext cx="939530" cy="1434020"/>
          </a:xfrm>
          <a:prstGeom prst="rect">
            <a:avLst/>
          </a:prstGeom>
          <a:noFill/>
        </p:spPr>
      </p:pic>
      <p:sp>
        <p:nvSpPr>
          <p:cNvPr id="17" name="TextBox 16">
            <a:extLst>
              <a:ext uri="{FF2B5EF4-FFF2-40B4-BE49-F238E27FC236}">
                <a16:creationId xmlns:a16="http://schemas.microsoft.com/office/drawing/2014/main" xmlns="" id="{EE600F45-6160-4BCD-A5DB-042651E3B638}"/>
              </a:ext>
            </a:extLst>
          </p:cNvPr>
          <p:cNvSpPr txBox="1"/>
          <p:nvPr/>
        </p:nvSpPr>
        <p:spPr>
          <a:xfrm>
            <a:off x="4246535" y="3082816"/>
            <a:ext cx="1633102" cy="92333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I Still Believe in Nagy &amp;</a:t>
            </a:r>
            <a:r>
              <a:rPr kumimoji="0" lang="en-US" b="0" i="0" u="none" strike="noStrike" kern="1200" cap="none" spc="0" normalizeH="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b="0" i="0" u="none" strike="noStrike" kern="1200" cap="none" spc="0" normalizeH="0" noProof="0" dirty="0" err="1"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Trubisky</a:t>
            </a:r>
            <a:endParaRPr kumimoji="0" lang="en-US"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8" name="TextBox 17">
            <a:extLst>
              <a:ext uri="{FF2B5EF4-FFF2-40B4-BE49-F238E27FC236}">
                <a16:creationId xmlns:a16="http://schemas.microsoft.com/office/drawing/2014/main" xmlns="" id="{598CD294-1616-4035-ABEE-5D5ED00CD250}"/>
              </a:ext>
            </a:extLst>
          </p:cNvPr>
          <p:cNvSpPr txBox="1"/>
          <p:nvPr/>
        </p:nvSpPr>
        <p:spPr>
          <a:xfrm>
            <a:off x="176353" y="3080552"/>
            <a:ext cx="1517048" cy="92333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Caesar Contributed More</a:t>
            </a:r>
            <a:endParaRPr kumimoji="0" lang="en-US"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TextBox 21">
            <a:extLst>
              <a:ext uri="{FF2B5EF4-FFF2-40B4-BE49-F238E27FC236}">
                <a16:creationId xmlns:a16="http://schemas.microsoft.com/office/drawing/2014/main" xmlns="" id="{FA82F3B5-A037-4312-AEC1-06E802FC5D00}"/>
              </a:ext>
            </a:extLst>
          </p:cNvPr>
          <p:cNvSpPr txBox="1"/>
          <p:nvPr/>
        </p:nvSpPr>
        <p:spPr>
          <a:xfrm>
            <a:off x="2018190" y="3049714"/>
            <a:ext cx="1959842"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Spirit of Sx3 Disappointment</a:t>
            </a:r>
            <a:endParaRPr kumimoji="0" lang="en-US" sz="1400"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6" name="TextBox 25">
            <a:extLst>
              <a:ext uri="{FF2B5EF4-FFF2-40B4-BE49-F238E27FC236}">
                <a16:creationId xmlns:a16="http://schemas.microsoft.com/office/drawing/2014/main" xmlns="" id="{9B8800C9-B519-4DD0-8432-64D6DF1F7DD8}"/>
              </a:ext>
            </a:extLst>
          </p:cNvPr>
          <p:cNvSpPr txBox="1"/>
          <p:nvPr/>
        </p:nvSpPr>
        <p:spPr>
          <a:xfrm>
            <a:off x="7437825" y="3049714"/>
            <a:ext cx="1584913" cy="1200329"/>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Something </a:t>
            </a:r>
            <a:r>
              <a:rPr kumimoji="0" lang="en-US" b="0" i="0" u="none" strike="noStrike" kern="1200" cap="none" spc="0" normalizeH="0" baseline="0" noProof="0" dirty="0" err="1"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Deshaun</a:t>
            </a:r>
            <a:r>
              <a:rPr kumimoji="0" lang="en-US"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 Watson Related</a:t>
            </a:r>
            <a:endParaRPr kumimoji="0" lang="en-US"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8" name="TextBox 27">
            <a:extLst>
              <a:ext uri="{FF2B5EF4-FFF2-40B4-BE49-F238E27FC236}">
                <a16:creationId xmlns:a16="http://schemas.microsoft.com/office/drawing/2014/main" xmlns="" id="{CE1E0F36-9A69-4F73-A603-373A21B0FB96}"/>
              </a:ext>
            </a:extLst>
          </p:cNvPr>
          <p:cNvSpPr txBox="1"/>
          <p:nvPr/>
        </p:nvSpPr>
        <p:spPr>
          <a:xfrm>
            <a:off x="5726355" y="3082816"/>
            <a:ext cx="195141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Auto Win</a:t>
            </a:r>
            <a:endParaRPr kumimoji="0" lang="en-US" b="0"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1" name="TextBox 20">
            <a:extLst>
              <a:ext uri="{FF2B5EF4-FFF2-40B4-BE49-F238E27FC236}">
                <a16:creationId xmlns:a16="http://schemas.microsoft.com/office/drawing/2014/main" xmlns="" id="{24F63BAD-50C7-48C0-8625-562128E46FC7}"/>
              </a:ext>
            </a:extLst>
          </p:cNvPr>
          <p:cNvSpPr txBox="1"/>
          <p:nvPr/>
        </p:nvSpPr>
        <p:spPr>
          <a:xfrm>
            <a:off x="2270033" y="2272748"/>
            <a:ext cx="4696422"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rPr>
              <a:t>Jeff’s Team Name - Runners Up</a:t>
            </a:r>
            <a:endParaRPr kumimoji="0" lang="en-US" sz="2000" b="1" i="0" u="none" strike="noStrike" kern="1200" cap="none" spc="0" normalizeH="0" baseline="0" noProof="0" dirty="0">
              <a:ln>
                <a:noFill/>
              </a:ln>
              <a:solidFill>
                <a:srgbClr val="8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4730648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repeatCount="indefinite" autoRev="1" fill="hold" nodeType="withEffect">
                                  <p:stCondLst>
                                    <p:cond delay="0"/>
                                  </p:stCondLst>
                                  <p:childTnLst>
                                    <p:animRot by="1800000">
                                      <p:cBhvr>
                                        <p:cTn id="6" dur="500" fill="hold"/>
                                        <p:tgtEl>
                                          <p:spTgt spid="5"/>
                                        </p:tgtEl>
                                        <p:attrNameLst>
                                          <p:attrName>r</p:attrName>
                                        </p:attrNameLst>
                                      </p:cBhvr>
                                    </p:animRot>
                                  </p:childTnLst>
                                </p:cTn>
                              </p:par>
                              <p:par>
                                <p:cTn id="7" presetID="8" presetClass="emph" presetSubtype="0" repeatCount="indefinite" autoRev="1" fill="hold" nodeType="withEffect">
                                  <p:stCondLst>
                                    <p:cond delay="0"/>
                                  </p:stCondLst>
                                  <p:childTnLst>
                                    <p:animRot by="-1800000">
                                      <p:cBhvr>
                                        <p:cTn id="8" dur="500" fill="hold"/>
                                        <p:tgtEl>
                                          <p:spTgt spid="1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
            <a:ext cx="9144000" cy="5143499"/>
          </a:xfrm>
          <a:prstGeom prst="rect">
            <a:avLst/>
          </a:prstGeom>
          <a:solidFill>
            <a:srgbClr val="ECA9CE"/>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Cond Light"/>
              <a:ea typeface="+mn-ea"/>
              <a:cs typeface="Open Sans Cond Light"/>
            </a:endParaRPr>
          </a:p>
        </p:txBody>
      </p:sp>
      <p:sp>
        <p:nvSpPr>
          <p:cNvPr id="3" name="TextBox 2">
            <a:extLst>
              <a:ext uri="{FF2B5EF4-FFF2-40B4-BE49-F238E27FC236}">
                <a16:creationId xmlns:a16="http://schemas.microsoft.com/office/drawing/2014/main" xmlns="" id="{DD21E9EF-8469-4B18-9ECC-EC4A273ACA0F}"/>
              </a:ext>
            </a:extLst>
          </p:cNvPr>
          <p:cNvSpPr txBox="1"/>
          <p:nvPr/>
        </p:nvSpPr>
        <p:spPr>
          <a:xfrm>
            <a:off x="364026" y="1725973"/>
            <a:ext cx="8415948" cy="144655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JEFF’S </a:t>
            </a: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TEAM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rPr>
              <a:t>NAME IS…</a:t>
            </a:r>
          </a:p>
        </p:txBody>
      </p:sp>
      <p:pic>
        <p:nvPicPr>
          <p:cNvPr id="5" name="Picture 2" descr="A picture containing pink&#10;&#10;Description automatically generated">
            <a:extLst>
              <a:ext uri="{FF2B5EF4-FFF2-40B4-BE49-F238E27FC236}">
                <a16:creationId xmlns:a16="http://schemas.microsoft.com/office/drawing/2014/main" xmlns="" id="{568D8FDC-7F9B-4CDF-85BE-746562474A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517475">
            <a:off x="7884238" y="1696826"/>
            <a:ext cx="939530" cy="1434020"/>
          </a:xfrm>
          <a:prstGeom prst="rect">
            <a:avLst/>
          </a:prstGeom>
          <a:noFill/>
        </p:spPr>
      </p:pic>
      <p:pic>
        <p:nvPicPr>
          <p:cNvPr id="16" name="Picture 2" descr="A picture containing pink&#10;&#10;Description automatically generated">
            <a:extLst>
              <a:ext uri="{FF2B5EF4-FFF2-40B4-BE49-F238E27FC236}">
                <a16:creationId xmlns:a16="http://schemas.microsoft.com/office/drawing/2014/main" xmlns="" id="{3317A56B-E168-4773-8C39-2AADC98056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2525" flipH="1">
            <a:off x="333235" y="1667639"/>
            <a:ext cx="939530" cy="1434020"/>
          </a:xfrm>
          <a:prstGeom prst="rect">
            <a:avLst/>
          </a:prstGeom>
          <a:noFill/>
        </p:spPr>
      </p:pic>
    </p:spTree>
    <p:extLst>
      <p:ext uri="{BB962C8B-B14F-4D97-AF65-F5344CB8AC3E}">
        <p14:creationId xmlns:p14="http://schemas.microsoft.com/office/powerpoint/2010/main" val="281281786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repeatCount="indefinite" autoRev="1" fill="hold" nodeType="withEffect">
                                  <p:stCondLst>
                                    <p:cond delay="0"/>
                                  </p:stCondLst>
                                  <p:childTnLst>
                                    <p:animRot by="1800000">
                                      <p:cBhvr>
                                        <p:cTn id="6" dur="500" fill="hold"/>
                                        <p:tgtEl>
                                          <p:spTgt spid="5"/>
                                        </p:tgtEl>
                                        <p:attrNameLst>
                                          <p:attrName>r</p:attrName>
                                        </p:attrNameLst>
                                      </p:cBhvr>
                                    </p:animRot>
                                  </p:childTnLst>
                                </p:cTn>
                              </p:par>
                              <p:par>
                                <p:cTn id="7" presetID="8" presetClass="emph" presetSubtype="0" repeatCount="indefinite" autoRev="1" fill="hold" nodeType="withEffect">
                                  <p:stCondLst>
                                    <p:cond delay="0"/>
                                  </p:stCondLst>
                                  <p:childTnLst>
                                    <p:animRot by="-1800000">
                                      <p:cBhvr>
                                        <p:cTn id="8" dur="500" fill="hold"/>
                                        <p:tgtEl>
                                          <p:spTgt spid="1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rotWithShape="1">
          <a:blip r:embed="rId5"/>
          <a:srcRect t="23105" b="1981"/>
          <a:stretch/>
        </p:blipFill>
        <p:spPr>
          <a:xfrm>
            <a:off x="-7729" y="0"/>
            <a:ext cx="9163070" cy="5143500"/>
          </a:xfrm>
          <a:prstGeom prst="rect">
            <a:avLst/>
          </a:prstGeom>
        </p:spPr>
      </p:pic>
      <p:pic>
        <p:nvPicPr>
          <p:cNvPr id="6" name="IOwnYou.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18602" y="347964"/>
            <a:ext cx="7906796" cy="4447572"/>
          </a:xfrm>
          <a:prstGeom prst="rect">
            <a:avLst/>
          </a:prstGeom>
        </p:spPr>
      </p:pic>
      <p:sp>
        <p:nvSpPr>
          <p:cNvPr id="2" name="TextBox 1"/>
          <p:cNvSpPr txBox="1"/>
          <p:nvPr/>
        </p:nvSpPr>
        <p:spPr>
          <a:xfrm>
            <a:off x="1357640" y="672357"/>
            <a:ext cx="2999947" cy="923330"/>
          </a:xfrm>
          <a:prstGeom prst="rect">
            <a:avLst/>
          </a:prstGeom>
          <a:noFill/>
        </p:spPr>
        <p:txBody>
          <a:bodyPr wrap="square" rtlCol="0">
            <a:spAutoFit/>
          </a:bodyPr>
          <a:lstStyle/>
          <a:p>
            <a:r>
              <a:rPr lang="en-US" sz="5400" dirty="0" smtClean="0">
                <a:solidFill>
                  <a:schemeClr val="bg1"/>
                </a:solidFill>
                <a:effectLst>
                  <a:outerShdw blurRad="50800" dist="38100" dir="2700000" algn="tl" rotWithShape="0">
                    <a:prstClr val="black">
                      <a:alpha val="40000"/>
                    </a:prstClr>
                  </a:outerShdw>
                </a:effectLst>
                <a:latin typeface="Impact"/>
                <a:cs typeface="Impact"/>
              </a:rPr>
              <a:t>I Own You</a:t>
            </a:r>
            <a:endParaRPr lang="en-US" sz="5400" dirty="0">
              <a:solidFill>
                <a:schemeClr val="bg1"/>
              </a:solidFill>
              <a:effectLst>
                <a:outerShdw blurRad="50800" dist="38100" dir="2700000" algn="tl" rotWithShape="0">
                  <a:prstClr val="black">
                    <a:alpha val="40000"/>
                  </a:prstClr>
                </a:outerShdw>
              </a:effectLst>
              <a:latin typeface="Impact"/>
              <a:cs typeface="Impact"/>
            </a:endParaRPr>
          </a:p>
        </p:txBody>
      </p:sp>
      <p:sp>
        <p:nvSpPr>
          <p:cNvPr id="17" name="TextBox 16"/>
          <p:cNvSpPr txBox="1"/>
          <p:nvPr/>
        </p:nvSpPr>
        <p:spPr>
          <a:xfrm>
            <a:off x="818384" y="720262"/>
            <a:ext cx="4305613" cy="923330"/>
          </a:xfrm>
          <a:prstGeom prst="rect">
            <a:avLst/>
          </a:prstGeom>
          <a:noFill/>
        </p:spPr>
        <p:txBody>
          <a:bodyPr wrap="square" rtlCol="0">
            <a:spAutoFit/>
          </a:bodyPr>
          <a:lstStyle/>
          <a:p>
            <a:r>
              <a:rPr lang="en-US" sz="5400" dirty="0" smtClean="0">
                <a:solidFill>
                  <a:schemeClr val="bg1"/>
                </a:solidFill>
                <a:effectLst>
                  <a:outerShdw blurRad="50800" dist="38100" dir="2700000" algn="tl" rotWithShape="0">
                    <a:prstClr val="black">
                      <a:alpha val="40000"/>
                    </a:prstClr>
                  </a:outerShdw>
                </a:effectLst>
                <a:latin typeface="Impact"/>
                <a:cs typeface="Impact"/>
              </a:rPr>
              <a:t>I Still Own You</a:t>
            </a:r>
            <a:endParaRPr lang="en-US" sz="5400" dirty="0">
              <a:solidFill>
                <a:schemeClr val="bg1"/>
              </a:solidFill>
              <a:effectLst>
                <a:outerShdw blurRad="50800" dist="38100" dir="2700000" algn="tl" rotWithShape="0">
                  <a:prstClr val="black">
                    <a:alpha val="40000"/>
                  </a:prstClr>
                </a:outerShdw>
              </a:effectLst>
              <a:latin typeface="Impact"/>
              <a:cs typeface="Impact"/>
            </a:endParaRPr>
          </a:p>
        </p:txBody>
      </p:sp>
    </p:spTree>
    <p:extLst>
      <p:ext uri="{BB962C8B-B14F-4D97-AF65-F5344CB8AC3E}">
        <p14:creationId xmlns:p14="http://schemas.microsoft.com/office/powerpoint/2010/main" val="43697446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481" fill="hold"/>
                                        <p:tgtEl>
                                          <p:spTgt spid="6"/>
                                        </p:tgtEl>
                                      </p:cBhvr>
                                    </p:cmd>
                                  </p:childTnLst>
                                </p:cTn>
                              </p:par>
                              <p:par>
                                <p:cTn id="7" presetID="1" presetClass="entr" presetSubtype="0" fill="hold" grpId="0" nodeType="withEffect">
                                  <p:stCondLst>
                                    <p:cond delay="1100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xit" presetSubtype="0" fill="hold" grpId="1" nodeType="withEffect">
                                  <p:stCondLst>
                                    <p:cond delay="16000"/>
                                  </p:stCondLst>
                                  <p:childTnLst>
                                    <p:set>
                                      <p:cBhvr>
                                        <p:cTn id="10" dur="1" fill="hold">
                                          <p:stCondLst>
                                            <p:cond delay="0"/>
                                          </p:stCondLst>
                                        </p:cTn>
                                        <p:tgtEl>
                                          <p:spTgt spid="2"/>
                                        </p:tgtEl>
                                        <p:attrNameLst>
                                          <p:attrName>style.visibility</p:attrName>
                                        </p:attrNameLst>
                                      </p:cBhvr>
                                      <p:to>
                                        <p:strVal val="hidden"/>
                                      </p:to>
                                    </p:set>
                                  </p:childTnLst>
                                </p:cTn>
                              </p:par>
                              <p:par>
                                <p:cTn id="11" presetID="1" presetClass="entr" presetSubtype="0" fill="hold" grpId="0" nodeType="withEffect">
                                  <p:stCondLst>
                                    <p:cond delay="1700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13208">
                <p:cTn id="13" fill="hold" display="0">
                  <p:stCondLst>
                    <p:cond delay="indefinite"/>
                  </p:stCondLst>
                </p:cTn>
                <p:tgtEl>
                  <p:spTgt spid="6"/>
                </p:tgtEl>
              </p:cMediaNode>
            </p:video>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6"/>
                                        </p:tgtEl>
                                      </p:cBhvr>
                                    </p:cmd>
                                  </p:childTnLst>
                                </p:cTn>
                              </p:par>
                            </p:childTnLst>
                          </p:cTn>
                        </p:par>
                      </p:childTnLst>
                    </p:cTn>
                  </p:par>
                </p:childTnLst>
              </p:cTn>
              <p:nextCondLst>
                <p:cond evt="onClick" delay="0">
                  <p:tgtEl>
                    <p:spTgt spid="6"/>
                  </p:tgtEl>
                </p:cond>
              </p:nextCondLst>
            </p:seq>
          </p:childTnLst>
        </p:cTn>
      </p:par>
    </p:tnLst>
    <p:bldLst>
      <p:bldP spid="2" grpId="0"/>
      <p:bldP spid="2" grpId="1"/>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
            <a:ext cx="9144000" cy="5143499"/>
          </a:xfrm>
          <a:prstGeom prst="rect">
            <a:avLst/>
          </a:prstGeom>
          <a:solidFill>
            <a:srgbClr val="ECA9CE"/>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Cond Light"/>
              <a:ea typeface="+mn-ea"/>
              <a:cs typeface="Open Sans Cond Light"/>
            </a:endParaRPr>
          </a:p>
        </p:txBody>
      </p:sp>
      <p:sp>
        <p:nvSpPr>
          <p:cNvPr id="7" name="TextBox 6">
            <a:extLst>
              <a:ext uri="{FF2B5EF4-FFF2-40B4-BE49-F238E27FC236}">
                <a16:creationId xmlns:a16="http://schemas.microsoft.com/office/drawing/2014/main" xmlns="" id="{DD21E9EF-8469-4B18-9ECC-EC4A273ACA0F}"/>
              </a:ext>
            </a:extLst>
          </p:cNvPr>
          <p:cNvSpPr txBox="1"/>
          <p:nvPr/>
        </p:nvSpPr>
        <p:spPr>
          <a:xfrm>
            <a:off x="640462" y="1842029"/>
            <a:ext cx="3257279" cy="212365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“Aaron Rodgers Owns Me”</a:t>
            </a:r>
            <a:endPar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endParaRPr>
          </a:p>
        </p:txBody>
      </p:sp>
      <p:sp>
        <p:nvSpPr>
          <p:cNvPr id="8" name="TextBox 7">
            <a:extLst>
              <a:ext uri="{FF2B5EF4-FFF2-40B4-BE49-F238E27FC236}">
                <a16:creationId xmlns:a16="http://schemas.microsoft.com/office/drawing/2014/main" xmlns="" id="{DD21E9EF-8469-4B18-9ECC-EC4A273ACA0F}"/>
              </a:ext>
            </a:extLst>
          </p:cNvPr>
          <p:cNvSpPr txBox="1"/>
          <p:nvPr/>
        </p:nvSpPr>
        <p:spPr>
          <a:xfrm>
            <a:off x="364026" y="81686"/>
            <a:ext cx="8415948" cy="76944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JEFF’s TEAM</a:t>
            </a:r>
            <a:r>
              <a:rPr kumimoji="0" lang="en-US" sz="4400" b="0" i="0" u="none" strike="noStrike" kern="1200" cap="none" spc="0" normalizeH="0" noProof="0" dirty="0" smtClean="0">
                <a:ln>
                  <a:noFill/>
                </a:ln>
                <a:solidFill>
                  <a:srgbClr val="7030A0"/>
                </a:solidFill>
                <a:effectLst/>
                <a:uLnTx/>
                <a:uFillTx/>
                <a:latin typeface="Cooper Black" panose="0208090404030B020404" pitchFamily="18" charset="0"/>
                <a:ea typeface="+mn-ea"/>
                <a:cs typeface="+mn-cs"/>
              </a:rPr>
              <a:t> NAME</a:t>
            </a:r>
            <a:endPar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endParaRPr>
          </a:p>
        </p:txBody>
      </p:sp>
      <p:pic>
        <p:nvPicPr>
          <p:cNvPr id="9" name="Picture 2" descr="A picture containing pink&#10;&#10;Description automatically generated">
            <a:extLst>
              <a:ext uri="{FF2B5EF4-FFF2-40B4-BE49-F238E27FC236}">
                <a16:creationId xmlns:a16="http://schemas.microsoft.com/office/drawing/2014/main" xmlns="" id="{568D8FDC-7F9B-4CDF-85BE-746562474A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517475">
            <a:off x="7884238" y="52539"/>
            <a:ext cx="939530" cy="1434020"/>
          </a:xfrm>
          <a:prstGeom prst="rect">
            <a:avLst/>
          </a:prstGeom>
          <a:noFill/>
        </p:spPr>
      </p:pic>
      <p:pic>
        <p:nvPicPr>
          <p:cNvPr id="10" name="Picture 2" descr="A picture containing pink&#10;&#10;Description automatically generated">
            <a:extLst>
              <a:ext uri="{FF2B5EF4-FFF2-40B4-BE49-F238E27FC236}">
                <a16:creationId xmlns:a16="http://schemas.microsoft.com/office/drawing/2014/main" xmlns="" id="{3317A56B-E168-4773-8C39-2AADC98056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82525" flipH="1">
            <a:off x="333235" y="23352"/>
            <a:ext cx="939530" cy="1434020"/>
          </a:xfrm>
          <a:prstGeom prst="rect">
            <a:avLst/>
          </a:prstGeom>
          <a:noFill/>
        </p:spPr>
      </p:pic>
      <p:pic>
        <p:nvPicPr>
          <p:cNvPr id="11" name="Picture 10" descr="jeff_UnicornPic.jpg"/>
          <p:cNvPicPr>
            <a:picLocks noChangeAspect="1"/>
          </p:cNvPicPr>
          <p:nvPr/>
        </p:nvPicPr>
        <p:blipFill rotWithShape="1">
          <a:blip r:embed="rId5">
            <a:extLst>
              <a:ext uri="{28A0092B-C50C-407E-A947-70E740481C1C}">
                <a14:useLocalDpi xmlns:a14="http://schemas.microsoft.com/office/drawing/2010/main" val="0"/>
              </a:ext>
            </a:extLst>
          </a:blip>
          <a:srcRect l="10534" t="28379" r="9113" b="1"/>
          <a:stretch/>
        </p:blipFill>
        <p:spPr>
          <a:xfrm>
            <a:off x="4415980" y="1080388"/>
            <a:ext cx="3664170" cy="3683832"/>
          </a:xfrm>
          <a:prstGeom prst="ellipse">
            <a:avLst/>
          </a:prstGeom>
          <a:ln w="57150" cmpd="sng">
            <a:solidFill>
              <a:srgbClr val="FDC4FF"/>
            </a:solidFill>
          </a:ln>
          <a:effectLst>
            <a:outerShdw blurRad="50800" dist="38100" dir="2700000" algn="tl" rotWithShape="0">
              <a:prstClr val="black">
                <a:alpha val="40000"/>
              </a:prstClr>
            </a:outerShdw>
          </a:effectLst>
        </p:spPr>
      </p:pic>
      <p:pic>
        <p:nvPicPr>
          <p:cNvPr id="4" name="ImTooSex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0808" y="4530010"/>
            <a:ext cx="812800" cy="812800"/>
          </a:xfrm>
          <a:prstGeom prst="rect">
            <a:avLst/>
          </a:prstGeom>
        </p:spPr>
      </p:pic>
    </p:spTree>
    <p:extLst>
      <p:ext uri="{BB962C8B-B14F-4D97-AF65-F5344CB8AC3E}">
        <p14:creationId xmlns:p14="http://schemas.microsoft.com/office/powerpoint/2010/main" val="162286140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repeatCount="indefinite" autoRev="1" fill="hold" nodeType="withEffect">
                                  <p:stCondLst>
                                    <p:cond delay="0"/>
                                  </p:stCondLst>
                                  <p:childTnLst>
                                    <p:animRot by="1800000">
                                      <p:cBhvr>
                                        <p:cTn id="6" dur="500" fill="hold"/>
                                        <p:tgtEl>
                                          <p:spTgt spid="9"/>
                                        </p:tgtEl>
                                        <p:attrNameLst>
                                          <p:attrName>r</p:attrName>
                                        </p:attrNameLst>
                                      </p:cBhvr>
                                    </p:animRot>
                                  </p:childTnLst>
                                </p:cTn>
                              </p:par>
                              <p:par>
                                <p:cTn id="7" presetID="8" presetClass="emph" presetSubtype="0" repeatCount="indefinite" autoRev="1" fill="hold" nodeType="withEffect">
                                  <p:stCondLst>
                                    <p:cond delay="0"/>
                                  </p:stCondLst>
                                  <p:childTnLst>
                                    <p:animRot by="-1800000">
                                      <p:cBhvr>
                                        <p:cTn id="8" dur="500" fill="hold"/>
                                        <p:tgtEl>
                                          <p:spTgt spid="10"/>
                                        </p:tgtEl>
                                        <p:attrNameLst>
                                          <p:attrName>r</p:attrName>
                                        </p:attrNameLst>
                                      </p:cBhvr>
                                    </p:animRot>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childTnLst>
                          </p:cTn>
                        </p:par>
                        <p:par>
                          <p:cTn id="16" fill="hold">
                            <p:stCondLst>
                              <p:cond delay="500"/>
                            </p:stCondLst>
                            <p:childTnLst>
                              <p:par>
                                <p:cTn id="17" presetID="1" presetClass="mediacall" presetSubtype="0" fill="hold" nodeType="afterEffect">
                                  <p:stCondLst>
                                    <p:cond delay="0"/>
                                  </p:stCondLst>
                                  <p:childTnLst>
                                    <p:cmd type="call" cmd="playFrom(0.0)">
                                      <p:cBhvr>
                                        <p:cTn id="18" dur="161750" fill="hold"/>
                                        <p:tgtEl>
                                          <p:spTgt spid="4"/>
                                        </p:tgtEl>
                                      </p:cBhvr>
                                    </p:cmd>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p:cTn id="23" dur="500" fill="hold"/>
                                        <p:tgtEl>
                                          <p:spTgt spid="11"/>
                                        </p:tgtEl>
                                        <p:attrNameLst>
                                          <p:attrName>ppt_w</p:attrName>
                                        </p:attrNameLst>
                                      </p:cBhvr>
                                      <p:tavLst>
                                        <p:tav tm="0">
                                          <p:val>
                                            <p:fltVal val="0"/>
                                          </p:val>
                                        </p:tav>
                                        <p:tav tm="100000">
                                          <p:val>
                                            <p:strVal val="#ppt_w"/>
                                          </p:val>
                                        </p:tav>
                                      </p:tavLst>
                                    </p:anim>
                                    <p:anim calcmode="lin" valueType="num">
                                      <p:cBhvr>
                                        <p:cTn id="24" dur="500" fill="hold"/>
                                        <p:tgtEl>
                                          <p:spTgt spid="11"/>
                                        </p:tgtEl>
                                        <p:attrNameLst>
                                          <p:attrName>ppt_h</p:attrName>
                                        </p:attrNameLst>
                                      </p:cBhvr>
                                      <p:tavLst>
                                        <p:tav tm="0">
                                          <p:val>
                                            <p:fltVal val="0"/>
                                          </p:val>
                                        </p:tav>
                                        <p:tav tm="100000">
                                          <p:val>
                                            <p:strVal val="#ppt_h"/>
                                          </p:val>
                                        </p:tav>
                                      </p:tavLst>
                                    </p:anim>
                                    <p:animEffect transition="in" filter="fade">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22642">
                <p:cTn id="26" fill="hold" display="0">
                  <p:stCondLst>
                    <p:cond delay="indefinite"/>
                  </p:stCondLst>
                  <p:endCondLst>
                    <p:cond evt="onStopAudio" delay="0">
                      <p:tgtEl>
                        <p:sldTgt/>
                      </p:tgtEl>
                    </p:cond>
                  </p:endCondLst>
                </p:cTn>
                <p:tgtEl>
                  <p:spTgt spid="4"/>
                </p:tgtEl>
              </p:cMediaNode>
            </p:audio>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
            <a:ext cx="9144000" cy="5143499"/>
          </a:xfrm>
          <a:prstGeom prst="rect">
            <a:avLst/>
          </a:prstGeom>
          <a:solidFill>
            <a:srgbClr val="ECA9CE"/>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Cond Light"/>
              <a:ea typeface="+mn-ea"/>
              <a:cs typeface="Open Sans Cond Light"/>
            </a:endParaRPr>
          </a:p>
        </p:txBody>
      </p:sp>
      <p:sp>
        <p:nvSpPr>
          <p:cNvPr id="7" name="TextBox 6">
            <a:extLst>
              <a:ext uri="{FF2B5EF4-FFF2-40B4-BE49-F238E27FC236}">
                <a16:creationId xmlns:a16="http://schemas.microsoft.com/office/drawing/2014/main" xmlns="" id="{DD21E9EF-8469-4B18-9ECC-EC4A273ACA0F}"/>
              </a:ext>
            </a:extLst>
          </p:cNvPr>
          <p:cNvSpPr txBox="1"/>
          <p:nvPr/>
        </p:nvSpPr>
        <p:spPr>
          <a:xfrm>
            <a:off x="640462" y="1842029"/>
            <a:ext cx="3257279" cy="212365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“Aaron Rodgers Owns Me”</a:t>
            </a:r>
            <a:endPar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endParaRPr>
          </a:p>
        </p:txBody>
      </p:sp>
      <p:sp>
        <p:nvSpPr>
          <p:cNvPr id="8" name="TextBox 7">
            <a:extLst>
              <a:ext uri="{FF2B5EF4-FFF2-40B4-BE49-F238E27FC236}">
                <a16:creationId xmlns:a16="http://schemas.microsoft.com/office/drawing/2014/main" xmlns="" id="{DD21E9EF-8469-4B18-9ECC-EC4A273ACA0F}"/>
              </a:ext>
            </a:extLst>
          </p:cNvPr>
          <p:cNvSpPr txBox="1"/>
          <p:nvPr/>
        </p:nvSpPr>
        <p:spPr>
          <a:xfrm>
            <a:off x="364026" y="81686"/>
            <a:ext cx="8415948" cy="76944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smtClean="0">
                <a:ln>
                  <a:noFill/>
                </a:ln>
                <a:solidFill>
                  <a:srgbClr val="7030A0"/>
                </a:solidFill>
                <a:effectLst/>
                <a:uLnTx/>
                <a:uFillTx/>
                <a:latin typeface="Cooper Black" panose="0208090404030B020404" pitchFamily="18" charset="0"/>
                <a:ea typeface="+mn-ea"/>
                <a:cs typeface="+mn-cs"/>
              </a:rPr>
              <a:t>JEFF’s TEAM</a:t>
            </a:r>
            <a:r>
              <a:rPr kumimoji="0" lang="en-US" sz="4400" b="0" i="0" u="none" strike="noStrike" kern="1200" cap="none" spc="0" normalizeH="0" noProof="0" dirty="0" smtClean="0">
                <a:ln>
                  <a:noFill/>
                </a:ln>
                <a:solidFill>
                  <a:srgbClr val="7030A0"/>
                </a:solidFill>
                <a:effectLst/>
                <a:uLnTx/>
                <a:uFillTx/>
                <a:latin typeface="Cooper Black" panose="0208090404030B020404" pitchFamily="18" charset="0"/>
                <a:ea typeface="+mn-ea"/>
                <a:cs typeface="+mn-cs"/>
              </a:rPr>
              <a:t> NAME</a:t>
            </a:r>
            <a:endParaRPr kumimoji="0" lang="en-US" sz="4400" b="0" i="0" u="none" strike="noStrike" kern="1200" cap="none" spc="0" normalizeH="0" baseline="0" noProof="0" dirty="0">
              <a:ln>
                <a:noFill/>
              </a:ln>
              <a:solidFill>
                <a:srgbClr val="7030A0"/>
              </a:solidFill>
              <a:effectLst/>
              <a:uLnTx/>
              <a:uFillTx/>
              <a:latin typeface="Cooper Black" panose="0208090404030B020404" pitchFamily="18" charset="0"/>
              <a:ea typeface="+mn-ea"/>
              <a:cs typeface="+mn-cs"/>
            </a:endParaRPr>
          </a:p>
        </p:txBody>
      </p:sp>
      <p:pic>
        <p:nvPicPr>
          <p:cNvPr id="9" name="Picture 2" descr="A picture containing pink&#10;&#10;Description automatically generated">
            <a:extLst>
              <a:ext uri="{FF2B5EF4-FFF2-40B4-BE49-F238E27FC236}">
                <a16:creationId xmlns:a16="http://schemas.microsoft.com/office/drawing/2014/main" xmlns="" id="{568D8FDC-7F9B-4CDF-85BE-746562474A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517475">
            <a:off x="7884238" y="52539"/>
            <a:ext cx="939530" cy="1434020"/>
          </a:xfrm>
          <a:prstGeom prst="rect">
            <a:avLst/>
          </a:prstGeom>
          <a:noFill/>
        </p:spPr>
      </p:pic>
      <p:pic>
        <p:nvPicPr>
          <p:cNvPr id="10" name="Picture 2" descr="A picture containing pink&#10;&#10;Description automatically generated">
            <a:extLst>
              <a:ext uri="{FF2B5EF4-FFF2-40B4-BE49-F238E27FC236}">
                <a16:creationId xmlns:a16="http://schemas.microsoft.com/office/drawing/2014/main" xmlns="" id="{3317A56B-E168-4773-8C39-2AADC98056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82525" flipH="1">
            <a:off x="333235" y="23352"/>
            <a:ext cx="939530" cy="1434020"/>
          </a:xfrm>
          <a:prstGeom prst="rect">
            <a:avLst/>
          </a:prstGeom>
          <a:noFill/>
        </p:spPr>
      </p:pic>
      <p:pic>
        <p:nvPicPr>
          <p:cNvPr id="11" name="Picture 10" descr="jeff_UnicornPic.jpg"/>
          <p:cNvPicPr>
            <a:picLocks noChangeAspect="1"/>
          </p:cNvPicPr>
          <p:nvPr/>
        </p:nvPicPr>
        <p:blipFill rotWithShape="1">
          <a:blip r:embed="rId5">
            <a:extLst>
              <a:ext uri="{28A0092B-C50C-407E-A947-70E740481C1C}">
                <a14:useLocalDpi xmlns:a14="http://schemas.microsoft.com/office/drawing/2010/main" val="0"/>
              </a:ext>
            </a:extLst>
          </a:blip>
          <a:srcRect l="10534" t="28379" r="9113" b="1"/>
          <a:stretch/>
        </p:blipFill>
        <p:spPr>
          <a:xfrm>
            <a:off x="4415980" y="1080388"/>
            <a:ext cx="3664170" cy="3683832"/>
          </a:xfrm>
          <a:prstGeom prst="ellipse">
            <a:avLst/>
          </a:prstGeom>
          <a:ln w="57150" cmpd="sng">
            <a:solidFill>
              <a:srgbClr val="FDC4FF"/>
            </a:solidFill>
          </a:ln>
          <a:effectLst>
            <a:outerShdw blurRad="50800" dist="38100" dir="2700000" algn="tl" rotWithShape="0">
              <a:prstClr val="black">
                <a:alpha val="40000"/>
              </a:prstClr>
            </a:outerShdw>
          </a:effectLst>
        </p:spPr>
      </p:pic>
      <p:pic>
        <p:nvPicPr>
          <p:cNvPr id="4" name="ImTooSex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0808" y="4530010"/>
            <a:ext cx="812800" cy="812800"/>
          </a:xfrm>
          <a:prstGeom prst="rect">
            <a:avLst/>
          </a:prstGeom>
        </p:spPr>
      </p:pic>
    </p:spTree>
    <p:extLst>
      <p:ext uri="{BB962C8B-B14F-4D97-AF65-F5344CB8AC3E}">
        <p14:creationId xmlns:p14="http://schemas.microsoft.com/office/powerpoint/2010/main" val="327232641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repeatCount="indefinite" autoRev="1" fill="hold" nodeType="withEffect">
                                  <p:stCondLst>
                                    <p:cond delay="0"/>
                                  </p:stCondLst>
                                  <p:childTnLst>
                                    <p:animRot by="1800000">
                                      <p:cBhvr>
                                        <p:cTn id="6" dur="500" fill="hold"/>
                                        <p:tgtEl>
                                          <p:spTgt spid="9"/>
                                        </p:tgtEl>
                                        <p:attrNameLst>
                                          <p:attrName>r</p:attrName>
                                        </p:attrNameLst>
                                      </p:cBhvr>
                                    </p:animRot>
                                  </p:childTnLst>
                                </p:cTn>
                              </p:par>
                              <p:par>
                                <p:cTn id="7" presetID="8" presetClass="emph" presetSubtype="0" repeatCount="indefinite" autoRev="1" fill="hold" nodeType="withEffect">
                                  <p:stCondLst>
                                    <p:cond delay="0"/>
                                  </p:stCondLst>
                                  <p:childTnLst>
                                    <p:animRot by="-1800000">
                                      <p:cBhvr>
                                        <p:cTn id="8" dur="500" fill="hold"/>
                                        <p:tgtEl>
                                          <p:spTgt spid="1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p:cMediaNode vol="22642">
                <p:cTn id="9"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Rectangle 63"/>
          <p:cNvSpPr/>
          <p:nvPr/>
        </p:nvSpPr>
        <p:spPr>
          <a:xfrm>
            <a:off x="0" y="1"/>
            <a:ext cx="9144000" cy="5143499"/>
          </a:xfrm>
          <a:prstGeom prst="rect">
            <a:avLst/>
          </a:prstGeom>
          <a:solidFill>
            <a:srgbClr val="ECA9CE"/>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Cond Light"/>
              <a:ea typeface="+mn-ea"/>
              <a:cs typeface="Open Sans Cond Light"/>
            </a:endParaRPr>
          </a:p>
        </p:txBody>
      </p:sp>
      <p:grpSp>
        <p:nvGrpSpPr>
          <p:cNvPr id="53" name="Group 52"/>
          <p:cNvGrpSpPr/>
          <p:nvPr/>
        </p:nvGrpSpPr>
        <p:grpSpPr>
          <a:xfrm>
            <a:off x="3064108" y="3375222"/>
            <a:ext cx="3032494" cy="1226948"/>
            <a:chOff x="3055753" y="3375222"/>
            <a:chExt cx="3032494" cy="1226948"/>
          </a:xfrm>
        </p:grpSpPr>
        <p:sp>
          <p:nvSpPr>
            <p:cNvPr id="54" name="Rounded Rectangle 53"/>
            <p:cNvSpPr/>
            <p:nvPr/>
          </p:nvSpPr>
          <p:spPr>
            <a:xfrm>
              <a:off x="3055753" y="3375222"/>
              <a:ext cx="3032494" cy="1226948"/>
            </a:xfrm>
            <a:prstGeom prst="roundRect">
              <a:avLst/>
            </a:prstGeom>
            <a:solidFill>
              <a:srgbClr val="FF00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p>
          </p:txBody>
        </p:sp>
        <p:sp>
          <p:nvSpPr>
            <p:cNvPr id="55" name="TextBox 54"/>
            <p:cNvSpPr txBox="1"/>
            <p:nvPr/>
          </p:nvSpPr>
          <p:spPr>
            <a:xfrm>
              <a:off x="3294894" y="3410357"/>
              <a:ext cx="2616978" cy="1107996"/>
            </a:xfrm>
            <a:prstGeom prst="rect">
              <a:avLst/>
            </a:prstGeom>
            <a:noFill/>
          </p:spPr>
          <p:txBody>
            <a:bodyPr wrap="square" rtlCol="0" anchor="ctr">
              <a:spAutoFit/>
            </a:bodyPr>
            <a:lstStyle/>
            <a:p>
              <a:pPr algn="ctr"/>
              <a:r>
                <a:rPr lang="en-US" sz="6600" dirty="0" smtClean="0">
                  <a:solidFill>
                    <a:schemeClr val="bg1"/>
                  </a:solidFill>
                  <a:latin typeface="Arial Black"/>
                  <a:cs typeface="Arial Black"/>
                </a:rPr>
                <a:t>NO</a:t>
              </a:r>
              <a:endParaRPr lang="en-US" sz="6600" dirty="0">
                <a:solidFill>
                  <a:schemeClr val="bg1"/>
                </a:solidFill>
                <a:latin typeface="Arial Black"/>
                <a:cs typeface="Arial Black"/>
              </a:endParaRPr>
            </a:p>
          </p:txBody>
        </p:sp>
      </p:grpSp>
      <p:grpSp>
        <p:nvGrpSpPr>
          <p:cNvPr id="49" name="Group 48"/>
          <p:cNvGrpSpPr/>
          <p:nvPr/>
        </p:nvGrpSpPr>
        <p:grpSpPr>
          <a:xfrm>
            <a:off x="3054964" y="3375222"/>
            <a:ext cx="3041638" cy="1236092"/>
            <a:chOff x="3055753" y="3375222"/>
            <a:chExt cx="3032494" cy="1226948"/>
          </a:xfrm>
        </p:grpSpPr>
        <p:sp>
          <p:nvSpPr>
            <p:cNvPr id="48" name="Rounded Rectangle 47"/>
            <p:cNvSpPr/>
            <p:nvPr/>
          </p:nvSpPr>
          <p:spPr>
            <a:xfrm>
              <a:off x="3055753" y="3375222"/>
              <a:ext cx="3032494" cy="1226948"/>
            </a:xfrm>
            <a:prstGeom prst="roundRect">
              <a:avLst/>
            </a:prstGeom>
            <a:solidFill>
              <a:srgbClr val="1BCA0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p>
          </p:txBody>
        </p:sp>
        <p:sp>
          <p:nvSpPr>
            <p:cNvPr id="28" name="TextBox 27"/>
            <p:cNvSpPr txBox="1"/>
            <p:nvPr/>
          </p:nvSpPr>
          <p:spPr>
            <a:xfrm>
              <a:off x="3294894" y="3410357"/>
              <a:ext cx="2616978" cy="1107996"/>
            </a:xfrm>
            <a:prstGeom prst="rect">
              <a:avLst/>
            </a:prstGeom>
            <a:noFill/>
          </p:spPr>
          <p:txBody>
            <a:bodyPr wrap="square" rtlCol="0" anchor="ctr">
              <a:spAutoFit/>
            </a:bodyPr>
            <a:lstStyle/>
            <a:p>
              <a:pPr algn="ctr"/>
              <a:r>
                <a:rPr lang="en-US" sz="6600" dirty="0" smtClean="0">
                  <a:solidFill>
                    <a:schemeClr val="bg1"/>
                  </a:solidFill>
                  <a:latin typeface="Arial Black"/>
                  <a:cs typeface="Arial Black"/>
                </a:rPr>
                <a:t>YES</a:t>
              </a:r>
              <a:endParaRPr lang="en-US" sz="6600" dirty="0">
                <a:solidFill>
                  <a:schemeClr val="bg1"/>
                </a:solidFill>
                <a:latin typeface="Arial Black"/>
                <a:cs typeface="Arial Black"/>
              </a:endParaRPr>
            </a:p>
          </p:txBody>
        </p:sp>
      </p:grpSp>
      <p:sp>
        <p:nvSpPr>
          <p:cNvPr id="7" name="Rounded Rectangle 6"/>
          <p:cNvSpPr/>
          <p:nvPr/>
        </p:nvSpPr>
        <p:spPr>
          <a:xfrm>
            <a:off x="2908763" y="891994"/>
            <a:ext cx="4717066" cy="1811559"/>
          </a:xfrm>
          <a:prstGeom prst="roundRect">
            <a:avLst/>
          </a:prstGeom>
          <a:solidFill>
            <a:srgbClr val="7800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p>
        </p:txBody>
      </p:sp>
      <p:pic>
        <p:nvPicPr>
          <p:cNvPr id="2" name="HungSatir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10"/>
          <a:srcRect l="7737" t="23657" r="4498" b="27303"/>
          <a:stretch/>
        </p:blipFill>
        <p:spPr>
          <a:xfrm>
            <a:off x="1473713" y="582350"/>
            <a:ext cx="2450133" cy="2433162"/>
          </a:xfrm>
          <a:prstGeom prst="ellipse">
            <a:avLst/>
          </a:prstGeom>
          <a:ln w="76200" cmpd="sng">
            <a:solidFill>
              <a:srgbClr val="CA5FFF"/>
            </a:solidFill>
          </a:ln>
        </p:spPr>
      </p:pic>
      <p:pic>
        <p:nvPicPr>
          <p:cNvPr id="12" name="Picture 1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63033" y="1820124"/>
            <a:ext cx="470302" cy="596841"/>
          </a:xfrm>
          <a:prstGeom prst="rect">
            <a:avLst/>
          </a:prstGeom>
        </p:spPr>
      </p:pic>
      <p:pic>
        <p:nvPicPr>
          <p:cNvPr id="21" name="Picture 20"/>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412310" y="1909938"/>
            <a:ext cx="470302" cy="596841"/>
          </a:xfrm>
          <a:prstGeom prst="rect">
            <a:avLst/>
          </a:prstGeom>
        </p:spPr>
      </p:pic>
      <p:pic>
        <p:nvPicPr>
          <p:cNvPr id="22" name="Picture 21" descr="Satire_ltrPURP.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964741" y="1820124"/>
            <a:ext cx="470302" cy="596841"/>
          </a:xfrm>
          <a:prstGeom prst="rect">
            <a:avLst/>
          </a:prstGeom>
        </p:spPr>
      </p:pic>
      <p:sp>
        <p:nvSpPr>
          <p:cNvPr id="23" name="TextBox 22"/>
          <p:cNvSpPr txBox="1"/>
          <p:nvPr/>
        </p:nvSpPr>
        <p:spPr>
          <a:xfrm>
            <a:off x="6088247" y="1871293"/>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R</a:t>
            </a:r>
            <a:endParaRPr lang="en-US" sz="2800" b="1" dirty="0">
              <a:solidFill>
                <a:schemeClr val="bg1"/>
              </a:solidFill>
              <a:latin typeface="Impact"/>
              <a:cs typeface="Impact"/>
            </a:endParaRPr>
          </a:p>
        </p:txBody>
      </p:sp>
      <p:sp>
        <p:nvSpPr>
          <p:cNvPr id="24" name="TextBox 23"/>
          <p:cNvSpPr txBox="1"/>
          <p:nvPr/>
        </p:nvSpPr>
        <p:spPr>
          <a:xfrm>
            <a:off x="6538971" y="1951675"/>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E</a:t>
            </a:r>
            <a:endParaRPr lang="en-US" sz="2800" b="1" dirty="0">
              <a:solidFill>
                <a:schemeClr val="bg1"/>
              </a:solidFill>
              <a:latin typeface="Impact"/>
              <a:cs typeface="Impact"/>
            </a:endParaRPr>
          </a:p>
        </p:txBody>
      </p:sp>
      <p:pic>
        <p:nvPicPr>
          <p:cNvPr id="11" name="Picture 10" descr="Satire_ltrBLU.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521863" y="1911724"/>
            <a:ext cx="468895" cy="595056"/>
          </a:xfrm>
          <a:prstGeom prst="rect">
            <a:avLst/>
          </a:prstGeom>
        </p:spPr>
      </p:pic>
      <p:pic>
        <p:nvPicPr>
          <p:cNvPr id="14" name="Picture 13" descr="Satire_ltrRED.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070159" y="1820124"/>
            <a:ext cx="470302" cy="596841"/>
          </a:xfrm>
          <a:prstGeom prst="rect">
            <a:avLst/>
          </a:prstGeom>
        </p:spPr>
      </p:pic>
      <p:pic>
        <p:nvPicPr>
          <p:cNvPr id="15" name="Picture 1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610485" y="1909938"/>
            <a:ext cx="470302" cy="596841"/>
          </a:xfrm>
          <a:prstGeom prst="rect">
            <a:avLst/>
          </a:prstGeom>
        </p:spPr>
      </p:pic>
      <p:pic>
        <p:nvPicPr>
          <p:cNvPr id="13" name="Picture 12" descr="Satire_ltrPURP.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162916" y="1820124"/>
            <a:ext cx="470302" cy="596841"/>
          </a:xfrm>
          <a:prstGeom prst="rect">
            <a:avLst/>
          </a:prstGeom>
        </p:spPr>
      </p:pic>
      <p:sp>
        <p:nvSpPr>
          <p:cNvPr id="17" name="TextBox 16"/>
          <p:cNvSpPr txBox="1"/>
          <p:nvPr/>
        </p:nvSpPr>
        <p:spPr>
          <a:xfrm>
            <a:off x="4286423" y="1871293"/>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S</a:t>
            </a:r>
            <a:endParaRPr lang="en-US" sz="2800" b="1" dirty="0">
              <a:solidFill>
                <a:schemeClr val="bg1"/>
              </a:solidFill>
              <a:latin typeface="Impact"/>
              <a:cs typeface="Impact"/>
            </a:endParaRPr>
          </a:p>
        </p:txBody>
      </p:sp>
      <p:sp>
        <p:nvSpPr>
          <p:cNvPr id="18" name="TextBox 17"/>
          <p:cNvSpPr txBox="1"/>
          <p:nvPr/>
        </p:nvSpPr>
        <p:spPr>
          <a:xfrm>
            <a:off x="5190070" y="1871293"/>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T</a:t>
            </a:r>
            <a:endParaRPr lang="en-US" sz="2800" b="1" dirty="0">
              <a:solidFill>
                <a:schemeClr val="bg1"/>
              </a:solidFill>
              <a:latin typeface="Impact"/>
              <a:cs typeface="Impact"/>
            </a:endParaRPr>
          </a:p>
        </p:txBody>
      </p:sp>
      <p:sp>
        <p:nvSpPr>
          <p:cNvPr id="19" name="TextBox 18"/>
          <p:cNvSpPr txBox="1"/>
          <p:nvPr/>
        </p:nvSpPr>
        <p:spPr>
          <a:xfrm>
            <a:off x="4733282" y="1951675"/>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A</a:t>
            </a:r>
            <a:endParaRPr lang="en-US" sz="2800" b="1" dirty="0">
              <a:solidFill>
                <a:schemeClr val="bg1"/>
              </a:solidFill>
              <a:latin typeface="Impact"/>
              <a:cs typeface="Impact"/>
            </a:endParaRPr>
          </a:p>
        </p:txBody>
      </p:sp>
      <p:sp>
        <p:nvSpPr>
          <p:cNvPr id="20" name="TextBox 19"/>
          <p:cNvSpPr txBox="1"/>
          <p:nvPr/>
        </p:nvSpPr>
        <p:spPr>
          <a:xfrm>
            <a:off x="5644542" y="1963269"/>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I</a:t>
            </a:r>
            <a:endParaRPr lang="en-US" sz="2800" b="1" dirty="0">
              <a:solidFill>
                <a:schemeClr val="bg1"/>
              </a:solidFill>
              <a:latin typeface="Impact"/>
              <a:cs typeface="Impact"/>
            </a:endParaRPr>
          </a:p>
        </p:txBody>
      </p:sp>
      <p:sp>
        <p:nvSpPr>
          <p:cNvPr id="25" name="TextBox 24"/>
          <p:cNvSpPr txBox="1"/>
          <p:nvPr/>
        </p:nvSpPr>
        <p:spPr>
          <a:xfrm>
            <a:off x="6986086" y="1864504"/>
            <a:ext cx="308605" cy="523220"/>
          </a:xfrm>
          <a:prstGeom prst="rect">
            <a:avLst/>
          </a:prstGeom>
          <a:noFill/>
        </p:spPr>
        <p:txBody>
          <a:bodyPr wrap="square" rtlCol="0">
            <a:spAutoFit/>
          </a:bodyPr>
          <a:lstStyle/>
          <a:p>
            <a:pPr algn="ctr"/>
            <a:r>
              <a:rPr lang="en-US" sz="2800" b="1" dirty="0" smtClean="0">
                <a:latin typeface="Impact"/>
                <a:cs typeface="Impact"/>
              </a:rPr>
              <a:t>?</a:t>
            </a:r>
            <a:endParaRPr lang="en-US" sz="2800" b="1" dirty="0">
              <a:latin typeface="Impact"/>
              <a:cs typeface="Impact"/>
            </a:endParaRPr>
          </a:p>
        </p:txBody>
      </p:sp>
      <p:pic>
        <p:nvPicPr>
          <p:cNvPr id="30" name="Picture 29" descr="Satire_ltrBLU.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626060" y="1144938"/>
            <a:ext cx="468895" cy="595056"/>
          </a:xfrm>
          <a:prstGeom prst="rect">
            <a:avLst/>
          </a:prstGeom>
        </p:spPr>
      </p:pic>
      <p:pic>
        <p:nvPicPr>
          <p:cNvPr id="31" name="Picture 30" descr="Satire_ltrRED.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174357" y="1053338"/>
            <a:ext cx="470302" cy="596841"/>
          </a:xfrm>
          <a:prstGeom prst="rect">
            <a:avLst/>
          </a:prstGeom>
        </p:spPr>
      </p:pic>
      <p:sp>
        <p:nvSpPr>
          <p:cNvPr id="32" name="TextBox 31"/>
          <p:cNvSpPr txBox="1"/>
          <p:nvPr/>
        </p:nvSpPr>
        <p:spPr>
          <a:xfrm>
            <a:off x="4294267" y="1104507"/>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I</a:t>
            </a:r>
            <a:endParaRPr lang="en-US" sz="2800" b="1" dirty="0">
              <a:solidFill>
                <a:schemeClr val="bg1"/>
              </a:solidFill>
              <a:latin typeface="Impact"/>
              <a:cs typeface="Impact"/>
            </a:endParaRPr>
          </a:p>
        </p:txBody>
      </p:sp>
      <p:sp>
        <p:nvSpPr>
          <p:cNvPr id="33" name="TextBox 32"/>
          <p:cNvSpPr txBox="1"/>
          <p:nvPr/>
        </p:nvSpPr>
        <p:spPr>
          <a:xfrm>
            <a:off x="4748740" y="1196482"/>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S</a:t>
            </a:r>
            <a:endParaRPr lang="en-US" sz="2800" b="1" dirty="0">
              <a:solidFill>
                <a:schemeClr val="bg1"/>
              </a:solidFill>
              <a:latin typeface="Impact"/>
              <a:cs typeface="Impact"/>
            </a:endParaRPr>
          </a:p>
        </p:txBody>
      </p:sp>
      <p:pic>
        <p:nvPicPr>
          <p:cNvPr id="42" name="Picture 41" descr="Satire_ltrBLU.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591559" y="1144938"/>
            <a:ext cx="468895" cy="595056"/>
          </a:xfrm>
          <a:prstGeom prst="rect">
            <a:avLst/>
          </a:prstGeom>
        </p:spPr>
      </p:pic>
      <p:pic>
        <p:nvPicPr>
          <p:cNvPr id="43" name="Picture 42" descr="Satire_ltrRED.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139856" y="1053338"/>
            <a:ext cx="470302" cy="596841"/>
          </a:xfrm>
          <a:prstGeom prst="rect">
            <a:avLst/>
          </a:prstGeom>
        </p:spPr>
      </p:pic>
      <p:sp>
        <p:nvSpPr>
          <p:cNvPr id="44" name="TextBox 43"/>
          <p:cNvSpPr txBox="1"/>
          <p:nvPr/>
        </p:nvSpPr>
        <p:spPr>
          <a:xfrm>
            <a:off x="6259766" y="1104507"/>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I</a:t>
            </a:r>
            <a:endParaRPr lang="en-US" sz="2800" b="1" dirty="0">
              <a:solidFill>
                <a:schemeClr val="bg1"/>
              </a:solidFill>
              <a:latin typeface="Impact"/>
              <a:cs typeface="Impact"/>
            </a:endParaRPr>
          </a:p>
        </p:txBody>
      </p:sp>
      <p:sp>
        <p:nvSpPr>
          <p:cNvPr id="45" name="TextBox 44"/>
          <p:cNvSpPr txBox="1"/>
          <p:nvPr/>
        </p:nvSpPr>
        <p:spPr>
          <a:xfrm>
            <a:off x="6714239" y="1196482"/>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S</a:t>
            </a:r>
            <a:endParaRPr lang="en-US" sz="2800" b="1" dirty="0">
              <a:solidFill>
                <a:schemeClr val="bg1"/>
              </a:solidFill>
              <a:latin typeface="Impact"/>
              <a:cs typeface="Impact"/>
            </a:endParaRPr>
          </a:p>
        </p:txBody>
      </p:sp>
      <p:pic>
        <p:nvPicPr>
          <p:cNvPr id="34" name="Picture 33"/>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694808" y="1143152"/>
            <a:ext cx="470302" cy="596841"/>
          </a:xfrm>
          <a:prstGeom prst="rect">
            <a:avLst/>
          </a:prstGeom>
        </p:spPr>
      </p:pic>
      <p:pic>
        <p:nvPicPr>
          <p:cNvPr id="35" name="Picture 34" descr="Satire_ltrPURP.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247239" y="1053338"/>
            <a:ext cx="470302" cy="596841"/>
          </a:xfrm>
          <a:prstGeom prst="rect">
            <a:avLst/>
          </a:prstGeom>
        </p:spPr>
      </p:pic>
      <p:sp>
        <p:nvSpPr>
          <p:cNvPr id="36" name="TextBox 35"/>
          <p:cNvSpPr txBox="1"/>
          <p:nvPr/>
        </p:nvSpPr>
        <p:spPr>
          <a:xfrm>
            <a:off x="5370745" y="1104507"/>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T</a:t>
            </a:r>
            <a:endParaRPr lang="en-US" sz="2800" b="1" dirty="0">
              <a:solidFill>
                <a:schemeClr val="bg1"/>
              </a:solidFill>
              <a:latin typeface="Impact"/>
              <a:cs typeface="Impact"/>
            </a:endParaRPr>
          </a:p>
        </p:txBody>
      </p:sp>
      <p:sp>
        <p:nvSpPr>
          <p:cNvPr id="37" name="TextBox 36"/>
          <p:cNvSpPr txBox="1"/>
          <p:nvPr/>
        </p:nvSpPr>
        <p:spPr>
          <a:xfrm>
            <a:off x="5817605" y="1184889"/>
            <a:ext cx="308605" cy="523220"/>
          </a:xfrm>
          <a:prstGeom prst="rect">
            <a:avLst/>
          </a:prstGeom>
          <a:noFill/>
        </p:spPr>
        <p:txBody>
          <a:bodyPr wrap="square" rtlCol="0">
            <a:spAutoFit/>
          </a:bodyPr>
          <a:lstStyle/>
          <a:p>
            <a:pPr algn="ctr"/>
            <a:r>
              <a:rPr lang="en-US" sz="2800" b="1" dirty="0" smtClean="0">
                <a:solidFill>
                  <a:schemeClr val="bg1"/>
                </a:solidFill>
                <a:latin typeface="Impact"/>
                <a:cs typeface="Impact"/>
              </a:rPr>
              <a:t>H</a:t>
            </a:r>
            <a:endParaRPr lang="en-US" sz="2800" b="1" dirty="0">
              <a:solidFill>
                <a:schemeClr val="bg1"/>
              </a:solidFill>
              <a:latin typeface="Impact"/>
              <a:cs typeface="Impact"/>
            </a:endParaRPr>
          </a:p>
        </p:txBody>
      </p:sp>
      <p:grpSp>
        <p:nvGrpSpPr>
          <p:cNvPr id="61" name="Group 60"/>
          <p:cNvGrpSpPr/>
          <p:nvPr/>
        </p:nvGrpSpPr>
        <p:grpSpPr>
          <a:xfrm>
            <a:off x="3054964" y="3376629"/>
            <a:ext cx="3041638" cy="1236092"/>
            <a:chOff x="6934402" y="3384984"/>
            <a:chExt cx="3041638" cy="1236092"/>
          </a:xfrm>
        </p:grpSpPr>
        <p:sp>
          <p:nvSpPr>
            <p:cNvPr id="59" name="Rounded Rectangle 58"/>
            <p:cNvSpPr/>
            <p:nvPr/>
          </p:nvSpPr>
          <p:spPr>
            <a:xfrm>
              <a:off x="6934402" y="3384984"/>
              <a:ext cx="3041638" cy="1236092"/>
            </a:xfrm>
            <a:prstGeom prst="roundRect">
              <a:avLst/>
            </a:prstGeom>
            <a:solidFill>
              <a:srgbClr val="FFFF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p>
          </p:txBody>
        </p:sp>
        <p:sp>
          <p:nvSpPr>
            <p:cNvPr id="60" name="TextBox 59"/>
            <p:cNvSpPr txBox="1"/>
            <p:nvPr/>
          </p:nvSpPr>
          <p:spPr>
            <a:xfrm>
              <a:off x="7174264" y="3439898"/>
              <a:ext cx="2624869" cy="1077218"/>
            </a:xfrm>
            <a:prstGeom prst="rect">
              <a:avLst/>
            </a:prstGeom>
            <a:noFill/>
          </p:spPr>
          <p:txBody>
            <a:bodyPr wrap="square" rtlCol="0" anchor="ctr">
              <a:spAutoFit/>
            </a:bodyPr>
            <a:lstStyle/>
            <a:p>
              <a:pPr algn="ctr"/>
              <a:r>
                <a:rPr lang="en-US" sz="3200" dirty="0" smtClean="0">
                  <a:latin typeface="Arial Black"/>
                  <a:cs typeface="Arial Black"/>
                </a:rPr>
                <a:t>Demarco. Murray.</a:t>
              </a:r>
              <a:endParaRPr lang="en-US" sz="3200" dirty="0">
                <a:latin typeface="Arial Black"/>
                <a:cs typeface="Arial Black"/>
              </a:endParaRPr>
            </a:p>
          </p:txBody>
        </p:sp>
      </p:grpSp>
      <p:pic>
        <p:nvPicPr>
          <p:cNvPr id="62" name="dingDingDing.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9028474" y="4737100"/>
            <a:ext cx="812800" cy="812800"/>
          </a:xfrm>
          <a:prstGeom prst="rect">
            <a:avLst/>
          </a:prstGeom>
        </p:spPr>
      </p:pic>
      <p:pic>
        <p:nvPicPr>
          <p:cNvPr id="3" name="gameShowBkgTheme.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6"/>
          <a:stretch>
            <a:fillRect/>
          </a:stretch>
        </p:blipFill>
        <p:spPr>
          <a:xfrm>
            <a:off x="9028474" y="2563829"/>
            <a:ext cx="812800" cy="812800"/>
          </a:xfrm>
          <a:prstGeom prst="rect">
            <a:avLst/>
          </a:prstGeom>
        </p:spPr>
      </p:pic>
      <p:pic>
        <p:nvPicPr>
          <p:cNvPr id="5" name="wheelSpin.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9053069" y="1333593"/>
            <a:ext cx="812800" cy="812800"/>
          </a:xfrm>
          <a:prstGeom prst="rect">
            <a:avLst/>
          </a:prstGeom>
        </p:spPr>
      </p:pic>
    </p:spTree>
    <p:extLst>
      <p:ext uri="{BB962C8B-B14F-4D97-AF65-F5344CB8AC3E}">
        <p14:creationId xmlns:p14="http://schemas.microsoft.com/office/powerpoint/2010/main" val="31262617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1000"/>
                                  </p:stCondLst>
                                  <p:childTnLst>
                                    <p:cmd type="call" cmd="playFrom(0.0)">
                                      <p:cBhvr>
                                        <p:cTn id="6" dur="2166" fill="hold"/>
                                        <p:tgtEl>
                                          <p:spTgt spid="2"/>
                                        </p:tgtEl>
                                      </p:cBhvr>
                                    </p:cmd>
                                  </p:childTnLst>
                                </p:cTn>
                              </p:par>
                              <p:par>
                                <p:cTn id="7" presetID="1" presetClass="mediacall" presetSubtype="0" fill="hold" nodeType="withEffect">
                                  <p:stCondLst>
                                    <p:cond delay="0"/>
                                  </p:stCondLst>
                                  <p:childTnLst>
                                    <p:cmd type="call" cmd="playFrom(0.0)">
                                      <p:cBhvr>
                                        <p:cTn id="8" dur="26540" fill="hold"/>
                                        <p:tgtEl>
                                          <p:spTgt spid="3"/>
                                        </p:tgtEl>
                                      </p:cBhvr>
                                    </p:cmd>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par>
                                <p:cTn id="13" presetID="1" presetClass="mediacall" presetSubtype="0" fill="hold" nodeType="withEffect">
                                  <p:stCondLst>
                                    <p:cond delay="0"/>
                                  </p:stCondLst>
                                  <p:childTnLst>
                                    <p:cmd type="call" cmd="playFrom(0.0)">
                                      <p:cBhvr>
                                        <p:cTn id="14" dur="6635" fill="hold"/>
                                        <p:tgtEl>
                                          <p:spTgt spid="5"/>
                                        </p:tgtEl>
                                      </p:cBhvr>
                                    </p:cmd>
                                  </p:childTnLst>
                                </p:cTn>
                              </p:par>
                              <p:par>
                                <p:cTn id="15" presetID="1" presetClass="entr" presetSubtype="0" fill="hold" nodeType="withEffect">
                                  <p:stCondLst>
                                    <p:cond delay="0"/>
                                  </p:stCondLst>
                                  <p:childTnLst>
                                    <p:set>
                                      <p:cBhvr>
                                        <p:cTn id="16" dur="1" fill="hold">
                                          <p:stCondLst>
                                            <p:cond delay="0"/>
                                          </p:stCondLst>
                                        </p:cTn>
                                        <p:tgtEl>
                                          <p:spTgt spid="49"/>
                                        </p:tgtEl>
                                        <p:attrNameLst>
                                          <p:attrName>style.visibility</p:attrName>
                                        </p:attrNameLst>
                                      </p:cBhvr>
                                      <p:to>
                                        <p:strVal val="visible"/>
                                      </p:to>
                                    </p:set>
                                  </p:childTnLst>
                                </p:cTn>
                              </p:par>
                              <p:par>
                                <p:cTn id="17" presetID="35" presetClass="emph" presetSubtype="0" repeatCount="5000" fill="hold" nodeType="withEffect">
                                  <p:stCondLst>
                                    <p:cond delay="0"/>
                                  </p:stCondLst>
                                  <p:childTnLst>
                                    <p:anim calcmode="discrete" valueType="str">
                                      <p:cBhvr>
                                        <p:cTn id="18" dur="500" fill="hold"/>
                                        <p:tgtEl>
                                          <p:spTgt spid="49"/>
                                        </p:tgtEl>
                                        <p:attrNameLst>
                                          <p:attrName>style.visibility</p:attrName>
                                        </p:attrNameLst>
                                      </p:cBhvr>
                                      <p:tavLst>
                                        <p:tav tm="0">
                                          <p:val>
                                            <p:strVal val="hidden"/>
                                          </p:val>
                                        </p:tav>
                                        <p:tav tm="50000">
                                          <p:val>
                                            <p:strVal val="visible"/>
                                          </p:val>
                                        </p:tav>
                                      </p:tavLst>
                                    </p:anim>
                                  </p:childTnLst>
                                </p:cTn>
                              </p:par>
                              <p:par>
                                <p:cTn id="19" presetID="35" presetClass="emph" presetSubtype="0" repeatCount="2000" fill="hold" nodeType="withEffect">
                                  <p:stCondLst>
                                    <p:cond delay="2500"/>
                                  </p:stCondLst>
                                  <p:childTnLst>
                                    <p:anim calcmode="discrete" valueType="str">
                                      <p:cBhvr>
                                        <p:cTn id="20" dur="1000" fill="hold"/>
                                        <p:tgtEl>
                                          <p:spTgt spid="49"/>
                                        </p:tgtEl>
                                        <p:attrNameLst>
                                          <p:attrName>style.visibility</p:attrName>
                                        </p:attrNameLst>
                                      </p:cBhvr>
                                      <p:tavLst>
                                        <p:tav tm="0">
                                          <p:val>
                                            <p:strVal val="hidden"/>
                                          </p:val>
                                        </p:tav>
                                        <p:tav tm="50000">
                                          <p:val>
                                            <p:strVal val="visible"/>
                                          </p:val>
                                        </p:tav>
                                      </p:tavLst>
                                    </p:anim>
                                  </p:childTnLst>
                                </p:cTn>
                              </p:par>
                              <p:par>
                                <p:cTn id="21" presetID="35" presetClass="emph" presetSubtype="0" fill="hold" nodeType="withEffect">
                                  <p:stCondLst>
                                    <p:cond delay="4500"/>
                                  </p:stCondLst>
                                  <p:childTnLst>
                                    <p:anim calcmode="discrete" valueType="str">
                                      <p:cBhvr>
                                        <p:cTn id="22" dur="2000" fill="hold"/>
                                        <p:tgtEl>
                                          <p:spTgt spid="49"/>
                                        </p:tgtEl>
                                        <p:attrNameLst>
                                          <p:attrName>style.visibility</p:attrName>
                                        </p:attrNameLst>
                                      </p:cBhvr>
                                      <p:tavLst>
                                        <p:tav tm="0">
                                          <p:val>
                                            <p:strVal val="hidden"/>
                                          </p:val>
                                        </p:tav>
                                        <p:tav tm="50000">
                                          <p:val>
                                            <p:strVal val="visible"/>
                                          </p:val>
                                        </p:tav>
                                      </p:tavLst>
                                    </p:anim>
                                  </p:childTnLst>
                                </p:cTn>
                              </p:par>
                            </p:childTnLst>
                          </p:cTn>
                        </p:par>
                        <p:par>
                          <p:cTn id="23" fill="hold">
                            <p:stCondLst>
                              <p:cond delay="6635"/>
                            </p:stCondLst>
                            <p:childTnLst>
                              <p:par>
                                <p:cTn id="24" presetID="1" presetClass="exit" presetSubtype="0" fill="hold" nodeType="afterEffect">
                                  <p:stCondLst>
                                    <p:cond delay="0"/>
                                  </p:stCondLst>
                                  <p:childTnLst>
                                    <p:set>
                                      <p:cBhvr>
                                        <p:cTn id="25" dur="1" fill="hold">
                                          <p:stCondLst>
                                            <p:cond delay="0"/>
                                          </p:stCondLst>
                                        </p:cTn>
                                        <p:tgtEl>
                                          <p:spTgt spid="49"/>
                                        </p:tgtEl>
                                        <p:attrNameLst>
                                          <p:attrName>style.visibility</p:attrName>
                                        </p:attrNameLst>
                                      </p:cBhvr>
                                      <p:to>
                                        <p:strVal val="hidden"/>
                                      </p:to>
                                    </p:set>
                                  </p:childTnLst>
                                </p:cTn>
                              </p:par>
                            </p:childTnLst>
                          </p:cTn>
                        </p:par>
                        <p:par>
                          <p:cTn id="26" fill="hold">
                            <p:stCondLst>
                              <p:cond delay="6635"/>
                            </p:stCondLst>
                            <p:childTnLst>
                              <p:par>
                                <p:cTn id="27" presetID="1" presetClass="exit" presetSubtype="0" fill="hold" nodeType="afterEffect">
                                  <p:stCondLst>
                                    <p:cond delay="0"/>
                                  </p:stCondLst>
                                  <p:childTnLst>
                                    <p:set>
                                      <p:cBhvr>
                                        <p:cTn id="28" dur="1" fill="hold">
                                          <p:stCondLst>
                                            <p:cond delay="0"/>
                                          </p:stCondLst>
                                        </p:cTn>
                                        <p:tgtEl>
                                          <p:spTgt spid="53"/>
                                        </p:tgtEl>
                                        <p:attrNameLst>
                                          <p:attrName>style.visibility</p:attrName>
                                        </p:attrNameLst>
                                      </p:cBhvr>
                                      <p:to>
                                        <p:strVal val="hidden"/>
                                      </p:to>
                                    </p:set>
                                  </p:childTnLst>
                                </p:cTn>
                              </p:par>
                            </p:childTnLst>
                          </p:cTn>
                        </p:par>
                        <p:par>
                          <p:cTn id="29" fill="hold">
                            <p:stCondLst>
                              <p:cond delay="6635"/>
                            </p:stCondLst>
                            <p:childTnLst>
                              <p:par>
                                <p:cTn id="30" presetID="1" presetClass="entr" presetSubtype="0" fill="hold" nodeType="afterEffect">
                                  <p:stCondLst>
                                    <p:cond delay="0"/>
                                  </p:stCondLst>
                                  <p:childTnLst>
                                    <p:set>
                                      <p:cBhvr>
                                        <p:cTn id="31" dur="1" fill="hold">
                                          <p:stCondLst>
                                            <p:cond delay="0"/>
                                          </p:stCondLst>
                                        </p:cTn>
                                        <p:tgtEl>
                                          <p:spTgt spid="61"/>
                                        </p:tgtEl>
                                        <p:attrNameLst>
                                          <p:attrName>style.visibility</p:attrName>
                                        </p:attrNameLst>
                                      </p:cBhvr>
                                      <p:to>
                                        <p:strVal val="visible"/>
                                      </p:to>
                                    </p:set>
                                  </p:childTnLst>
                                </p:cTn>
                              </p:par>
                            </p:childTnLst>
                          </p:cTn>
                        </p:par>
                        <p:par>
                          <p:cTn id="32" fill="hold">
                            <p:stCondLst>
                              <p:cond delay="6635"/>
                            </p:stCondLst>
                            <p:childTnLst>
                              <p:par>
                                <p:cTn id="33" presetID="35" presetClass="emph" presetSubtype="0" repeatCount="4000" fill="hold" nodeType="afterEffect">
                                  <p:stCondLst>
                                    <p:cond delay="0"/>
                                  </p:stCondLst>
                                  <p:childTnLst>
                                    <p:anim calcmode="discrete" valueType="str">
                                      <p:cBhvr>
                                        <p:cTn id="34" dur="500" fill="hold"/>
                                        <p:tgtEl>
                                          <p:spTgt spid="61"/>
                                        </p:tgtEl>
                                        <p:attrNameLst>
                                          <p:attrName>style.visibility</p:attrName>
                                        </p:attrNameLst>
                                      </p:cBhvr>
                                      <p:tavLst>
                                        <p:tav tm="0">
                                          <p:val>
                                            <p:strVal val="hidden"/>
                                          </p:val>
                                        </p:tav>
                                        <p:tav tm="50000">
                                          <p:val>
                                            <p:strVal val="visible"/>
                                          </p:val>
                                        </p:tav>
                                      </p:tavLst>
                                    </p:anim>
                                  </p:childTnLst>
                                </p:cTn>
                              </p:par>
                              <p:par>
                                <p:cTn id="35" presetID="1" presetClass="mediacall" presetSubtype="0" fill="hold" nodeType="withEffect">
                                  <p:stCondLst>
                                    <p:cond delay="0"/>
                                  </p:stCondLst>
                                  <p:childTnLst>
                                    <p:cmd type="call" cmd="playFrom(0.0)">
                                      <p:cBhvr>
                                        <p:cTn id="36" dur="2806"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56604">
                <p:cTn id="37" fill="hold" display="0">
                  <p:stCondLst>
                    <p:cond delay="indefinite"/>
                  </p:stCondLst>
                </p:cTn>
                <p:tgtEl>
                  <p:spTgt spid="2"/>
                </p:tgtEl>
              </p:cMediaNode>
            </p:video>
            <p:seq concurrent="1" nextAc="seek">
              <p:cTn id="38" restart="whenNotActive" fill="hold" evtFilter="cancelBubble" nodeType="interactiveSeq">
                <p:stCondLst>
                  <p:cond evt="onClick" delay="0">
                    <p:tgtEl>
                      <p:spTgt spid="2"/>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2"/>
                                        </p:tgtEl>
                                      </p:cBhvr>
                                    </p:cmd>
                                  </p:childTnLst>
                                </p:cTn>
                              </p:par>
                            </p:childTnLst>
                          </p:cTn>
                        </p:par>
                      </p:childTnLst>
                    </p:cTn>
                  </p:par>
                </p:childTnLst>
              </p:cTn>
              <p:nextCondLst>
                <p:cond evt="onClick" delay="0">
                  <p:tgtEl>
                    <p:spTgt spid="2"/>
                  </p:tgtEl>
                </p:cond>
              </p:nextCondLst>
            </p:seq>
            <p:audio>
              <p:cMediaNode vol="43396">
                <p:cTn id="43" fill="hold" display="0">
                  <p:stCondLst>
                    <p:cond delay="indefinite"/>
                  </p:stCondLst>
                  <p:endCondLst>
                    <p:cond evt="onStopAudio" delay="0">
                      <p:tgtEl>
                        <p:sldTgt/>
                      </p:tgtEl>
                    </p:cond>
                  </p:endCondLst>
                </p:cTn>
                <p:tgtEl>
                  <p:spTgt spid="62"/>
                </p:tgtEl>
              </p:cMediaNode>
            </p:audio>
            <p:audio>
              <p:cMediaNode vol="7547">
                <p:cTn id="44" fill="hold" display="0">
                  <p:stCondLst>
                    <p:cond delay="indefinite"/>
                  </p:stCondLst>
                  <p:endCondLst>
                    <p:cond evt="onStopAudio" delay="0">
                      <p:tgtEl>
                        <p:sldTgt/>
                      </p:tgtEl>
                    </p:cond>
                  </p:endCondLst>
                </p:cTn>
                <p:tgtEl>
                  <p:spTgt spid="3"/>
                </p:tgtEl>
              </p:cMediaNode>
            </p:audio>
            <p:audio>
              <p:cMediaNode vol="80000">
                <p:cTn id="45"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73B23485-EBAD-4092-950E-9A74C86EFD11}"/>
              </a:ext>
            </a:extLst>
          </p:cNvPr>
          <p:cNvSpPr/>
          <p:nvPr/>
        </p:nvSpPr>
        <p:spPr>
          <a:xfrm>
            <a:off x="1" y="1"/>
            <a:ext cx="9143999" cy="5143500"/>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2945860" y="1266555"/>
            <a:ext cx="1355502" cy="830997"/>
          </a:xfrm>
          <a:prstGeom prst="rect">
            <a:avLst/>
          </a:prstGeom>
          <a:noFill/>
        </p:spPr>
        <p:txBody>
          <a:bodyPr wrap="square" rtlCol="0">
            <a:spAutoFit/>
          </a:bodyPr>
          <a:lstStyle/>
          <a:p>
            <a:pPr algn="ctr"/>
            <a:r>
              <a:rPr lang="en-US" sz="1600" b="1" dirty="0">
                <a:solidFill>
                  <a:srgbClr val="FFFFFF"/>
                </a:solidFill>
                <a:latin typeface="Segoe UI"/>
                <a:cs typeface="Segoe UI"/>
              </a:rPr>
              <a:t>PLAYOFFS</a:t>
            </a:r>
            <a:r>
              <a:rPr lang="en-US" sz="1600" dirty="0">
                <a:solidFill>
                  <a:srgbClr val="FFFFFF"/>
                </a:solidFill>
                <a:latin typeface="Segoe UI"/>
                <a:cs typeface="Segoe UI"/>
              </a:rPr>
              <a:t>   </a:t>
            </a:r>
          </a:p>
          <a:p>
            <a:pPr algn="ctr"/>
            <a:r>
              <a:rPr lang="en-US" sz="1600" dirty="0">
                <a:solidFill>
                  <a:srgbClr val="FFFFFF"/>
                </a:solidFill>
                <a:latin typeface="Segoe UI"/>
                <a:cs typeface="Segoe UI"/>
              </a:rPr>
              <a:t>4</a:t>
            </a:r>
            <a:r>
              <a:rPr lang="en-US" sz="1600" dirty="0" smtClean="0">
                <a:solidFill>
                  <a:srgbClr val="FFFFFF"/>
                </a:solidFill>
                <a:latin typeface="Segoe UI"/>
                <a:cs typeface="Segoe UI"/>
              </a:rPr>
              <a:t> </a:t>
            </a:r>
            <a:r>
              <a:rPr lang="en-US" sz="1600" dirty="0">
                <a:solidFill>
                  <a:srgbClr val="FFFFFF"/>
                </a:solidFill>
                <a:latin typeface="Segoe UI"/>
                <a:cs typeface="Segoe UI"/>
              </a:rPr>
              <a:t>seed</a:t>
            </a:r>
          </a:p>
          <a:p>
            <a:pPr algn="ctr"/>
            <a:r>
              <a:rPr lang="en-US" sz="1600" dirty="0" smtClean="0">
                <a:solidFill>
                  <a:srgbClr val="FFFFFF"/>
                </a:solidFill>
                <a:latin typeface="Segoe UI"/>
                <a:cs typeface="Segoe UI"/>
              </a:rPr>
              <a:t>156.4 </a:t>
            </a:r>
            <a:r>
              <a:rPr lang="en-US" sz="1600" dirty="0">
                <a:solidFill>
                  <a:srgbClr val="FFFFFF"/>
                </a:solidFill>
                <a:latin typeface="Segoe UI"/>
                <a:cs typeface="Segoe UI"/>
              </a:rPr>
              <a:t>pts/</a:t>
            </a:r>
            <a:r>
              <a:rPr lang="en-US" sz="1600" dirty="0" err="1">
                <a:solidFill>
                  <a:srgbClr val="FFFFFF"/>
                </a:solidFill>
                <a:latin typeface="Segoe UI"/>
                <a:cs typeface="Segoe UI"/>
              </a:rPr>
              <a:t>wk</a:t>
            </a:r>
            <a:endParaRPr lang="en-US" sz="1600" dirty="0">
              <a:solidFill>
                <a:srgbClr val="FFFFFF"/>
              </a:solidFill>
              <a:latin typeface="Segoe UI"/>
              <a:cs typeface="Segoe UI"/>
            </a:endParaRPr>
          </a:p>
        </p:txBody>
      </p:sp>
      <p:graphicFrame>
        <p:nvGraphicFramePr>
          <p:cNvPr id="7" name="Table 6"/>
          <p:cNvGraphicFramePr>
            <a:graphicFrameLocks noGrp="1"/>
          </p:cNvGraphicFramePr>
          <p:nvPr>
            <p:extLst>
              <p:ext uri="{D42A27DB-BD31-4B8C-83A1-F6EECF244321}">
                <p14:modId xmlns:p14="http://schemas.microsoft.com/office/powerpoint/2010/main" val="2890235814"/>
              </p:ext>
            </p:extLst>
          </p:nvPr>
        </p:nvGraphicFramePr>
        <p:xfrm>
          <a:off x="5441280" y="1925774"/>
          <a:ext cx="3215670" cy="2682240"/>
        </p:xfrm>
        <a:graphic>
          <a:graphicData uri="http://schemas.openxmlformats.org/drawingml/2006/table">
            <a:tbl>
              <a:tblPr firstRow="1" bandRow="1">
                <a:tableStyleId>{5940675A-B579-460E-94D1-54222C63F5DA}</a:tableStyleId>
              </a:tblPr>
              <a:tblGrid>
                <a:gridCol w="1029836">
                  <a:extLst>
                    <a:ext uri="{9D8B030D-6E8A-4147-A177-3AD203B41FA5}">
                      <a16:colId xmlns:a16="http://schemas.microsoft.com/office/drawing/2014/main" xmlns="" val="20000"/>
                    </a:ext>
                  </a:extLst>
                </a:gridCol>
                <a:gridCol w="604776">
                  <a:extLst>
                    <a:ext uri="{9D8B030D-6E8A-4147-A177-3AD203B41FA5}">
                      <a16:colId xmlns:a16="http://schemas.microsoft.com/office/drawing/2014/main" xmlns="" val="20001"/>
                    </a:ext>
                  </a:extLst>
                </a:gridCol>
                <a:gridCol w="1581058">
                  <a:extLst>
                    <a:ext uri="{9D8B030D-6E8A-4147-A177-3AD203B41FA5}">
                      <a16:colId xmlns:a16="http://schemas.microsoft.com/office/drawing/2014/main" xmlns="" val="20002"/>
                    </a:ext>
                  </a:extLst>
                </a:gridCol>
              </a:tblGrid>
              <a:tr h="159881">
                <a:tc>
                  <a:txBody>
                    <a:bodyPr/>
                    <a:lstStyle/>
                    <a:p>
                      <a:r>
                        <a:rPr lang="en-US" sz="1100" dirty="0" smtClean="0">
                          <a:solidFill>
                            <a:schemeClr val="bg1"/>
                          </a:solidFill>
                          <a:latin typeface="Segoe UI"/>
                          <a:cs typeface="Segoe UI"/>
                        </a:rPr>
                        <a:t>Burrow</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a:solidFill>
                            <a:schemeClr val="bg1"/>
                          </a:solidFill>
                          <a:latin typeface="Segoe UI"/>
                          <a:cs typeface="Segoe UI"/>
                        </a:rPr>
                        <a:t>QB </a:t>
                      </a:r>
                      <a:r>
                        <a:rPr lang="en-US" sz="1100" dirty="0" smtClean="0">
                          <a:solidFill>
                            <a:schemeClr val="bg1"/>
                          </a:solidFill>
                          <a:latin typeface="Segoe UI"/>
                          <a:cs typeface="Segoe UI"/>
                        </a:rPr>
                        <a:t>8</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err="1">
                          <a:solidFill>
                            <a:schemeClr val="bg1"/>
                          </a:solidFill>
                          <a:latin typeface="Segoe UI"/>
                          <a:cs typeface="Segoe UI"/>
                        </a:rPr>
                        <a:t>Wk</a:t>
                      </a:r>
                      <a:r>
                        <a:rPr lang="en-US" sz="1100" dirty="0">
                          <a:solidFill>
                            <a:schemeClr val="bg1"/>
                          </a:solidFill>
                          <a:latin typeface="Segoe UI"/>
                          <a:cs typeface="Segoe UI"/>
                        </a:rPr>
                        <a:t> </a:t>
                      </a:r>
                      <a:r>
                        <a:rPr lang="en-US" sz="1100" dirty="0" smtClean="0">
                          <a:solidFill>
                            <a:schemeClr val="bg1"/>
                          </a:solidFill>
                          <a:latin typeface="Segoe UI"/>
                          <a:cs typeface="Segoe UI"/>
                        </a:rPr>
                        <a:t>14 </a:t>
                      </a:r>
                      <a:r>
                        <a:rPr lang="en-US" sz="1100" dirty="0">
                          <a:solidFill>
                            <a:schemeClr val="bg1"/>
                          </a:solidFill>
                          <a:latin typeface="Segoe UI"/>
                          <a:cs typeface="Segoe UI"/>
                        </a:rPr>
                        <a:t>FA $0</a:t>
                      </a: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10000"/>
                  </a:ext>
                </a:extLst>
              </a:tr>
              <a:tr h="159881">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408780754"/>
                  </a:ext>
                </a:extLst>
              </a:tr>
              <a:tr h="159881">
                <a:tc>
                  <a:txBody>
                    <a:bodyPr/>
                    <a:lstStyle/>
                    <a:p>
                      <a:r>
                        <a:rPr lang="en-US" sz="1100" dirty="0" err="1" smtClean="0">
                          <a:solidFill>
                            <a:schemeClr val="bg1"/>
                          </a:solidFill>
                          <a:latin typeface="Segoe UI"/>
                          <a:cs typeface="Segoe UI"/>
                        </a:rPr>
                        <a:t>Mixon</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a:solidFill>
                            <a:schemeClr val="bg1"/>
                          </a:solidFill>
                          <a:latin typeface="Segoe UI"/>
                          <a:cs typeface="Segoe UI"/>
                        </a:rPr>
                        <a:t>RB </a:t>
                      </a:r>
                      <a:r>
                        <a:rPr lang="en-US" sz="1100" dirty="0" smtClean="0">
                          <a:solidFill>
                            <a:schemeClr val="bg1"/>
                          </a:solidFill>
                          <a:latin typeface="Segoe UI"/>
                          <a:cs typeface="Segoe UI"/>
                        </a:rPr>
                        <a:t>4</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kern="1200" dirty="0" smtClean="0">
                          <a:solidFill>
                            <a:schemeClr val="bg1"/>
                          </a:solidFill>
                          <a:latin typeface="Segoe UI"/>
                          <a:ea typeface="+mn-ea"/>
                          <a:cs typeface="Segoe UI"/>
                        </a:rPr>
                        <a:t>$30 Draft</a:t>
                      </a:r>
                      <a:endParaRPr lang="en-US" sz="1100" kern="1200" dirty="0">
                        <a:solidFill>
                          <a:schemeClr val="bg1"/>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2842725019"/>
                  </a:ext>
                </a:extLst>
              </a:tr>
              <a:tr h="159881">
                <a:tc>
                  <a:txBody>
                    <a:bodyPr/>
                    <a:lstStyle/>
                    <a:p>
                      <a:r>
                        <a:rPr lang="en-US" sz="1100" dirty="0" smtClean="0">
                          <a:solidFill>
                            <a:schemeClr val="bg1"/>
                          </a:solidFill>
                          <a:latin typeface="Segoe UI"/>
                          <a:cs typeface="Segoe UI"/>
                        </a:rPr>
                        <a:t>Zeke</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RB 7</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kern="1200" dirty="0" smtClean="0">
                          <a:solidFill>
                            <a:schemeClr val="bg1"/>
                          </a:solidFill>
                          <a:latin typeface="Segoe UI"/>
                          <a:ea typeface="+mn-ea"/>
                          <a:cs typeface="Segoe UI"/>
                        </a:rPr>
                        <a:t>$47 Draft</a:t>
                      </a:r>
                      <a:endParaRPr lang="en-US" sz="1100" kern="1200" dirty="0">
                        <a:solidFill>
                          <a:schemeClr val="bg1"/>
                        </a:solidFill>
                        <a:latin typeface="Segoe UI"/>
                        <a:ea typeface="+mn-ea"/>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9881">
                <a:tc>
                  <a:txBody>
                    <a:bodyPr/>
                    <a:lstStyle/>
                    <a:p>
                      <a:r>
                        <a:rPr lang="en-US" sz="1100" dirty="0" smtClean="0">
                          <a:solidFill>
                            <a:schemeClr val="bg1"/>
                          </a:solidFill>
                          <a:latin typeface="Segoe UI"/>
                          <a:cs typeface="Segoe UI"/>
                        </a:rPr>
                        <a:t>Sony</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a:solidFill>
                            <a:schemeClr val="bg1"/>
                          </a:solidFill>
                          <a:latin typeface="Segoe UI"/>
                          <a:cs typeface="Segoe UI"/>
                        </a:rPr>
                        <a:t>RB </a:t>
                      </a:r>
                      <a:r>
                        <a:rPr lang="en-US" sz="1100" dirty="0" smtClean="0">
                          <a:solidFill>
                            <a:schemeClr val="bg1"/>
                          </a:solidFill>
                          <a:latin typeface="Segoe UI"/>
                          <a:cs typeface="Segoe UI"/>
                        </a:rPr>
                        <a:t>32</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Trade (</a:t>
                      </a:r>
                      <a:r>
                        <a:rPr lang="en-US" sz="1100" dirty="0" err="1" smtClean="0">
                          <a:solidFill>
                            <a:schemeClr val="bg1"/>
                          </a:solidFill>
                          <a:latin typeface="Segoe UI"/>
                          <a:cs typeface="Segoe UI"/>
                        </a:rPr>
                        <a:t>Perine</a:t>
                      </a:r>
                      <a:r>
                        <a:rPr lang="en-US" sz="1100" dirty="0" smtClean="0">
                          <a:solidFill>
                            <a:schemeClr val="bg1"/>
                          </a:solidFill>
                          <a:latin typeface="Segoe UI"/>
                          <a:cs typeface="Segoe UI"/>
                        </a:rPr>
                        <a:t>)</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811975879"/>
                  </a:ext>
                </a:extLst>
              </a:tr>
              <a:tr h="159881">
                <a:tc>
                  <a:txBody>
                    <a:bodyPr/>
                    <a:lstStyle/>
                    <a:p>
                      <a:r>
                        <a:rPr lang="en-US" sz="1100" dirty="0" smtClean="0">
                          <a:solidFill>
                            <a:schemeClr val="bg1"/>
                          </a:solidFill>
                          <a:latin typeface="Segoe UI"/>
                          <a:cs typeface="Segoe UI"/>
                        </a:rPr>
                        <a:t>D Henderson</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RB 27</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$22 Draft</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9881">
                <a:tc>
                  <a:txBody>
                    <a:bodyPr/>
                    <a:lstStyle/>
                    <a:p>
                      <a:r>
                        <a:rPr lang="en-US" sz="1100" dirty="0" smtClean="0">
                          <a:solidFill>
                            <a:schemeClr val="bg1"/>
                          </a:solidFill>
                          <a:latin typeface="Segoe UI"/>
                          <a:cs typeface="Segoe UI"/>
                        </a:rPr>
                        <a:t>Pollard</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RB 28</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$6 Draft</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9881">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9881">
                <a:tc>
                  <a:txBody>
                    <a:bodyPr/>
                    <a:lstStyle/>
                    <a:p>
                      <a:r>
                        <a:rPr lang="en-US" sz="1100" dirty="0" err="1" smtClean="0">
                          <a:solidFill>
                            <a:schemeClr val="bg1"/>
                          </a:solidFill>
                          <a:latin typeface="Segoe UI"/>
                          <a:cs typeface="Segoe UI"/>
                        </a:rPr>
                        <a:t>Kupp</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WR 1</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algn="l" defTabSz="457200" rtl="0" eaLnBrk="1" latinLnBrk="0" hangingPunct="1"/>
                      <a:r>
                        <a:rPr lang="en-US" sz="1100" kern="1200" dirty="0" smtClean="0">
                          <a:solidFill>
                            <a:schemeClr val="bg1"/>
                          </a:solidFill>
                          <a:latin typeface="Segoe UI"/>
                          <a:ea typeface="+mn-ea"/>
                          <a:cs typeface="Segoe UI"/>
                        </a:rPr>
                        <a:t>$22 </a:t>
                      </a:r>
                      <a:r>
                        <a:rPr lang="en-US" sz="1100" kern="1200" dirty="0">
                          <a:solidFill>
                            <a:schemeClr val="bg1"/>
                          </a:solidFill>
                          <a:latin typeface="Segoe UI"/>
                          <a:ea typeface="+mn-ea"/>
                          <a:cs typeface="Segoe UI"/>
                        </a:rPr>
                        <a:t>Draft</a:t>
                      </a: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01"/>
                  </a:ext>
                </a:extLst>
              </a:tr>
              <a:tr h="159881">
                <a:tc>
                  <a:txBody>
                    <a:bodyPr/>
                    <a:lstStyle/>
                    <a:p>
                      <a:r>
                        <a:rPr lang="en-US" sz="1100" dirty="0" err="1" smtClean="0">
                          <a:solidFill>
                            <a:schemeClr val="bg1"/>
                          </a:solidFill>
                          <a:latin typeface="Segoe UI"/>
                          <a:cs typeface="Segoe UI"/>
                        </a:rPr>
                        <a:t>CeeDee</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r>
                        <a:rPr lang="en-US" sz="1100" dirty="0" smtClean="0">
                          <a:solidFill>
                            <a:schemeClr val="bg1"/>
                          </a:solidFill>
                          <a:latin typeface="Segoe UI"/>
                          <a:cs typeface="Segoe UI"/>
                        </a:rPr>
                        <a:t>WR 19</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100" kern="1200" dirty="0" smtClean="0">
                          <a:solidFill>
                            <a:schemeClr val="bg1"/>
                          </a:solidFill>
                          <a:latin typeface="Segoe UI"/>
                          <a:ea typeface="+mn-ea"/>
                          <a:cs typeface="Segoe UI"/>
                        </a:rPr>
                        <a:t>$30 Draft</a:t>
                      </a: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r>
              <a:tr h="159881">
                <a:tc>
                  <a:txBody>
                    <a:bodyPr/>
                    <a:lstStyle/>
                    <a:p>
                      <a:r>
                        <a:rPr lang="en-US" sz="1100" dirty="0" smtClean="0">
                          <a:solidFill>
                            <a:schemeClr val="bg1"/>
                          </a:solidFill>
                          <a:latin typeface="Segoe UI"/>
                          <a:cs typeface="Segoe UI"/>
                        </a:rPr>
                        <a:t>Mooney</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WR 23 </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Trade (Seals-Jones)</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3442810823"/>
                  </a:ext>
                </a:extLst>
              </a:tr>
              <a:tr h="159881">
                <a:tc>
                  <a:txBody>
                    <a:bodyPr/>
                    <a:lstStyle/>
                    <a:p>
                      <a:r>
                        <a:rPr lang="en-US" sz="1100" dirty="0" smtClean="0">
                          <a:solidFill>
                            <a:schemeClr val="bg1"/>
                          </a:solidFill>
                          <a:latin typeface="Segoe UI"/>
                          <a:cs typeface="Segoe UI"/>
                        </a:rPr>
                        <a:t>Elijah Moore</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WR 50</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err="1" smtClean="0">
                          <a:solidFill>
                            <a:schemeClr val="bg1"/>
                          </a:solidFill>
                          <a:latin typeface="Segoe UI"/>
                          <a:cs typeface="Segoe UI"/>
                        </a:rPr>
                        <a:t>Wk</a:t>
                      </a:r>
                      <a:r>
                        <a:rPr lang="en-US" sz="1100" dirty="0" smtClean="0">
                          <a:solidFill>
                            <a:schemeClr val="bg1"/>
                          </a:solidFill>
                          <a:latin typeface="Segoe UI"/>
                          <a:cs typeface="Segoe UI"/>
                        </a:rPr>
                        <a:t> 10 FA $3</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10007"/>
                  </a:ext>
                </a:extLst>
              </a:tr>
              <a:tr h="159881">
                <a:tc>
                  <a:txBody>
                    <a:bodyPr/>
                    <a:lstStyle/>
                    <a:p>
                      <a:r>
                        <a:rPr lang="en-US" sz="1100" dirty="0" smtClean="0">
                          <a:solidFill>
                            <a:schemeClr val="bg1"/>
                          </a:solidFill>
                          <a:latin typeface="Segoe UI"/>
                          <a:cs typeface="Segoe UI"/>
                        </a:rPr>
                        <a:t>Tyler Boyd</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WR 31</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err="1" smtClean="0">
                          <a:solidFill>
                            <a:schemeClr val="bg1"/>
                          </a:solidFill>
                          <a:latin typeface="Segoe UI"/>
                          <a:cs typeface="Segoe UI"/>
                        </a:rPr>
                        <a:t>Wk</a:t>
                      </a:r>
                      <a:r>
                        <a:rPr lang="en-US" sz="1100" dirty="0" smtClean="0">
                          <a:solidFill>
                            <a:schemeClr val="bg1"/>
                          </a:solidFill>
                          <a:latin typeface="Segoe UI"/>
                          <a:cs typeface="Segoe UI"/>
                        </a:rPr>
                        <a:t> 16 FA $1</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10008"/>
                  </a:ext>
                </a:extLst>
              </a:tr>
              <a:tr h="159881">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extLst>
                  <a:ext uri="{0D108BD9-81ED-4DB2-BD59-A6C34878D82A}">
                    <a16:rowId xmlns:a16="http://schemas.microsoft.com/office/drawing/2014/main" xmlns="" val="10006"/>
                  </a:ext>
                </a:extLst>
              </a:tr>
              <a:tr h="159881">
                <a:tc>
                  <a:txBody>
                    <a:bodyPr/>
                    <a:lstStyle/>
                    <a:p>
                      <a:r>
                        <a:rPr lang="en-US" sz="1100" dirty="0" smtClean="0">
                          <a:solidFill>
                            <a:schemeClr val="bg1"/>
                          </a:solidFill>
                          <a:latin typeface="Segoe UI"/>
                          <a:cs typeface="Segoe UI"/>
                        </a:rPr>
                        <a:t>Pitts</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a:solidFill>
                            <a:schemeClr val="bg1"/>
                          </a:solidFill>
                          <a:latin typeface="Segoe UI"/>
                          <a:cs typeface="Segoe UI"/>
                        </a:rPr>
                        <a:t>TE </a:t>
                      </a:r>
                      <a:r>
                        <a:rPr lang="en-US" sz="1100" dirty="0" smtClean="0">
                          <a:solidFill>
                            <a:schemeClr val="bg1"/>
                          </a:solidFill>
                          <a:latin typeface="Segoe UI"/>
                          <a:cs typeface="Segoe UI"/>
                        </a:rPr>
                        <a:t>6</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Trade (Allen Robinson)</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10012"/>
                  </a:ext>
                </a:extLst>
              </a:tr>
              <a:tr h="159881">
                <a:tc>
                  <a:txBody>
                    <a:bodyPr/>
                    <a:lstStyle/>
                    <a:p>
                      <a:r>
                        <a:rPr lang="en-US" sz="1100" dirty="0" err="1" smtClean="0">
                          <a:solidFill>
                            <a:schemeClr val="bg1"/>
                          </a:solidFill>
                          <a:latin typeface="Segoe UI"/>
                          <a:cs typeface="Segoe UI"/>
                        </a:rPr>
                        <a:t>Gronk</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smtClean="0">
                          <a:solidFill>
                            <a:schemeClr val="bg1"/>
                          </a:solidFill>
                          <a:latin typeface="Segoe UI"/>
                          <a:cs typeface="Segoe UI"/>
                        </a:rPr>
                        <a:t>TE 7</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tc>
                  <a:txBody>
                    <a:bodyPr/>
                    <a:lstStyle/>
                    <a:p>
                      <a:r>
                        <a:rPr lang="en-US" sz="1100" dirty="0" err="1" smtClean="0">
                          <a:solidFill>
                            <a:schemeClr val="bg1"/>
                          </a:solidFill>
                          <a:latin typeface="Segoe UI"/>
                          <a:cs typeface="Segoe UI"/>
                        </a:rPr>
                        <a:t>Wk</a:t>
                      </a:r>
                      <a:r>
                        <a:rPr lang="en-US" sz="1100" baseline="0" dirty="0" smtClean="0">
                          <a:solidFill>
                            <a:schemeClr val="bg1"/>
                          </a:solidFill>
                          <a:latin typeface="Segoe UI"/>
                          <a:cs typeface="Segoe UI"/>
                        </a:rPr>
                        <a:t> 2 FA $15</a:t>
                      </a:r>
                      <a:endParaRPr lang="en-US" sz="1100" dirty="0">
                        <a:solidFill>
                          <a:schemeClr val="bg1"/>
                        </a:solidFill>
                        <a:latin typeface="Segoe UI"/>
                        <a:cs typeface="Segoe UI"/>
                      </a:endParaRPr>
                    </a:p>
                  </a:txBody>
                  <a:tcPr marT="0" marB="0">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10013"/>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538529334"/>
              </p:ext>
            </p:extLst>
          </p:nvPr>
        </p:nvGraphicFramePr>
        <p:xfrm>
          <a:off x="426563" y="2182290"/>
          <a:ext cx="1651000" cy="2819400"/>
        </p:xfrm>
        <a:graphic>
          <a:graphicData uri="http://schemas.openxmlformats.org/drawingml/2006/table">
            <a:tbl>
              <a:tblPr/>
              <a:tblGrid>
                <a:gridCol w="825500">
                  <a:extLst>
                    <a:ext uri="{9D8B030D-6E8A-4147-A177-3AD203B41FA5}">
                      <a16:colId xmlns:a16="http://schemas.microsoft.com/office/drawing/2014/main" xmlns="" val="20000"/>
                    </a:ext>
                  </a:extLst>
                </a:gridCol>
                <a:gridCol w="825500">
                  <a:extLst>
                    <a:ext uri="{9D8B030D-6E8A-4147-A177-3AD203B41FA5}">
                      <a16:colId xmlns:a16="http://schemas.microsoft.com/office/drawing/2014/main" xmlns="" val="20001"/>
                    </a:ext>
                  </a:extLst>
                </a:gridCol>
              </a:tblGrid>
              <a:tr h="179799">
                <a:tc>
                  <a:txBody>
                    <a:bodyPr/>
                    <a:lstStyle/>
                    <a:p>
                      <a:pPr algn="ctr" fontAlgn="b"/>
                      <a:r>
                        <a:rPr lang="en-US" sz="1150" b="0" i="0" u="none" strike="noStrike" dirty="0" err="1">
                          <a:solidFill>
                            <a:schemeClr val="bg1"/>
                          </a:solidFill>
                          <a:effectLst/>
                          <a:latin typeface="Calibri"/>
                        </a:rPr>
                        <a:t>Wk</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tc>
                  <a:txBody>
                    <a:bodyPr/>
                    <a:lstStyle/>
                    <a:p>
                      <a:pPr algn="ctr" fontAlgn="b"/>
                      <a:r>
                        <a:rPr lang="en-US" sz="1150" b="0" i="0" u="none" strike="noStrike">
                          <a:solidFill>
                            <a:schemeClr val="bg1"/>
                          </a:solidFill>
                          <a:effectLst/>
                          <a:latin typeface="Calibri"/>
                        </a:rPr>
                        <a:t>Pts</a:t>
                      </a:r>
                    </a:p>
                  </a:txBody>
                  <a:tcPr marL="12700" marR="12700" marT="12700" marB="0" anchor="ctr">
                    <a:lnL>
                      <a:noFill/>
                    </a:lnL>
                    <a:lnR>
                      <a:noFill/>
                    </a:lnR>
                    <a:lnT>
                      <a:noFill/>
                    </a:lnT>
                    <a:lnB>
                      <a:noFill/>
                    </a:lnB>
                  </a:tcPr>
                </a:tc>
                <a:extLst>
                  <a:ext uri="{0D108BD9-81ED-4DB2-BD59-A6C34878D82A}">
                    <a16:rowId xmlns:a16="http://schemas.microsoft.com/office/drawing/2014/main" xmlns="" val="10000"/>
                  </a:ext>
                </a:extLst>
              </a:tr>
              <a:tr h="179799">
                <a:tc>
                  <a:txBody>
                    <a:bodyPr/>
                    <a:lstStyle/>
                    <a:p>
                      <a:pPr algn="ctr" fontAlgn="b"/>
                      <a:r>
                        <a:rPr lang="en-US" sz="1150" b="0" i="0" u="none" strike="noStrike" dirty="0">
                          <a:solidFill>
                            <a:schemeClr val="bg1"/>
                          </a:solidFill>
                          <a:effectLst/>
                          <a:latin typeface="Calibri"/>
                        </a:rPr>
                        <a:t>1</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148.22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1"/>
                  </a:ext>
                </a:extLst>
              </a:tr>
              <a:tr h="179799">
                <a:tc>
                  <a:txBody>
                    <a:bodyPr/>
                    <a:lstStyle/>
                    <a:p>
                      <a:pPr algn="ctr" fontAlgn="b"/>
                      <a:r>
                        <a:rPr lang="en-US" sz="1150" b="0" i="0" u="none" strike="noStrike" dirty="0">
                          <a:solidFill>
                            <a:schemeClr val="bg1"/>
                          </a:solidFill>
                          <a:effectLst/>
                          <a:latin typeface="Calibri"/>
                        </a:rPr>
                        <a:t>2</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168.24</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2"/>
                  </a:ext>
                </a:extLst>
              </a:tr>
              <a:tr h="179799">
                <a:tc>
                  <a:txBody>
                    <a:bodyPr/>
                    <a:lstStyle/>
                    <a:p>
                      <a:pPr algn="ctr" fontAlgn="b"/>
                      <a:r>
                        <a:rPr lang="en-US" sz="1150" b="0" i="0" u="none" strike="noStrike" dirty="0">
                          <a:solidFill>
                            <a:schemeClr val="bg1"/>
                          </a:solidFill>
                          <a:effectLst/>
                          <a:latin typeface="Calibri"/>
                        </a:rPr>
                        <a:t>3</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147.02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3"/>
                  </a:ext>
                </a:extLst>
              </a:tr>
              <a:tr h="179799">
                <a:tc>
                  <a:txBody>
                    <a:bodyPr/>
                    <a:lstStyle/>
                    <a:p>
                      <a:pPr algn="ctr" fontAlgn="b"/>
                      <a:r>
                        <a:rPr lang="en-US" sz="1150" b="0" i="0" u="none" strike="noStrike" dirty="0">
                          <a:solidFill>
                            <a:schemeClr val="bg1"/>
                          </a:solidFill>
                          <a:effectLst/>
                          <a:latin typeface="Calibri"/>
                        </a:rPr>
                        <a:t>4</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132.52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4"/>
                  </a:ext>
                </a:extLst>
              </a:tr>
              <a:tr h="179799">
                <a:tc>
                  <a:txBody>
                    <a:bodyPr/>
                    <a:lstStyle/>
                    <a:p>
                      <a:pPr algn="ctr" fontAlgn="b"/>
                      <a:r>
                        <a:rPr lang="en-US" sz="1150" b="0" i="0" u="none" strike="noStrike" dirty="0">
                          <a:solidFill>
                            <a:schemeClr val="bg1"/>
                          </a:solidFill>
                          <a:effectLst/>
                          <a:latin typeface="Calibri"/>
                        </a:rPr>
                        <a:t>5</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135.46</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5"/>
                  </a:ext>
                </a:extLst>
              </a:tr>
              <a:tr h="179799">
                <a:tc>
                  <a:txBody>
                    <a:bodyPr/>
                    <a:lstStyle/>
                    <a:p>
                      <a:pPr algn="ctr" fontAlgn="b"/>
                      <a:r>
                        <a:rPr lang="en-US" sz="1150" b="0" i="0" u="none" strike="noStrike" dirty="0">
                          <a:solidFill>
                            <a:schemeClr val="bg1"/>
                          </a:solidFill>
                          <a:effectLst/>
                          <a:latin typeface="Calibri"/>
                        </a:rPr>
                        <a:t>6</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221.02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6"/>
                  </a:ext>
                </a:extLst>
              </a:tr>
              <a:tr h="179799">
                <a:tc>
                  <a:txBody>
                    <a:bodyPr/>
                    <a:lstStyle/>
                    <a:p>
                      <a:pPr algn="ctr" fontAlgn="b"/>
                      <a:r>
                        <a:rPr lang="en-US" sz="1150" b="0" i="0" u="none" strike="noStrike" dirty="0">
                          <a:solidFill>
                            <a:schemeClr val="bg1"/>
                          </a:solidFill>
                          <a:effectLst/>
                          <a:latin typeface="Calibri"/>
                        </a:rPr>
                        <a:t>7</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169.72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7"/>
                  </a:ext>
                </a:extLst>
              </a:tr>
              <a:tr h="179799">
                <a:tc>
                  <a:txBody>
                    <a:bodyPr/>
                    <a:lstStyle/>
                    <a:p>
                      <a:pPr algn="ctr" fontAlgn="b"/>
                      <a:r>
                        <a:rPr lang="en-US" sz="1150" b="0" i="0" u="none" strike="noStrike" dirty="0">
                          <a:solidFill>
                            <a:schemeClr val="bg1"/>
                          </a:solidFill>
                          <a:effectLst/>
                          <a:latin typeface="Calibri"/>
                        </a:rPr>
                        <a:t>8</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135.2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8"/>
                  </a:ext>
                </a:extLst>
              </a:tr>
              <a:tr h="179799">
                <a:tc>
                  <a:txBody>
                    <a:bodyPr/>
                    <a:lstStyle/>
                    <a:p>
                      <a:pPr algn="ctr" fontAlgn="b"/>
                      <a:r>
                        <a:rPr lang="en-US" sz="1150" b="0" i="0" u="none" strike="noStrike" dirty="0">
                          <a:solidFill>
                            <a:schemeClr val="bg1"/>
                          </a:solidFill>
                          <a:effectLst/>
                          <a:latin typeface="Calibri"/>
                        </a:rPr>
                        <a:t>9</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126.1</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9"/>
                  </a:ext>
                </a:extLst>
              </a:tr>
              <a:tr h="179799">
                <a:tc>
                  <a:txBody>
                    <a:bodyPr/>
                    <a:lstStyle/>
                    <a:p>
                      <a:pPr algn="ctr" fontAlgn="b"/>
                      <a:r>
                        <a:rPr lang="en-US" sz="1150" b="0" i="0" u="none" strike="noStrike" dirty="0">
                          <a:solidFill>
                            <a:schemeClr val="bg1"/>
                          </a:solidFill>
                          <a:effectLst/>
                          <a:latin typeface="Calibri"/>
                        </a:rPr>
                        <a:t>10</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155.4</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10"/>
                  </a:ext>
                </a:extLst>
              </a:tr>
              <a:tr h="179799">
                <a:tc>
                  <a:txBody>
                    <a:bodyPr/>
                    <a:lstStyle/>
                    <a:p>
                      <a:pPr algn="ctr" fontAlgn="b"/>
                      <a:r>
                        <a:rPr lang="en-US" sz="1150" b="0" i="0" u="none" strike="noStrike" dirty="0">
                          <a:solidFill>
                            <a:schemeClr val="bg1"/>
                          </a:solidFill>
                          <a:effectLst/>
                          <a:latin typeface="Calibri"/>
                        </a:rPr>
                        <a:t>11</a:t>
                      </a:r>
                    </a:p>
                  </a:txBody>
                  <a:tcPr marL="12700" marR="12700" marT="12700" marB="0" anchor="ctr">
                    <a:lnL>
                      <a:noFill/>
                    </a:lnL>
                    <a:lnR>
                      <a:noFill/>
                    </a:lnR>
                    <a:lnT>
                      <a:noFill/>
                    </a:lnT>
                    <a:lnB>
                      <a:noFill/>
                    </a:lnB>
                  </a:tcPr>
                </a:tc>
                <a:tc>
                  <a:txBody>
                    <a:bodyPr/>
                    <a:lstStyle/>
                    <a:p>
                      <a:pPr algn="ctr" fontAlgn="b"/>
                      <a:r>
                        <a:rPr lang="en-US" sz="1150" b="0" i="0" u="none" strike="noStrike" dirty="0" smtClean="0">
                          <a:solidFill>
                            <a:schemeClr val="bg1"/>
                          </a:solidFill>
                          <a:effectLst/>
                          <a:latin typeface="Calibri"/>
                        </a:rPr>
                        <a:t>146.72</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11"/>
                  </a:ext>
                </a:extLst>
              </a:tr>
              <a:tr h="179799">
                <a:tc>
                  <a:txBody>
                    <a:bodyPr/>
                    <a:lstStyle/>
                    <a:p>
                      <a:pPr algn="ctr" fontAlgn="b"/>
                      <a:r>
                        <a:rPr lang="en-US" sz="1150" b="0" i="0" u="none" strike="noStrike" dirty="0">
                          <a:solidFill>
                            <a:schemeClr val="bg1"/>
                          </a:solidFill>
                          <a:effectLst/>
                          <a:latin typeface="Calibri"/>
                        </a:rPr>
                        <a:t>12</a:t>
                      </a:r>
                    </a:p>
                  </a:txBody>
                  <a:tcPr marL="12700" marR="12700" marT="12700" marB="0" anchor="ctr">
                    <a:lnL>
                      <a:noFill/>
                    </a:lnL>
                    <a:lnR>
                      <a:noFill/>
                    </a:lnR>
                    <a:lnT>
                      <a:noFill/>
                    </a:lnT>
                    <a:lnB>
                      <a:noFill/>
                    </a:lnB>
                    <a:noFill/>
                  </a:tcPr>
                </a:tc>
                <a:tc>
                  <a:txBody>
                    <a:bodyPr/>
                    <a:lstStyle/>
                    <a:p>
                      <a:pPr algn="ctr" fontAlgn="b"/>
                      <a:r>
                        <a:rPr lang="en-US" sz="1150" b="0" i="0" u="none" strike="noStrike" dirty="0" smtClean="0">
                          <a:solidFill>
                            <a:schemeClr val="bg1"/>
                          </a:solidFill>
                          <a:effectLst/>
                          <a:latin typeface="Calibri"/>
                        </a:rPr>
                        <a:t>137.7</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12"/>
                  </a:ext>
                </a:extLst>
              </a:tr>
              <a:tr h="179799">
                <a:tc>
                  <a:txBody>
                    <a:bodyPr/>
                    <a:lstStyle/>
                    <a:p>
                      <a:pPr algn="ctr" fontAlgn="b"/>
                      <a:r>
                        <a:rPr lang="en-US" sz="1150" b="0" i="0" u="none" strike="noStrike" dirty="0">
                          <a:solidFill>
                            <a:schemeClr val="bg1"/>
                          </a:solidFill>
                          <a:effectLst/>
                          <a:latin typeface="Calibri"/>
                        </a:rPr>
                        <a:t>13</a:t>
                      </a:r>
                    </a:p>
                  </a:txBody>
                  <a:tcPr marL="12700" marR="12700" marT="12700" marB="0" anchor="ctr">
                    <a:lnL>
                      <a:noFill/>
                    </a:lnL>
                    <a:lnR>
                      <a:noFill/>
                    </a:lnR>
                    <a:lnT>
                      <a:noFill/>
                    </a:lnT>
                    <a:lnB>
                      <a:noFill/>
                    </a:lnB>
                    <a:noFill/>
                  </a:tcPr>
                </a:tc>
                <a:tc>
                  <a:txBody>
                    <a:bodyPr/>
                    <a:lstStyle/>
                    <a:p>
                      <a:pPr algn="ctr" fontAlgn="b"/>
                      <a:r>
                        <a:rPr lang="en-US" sz="1150" b="0" i="0" u="none" strike="noStrike" dirty="0" smtClean="0">
                          <a:solidFill>
                            <a:schemeClr val="bg1"/>
                          </a:solidFill>
                          <a:effectLst/>
                          <a:latin typeface="Calibri"/>
                        </a:rPr>
                        <a:t>153.6</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13"/>
                  </a:ext>
                </a:extLst>
              </a:tr>
              <a:tr h="179799">
                <a:tc>
                  <a:txBody>
                    <a:bodyPr/>
                    <a:lstStyle/>
                    <a:p>
                      <a:pPr algn="ctr" fontAlgn="b"/>
                      <a:r>
                        <a:rPr lang="en-US" sz="1150" b="0" i="0" u="none" strike="noStrike" dirty="0" smtClean="0">
                          <a:solidFill>
                            <a:schemeClr val="bg1"/>
                          </a:solidFill>
                          <a:effectLst/>
                          <a:latin typeface="Calibri"/>
                        </a:rPr>
                        <a:t>14</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noFill/>
                  </a:tcPr>
                </a:tc>
                <a:tc>
                  <a:txBody>
                    <a:bodyPr/>
                    <a:lstStyle/>
                    <a:p>
                      <a:pPr algn="ctr" fontAlgn="b"/>
                      <a:r>
                        <a:rPr lang="en-US" sz="1150" b="0" i="0" u="none" strike="noStrike" dirty="0" smtClean="0">
                          <a:solidFill>
                            <a:schemeClr val="bg1"/>
                          </a:solidFill>
                          <a:effectLst/>
                          <a:latin typeface="Calibri"/>
                        </a:rPr>
                        <a:t>126.96</a:t>
                      </a:r>
                      <a:endParaRPr lang="en-US" sz="1150" b="0" i="0" u="none" strike="noStrike" dirty="0">
                        <a:solidFill>
                          <a:schemeClr val="bg1"/>
                        </a:solidFill>
                        <a:effectLst/>
                        <a:latin typeface="Calibri"/>
                      </a:endParaRPr>
                    </a:p>
                  </a:txBody>
                  <a:tcPr marL="12700" marR="12700" marT="12700" marB="0" anchor="ctr">
                    <a:lnL>
                      <a:noFill/>
                    </a:lnL>
                    <a:lnR>
                      <a:noFill/>
                    </a:lnR>
                    <a:lnT>
                      <a:noFill/>
                    </a:lnT>
                    <a:lnB>
                      <a:noFill/>
                    </a:lnB>
                  </a:tcPr>
                </a:tc>
              </a:tr>
            </a:tbl>
          </a:graphicData>
        </a:graphic>
      </p:graphicFrame>
      <p:sp>
        <p:nvSpPr>
          <p:cNvPr id="20" name="Rectangle 19"/>
          <p:cNvSpPr/>
          <p:nvPr/>
        </p:nvSpPr>
        <p:spPr>
          <a:xfrm>
            <a:off x="216691" y="1292794"/>
            <a:ext cx="2063491" cy="830997"/>
          </a:xfrm>
          <a:prstGeom prst="rect">
            <a:avLst/>
          </a:prstGeom>
        </p:spPr>
        <p:txBody>
          <a:bodyPr wrap="square">
            <a:spAutoFit/>
          </a:bodyPr>
          <a:lstStyle/>
          <a:p>
            <a:pPr algn="ctr"/>
            <a:r>
              <a:rPr lang="en-US" sz="1600" b="1" dirty="0">
                <a:solidFill>
                  <a:srgbClr val="FFFFFF"/>
                </a:solidFill>
                <a:latin typeface="Segoe UI"/>
                <a:cs typeface="Segoe UI"/>
              </a:rPr>
              <a:t>REG SEASON</a:t>
            </a:r>
          </a:p>
          <a:p>
            <a:pPr algn="ctr"/>
            <a:r>
              <a:rPr lang="en-US" sz="1600" dirty="0" smtClean="0">
                <a:solidFill>
                  <a:srgbClr val="FFFFFF"/>
                </a:solidFill>
                <a:latin typeface="Segoe UI"/>
                <a:cs typeface="Segoe UI"/>
              </a:rPr>
              <a:t>8-6 (4</a:t>
            </a:r>
            <a:r>
              <a:rPr lang="en-US" sz="1600" baseline="30000" dirty="0" smtClean="0">
                <a:solidFill>
                  <a:srgbClr val="FFFFFF"/>
                </a:solidFill>
                <a:latin typeface="Segoe UI"/>
                <a:cs typeface="Segoe UI"/>
              </a:rPr>
              <a:t>th</a:t>
            </a:r>
            <a:r>
              <a:rPr lang="en-US" sz="1600" dirty="0">
                <a:solidFill>
                  <a:srgbClr val="FFFFFF"/>
                </a:solidFill>
                <a:latin typeface="Segoe UI"/>
                <a:cs typeface="Segoe UI"/>
              </a:rPr>
              <a:t>) </a:t>
            </a:r>
          </a:p>
          <a:p>
            <a:pPr algn="ctr"/>
            <a:r>
              <a:rPr lang="en-US" sz="1600" dirty="0" smtClean="0">
                <a:solidFill>
                  <a:srgbClr val="FFFFFF"/>
                </a:solidFill>
                <a:latin typeface="Segoe UI"/>
                <a:cs typeface="Segoe UI"/>
              </a:rPr>
              <a:t>150.2 </a:t>
            </a:r>
            <a:r>
              <a:rPr lang="en-US" sz="1600" dirty="0">
                <a:solidFill>
                  <a:srgbClr val="FFFFFF"/>
                </a:solidFill>
                <a:latin typeface="Segoe UI"/>
                <a:cs typeface="Segoe UI"/>
              </a:rPr>
              <a:t>pts/</a:t>
            </a:r>
            <a:r>
              <a:rPr lang="en-US" sz="1600" dirty="0" err="1">
                <a:solidFill>
                  <a:srgbClr val="FFFFFF"/>
                </a:solidFill>
                <a:latin typeface="Segoe UI"/>
                <a:cs typeface="Segoe UI"/>
              </a:rPr>
              <a:t>wk</a:t>
            </a:r>
            <a:endParaRPr lang="en-US" sz="1600" dirty="0">
              <a:solidFill>
                <a:srgbClr val="FFFFFF"/>
              </a:solidFill>
              <a:latin typeface="Segoe UI"/>
              <a:cs typeface="Segoe UI"/>
            </a:endParaRPr>
          </a:p>
        </p:txBody>
      </p:sp>
      <p:graphicFrame>
        <p:nvGraphicFramePr>
          <p:cNvPr id="21" name="Table 20"/>
          <p:cNvGraphicFramePr>
            <a:graphicFrameLocks noGrp="1"/>
          </p:cNvGraphicFramePr>
          <p:nvPr>
            <p:extLst>
              <p:ext uri="{D42A27DB-BD31-4B8C-83A1-F6EECF244321}">
                <p14:modId xmlns:p14="http://schemas.microsoft.com/office/powerpoint/2010/main" val="4193085094"/>
              </p:ext>
            </p:extLst>
          </p:nvPr>
        </p:nvGraphicFramePr>
        <p:xfrm>
          <a:off x="2794195" y="2165743"/>
          <a:ext cx="1651000" cy="782320"/>
        </p:xfrm>
        <a:graphic>
          <a:graphicData uri="http://schemas.openxmlformats.org/drawingml/2006/table">
            <a:tbl>
              <a:tblPr/>
              <a:tblGrid>
                <a:gridCol w="825500">
                  <a:extLst>
                    <a:ext uri="{9D8B030D-6E8A-4147-A177-3AD203B41FA5}">
                      <a16:colId xmlns:a16="http://schemas.microsoft.com/office/drawing/2014/main" xmlns="" val="20000"/>
                    </a:ext>
                  </a:extLst>
                </a:gridCol>
                <a:gridCol w="825500">
                  <a:extLst>
                    <a:ext uri="{9D8B030D-6E8A-4147-A177-3AD203B41FA5}">
                      <a16:colId xmlns:a16="http://schemas.microsoft.com/office/drawing/2014/main" xmlns="" val="20001"/>
                    </a:ext>
                  </a:extLst>
                </a:gridCol>
              </a:tblGrid>
              <a:tr h="190500">
                <a:tc>
                  <a:txBody>
                    <a:bodyPr/>
                    <a:lstStyle/>
                    <a:p>
                      <a:pPr algn="ctr" fontAlgn="b"/>
                      <a:r>
                        <a:rPr lang="en-US" sz="1200" b="0" i="0" u="none" strike="noStrike" dirty="0" err="1">
                          <a:solidFill>
                            <a:schemeClr val="bg1"/>
                          </a:solidFill>
                          <a:effectLst/>
                          <a:latin typeface="Calibri"/>
                        </a:rPr>
                        <a:t>Wk</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tc>
                  <a:txBody>
                    <a:bodyPr/>
                    <a:lstStyle/>
                    <a:p>
                      <a:pPr algn="ctr" fontAlgn="b"/>
                      <a:r>
                        <a:rPr lang="en-US" sz="1200" b="0" i="0" u="none" strike="noStrike">
                          <a:solidFill>
                            <a:schemeClr val="bg1"/>
                          </a:solidFill>
                          <a:effectLst/>
                          <a:latin typeface="Calibri"/>
                        </a:rPr>
                        <a:t>Pts</a:t>
                      </a:r>
                    </a:p>
                  </a:txBody>
                  <a:tcPr marL="12700" marR="12700" marT="12700" marB="0" anchor="ctr">
                    <a:lnL>
                      <a:noFill/>
                    </a:lnL>
                    <a:lnR>
                      <a:noFill/>
                    </a:lnR>
                    <a:lnT>
                      <a:noFill/>
                    </a:lnT>
                    <a:lnB>
                      <a:noFill/>
                    </a:lnB>
                  </a:tcPr>
                </a:tc>
                <a:extLst>
                  <a:ext uri="{0D108BD9-81ED-4DB2-BD59-A6C34878D82A}">
                    <a16:rowId xmlns:a16="http://schemas.microsoft.com/office/drawing/2014/main" xmlns="" val="10000"/>
                  </a:ext>
                </a:extLst>
              </a:tr>
              <a:tr h="190500">
                <a:tc>
                  <a:txBody>
                    <a:bodyPr/>
                    <a:lstStyle/>
                    <a:p>
                      <a:pPr algn="ctr" fontAlgn="b"/>
                      <a:r>
                        <a:rPr lang="en-US" sz="1200" b="0" i="0" u="none" strike="noStrike" dirty="0" smtClean="0">
                          <a:solidFill>
                            <a:schemeClr val="bg1"/>
                          </a:solidFill>
                          <a:effectLst/>
                          <a:latin typeface="Calibri"/>
                        </a:rPr>
                        <a:t>15</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tc>
                  <a:txBody>
                    <a:bodyPr/>
                    <a:lstStyle/>
                    <a:p>
                      <a:pPr algn="ctr" fontAlgn="b"/>
                      <a:r>
                        <a:rPr lang="en-US" sz="1200" b="0" i="0" u="none" strike="noStrike" dirty="0" smtClean="0">
                          <a:solidFill>
                            <a:schemeClr val="bg1"/>
                          </a:solidFill>
                          <a:effectLst/>
                          <a:latin typeface="Calibri"/>
                        </a:rPr>
                        <a:t>122.88</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1"/>
                  </a:ext>
                </a:extLst>
              </a:tr>
              <a:tr h="190500">
                <a:tc>
                  <a:txBody>
                    <a:bodyPr/>
                    <a:lstStyle/>
                    <a:p>
                      <a:pPr algn="ctr" fontAlgn="b"/>
                      <a:r>
                        <a:rPr lang="en-US" sz="1200" b="0" i="0" u="none" strike="noStrike" dirty="0" smtClean="0">
                          <a:solidFill>
                            <a:schemeClr val="bg1"/>
                          </a:solidFill>
                          <a:effectLst/>
                          <a:latin typeface="Calibri"/>
                        </a:rPr>
                        <a:t>16</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tc>
                  <a:txBody>
                    <a:bodyPr/>
                    <a:lstStyle/>
                    <a:p>
                      <a:pPr algn="ctr" fontAlgn="b"/>
                      <a:r>
                        <a:rPr lang="en-US" sz="1200" b="0" i="0" u="none" strike="noStrike" dirty="0" smtClean="0">
                          <a:solidFill>
                            <a:schemeClr val="bg1"/>
                          </a:solidFill>
                          <a:effectLst/>
                          <a:latin typeface="Calibri"/>
                        </a:rPr>
                        <a:t>167.04</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10002"/>
                  </a:ext>
                </a:extLst>
              </a:tr>
              <a:tr h="190500">
                <a:tc>
                  <a:txBody>
                    <a:bodyPr/>
                    <a:lstStyle/>
                    <a:p>
                      <a:pPr algn="ctr" fontAlgn="b"/>
                      <a:r>
                        <a:rPr lang="en-US" sz="1200" b="0" i="0" u="none" strike="noStrike" dirty="0" smtClean="0">
                          <a:solidFill>
                            <a:schemeClr val="bg1"/>
                          </a:solidFill>
                          <a:effectLst/>
                          <a:latin typeface="Calibri"/>
                        </a:rPr>
                        <a:t>17</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tc>
                  <a:txBody>
                    <a:bodyPr/>
                    <a:lstStyle/>
                    <a:p>
                      <a:pPr algn="ctr" fontAlgn="b"/>
                      <a:r>
                        <a:rPr lang="en-US" sz="1200" b="0" i="0" u="none" strike="noStrike" dirty="0" smtClean="0">
                          <a:solidFill>
                            <a:schemeClr val="bg1"/>
                          </a:solidFill>
                          <a:effectLst/>
                          <a:latin typeface="Calibri"/>
                        </a:rPr>
                        <a:t>179.38</a:t>
                      </a:r>
                      <a:endParaRPr lang="en-US" sz="1200" b="0" i="0" u="none" strike="noStrike" dirty="0">
                        <a:solidFill>
                          <a:schemeClr val="bg1"/>
                        </a:solidFill>
                        <a:effectLst/>
                        <a:latin typeface="Calibri"/>
                      </a:endParaRPr>
                    </a:p>
                  </a:txBody>
                  <a:tcPr marL="12700" marR="12700" marT="12700" marB="0" anchor="ctr">
                    <a:lnL>
                      <a:noFill/>
                    </a:lnL>
                    <a:lnR>
                      <a:noFill/>
                    </a:lnR>
                    <a:lnT>
                      <a:noFill/>
                    </a:lnT>
                    <a:lnB>
                      <a:noFill/>
                    </a:lnB>
                  </a:tcPr>
                </a:tc>
                <a:extLst>
                  <a:ext uri="{0D108BD9-81ED-4DB2-BD59-A6C34878D82A}">
                    <a16:rowId xmlns:a16="http://schemas.microsoft.com/office/drawing/2014/main" xmlns="" val="3339077806"/>
                  </a:ext>
                </a:extLst>
              </a:tr>
            </a:tbl>
          </a:graphicData>
        </a:graphic>
      </p:graphicFrame>
      <p:sp>
        <p:nvSpPr>
          <p:cNvPr id="22" name="TextBox 21"/>
          <p:cNvSpPr txBox="1"/>
          <p:nvPr/>
        </p:nvSpPr>
        <p:spPr>
          <a:xfrm>
            <a:off x="2267643" y="3160973"/>
            <a:ext cx="2781040" cy="1754327"/>
          </a:xfrm>
          <a:prstGeom prst="rect">
            <a:avLst/>
          </a:prstGeom>
          <a:noFill/>
        </p:spPr>
        <p:txBody>
          <a:bodyPr wrap="square" rtlCol="0">
            <a:spAutoFit/>
          </a:bodyPr>
          <a:lstStyle/>
          <a:p>
            <a:pPr algn="ctr"/>
            <a:r>
              <a:rPr lang="en-US" sz="1200" dirty="0" smtClean="0">
                <a:solidFill>
                  <a:srgbClr val="FFFFFF"/>
                </a:solidFill>
                <a:latin typeface="Segoe UI"/>
                <a:cs typeface="Segoe UI"/>
              </a:rPr>
              <a:t>8-6 </a:t>
            </a:r>
            <a:r>
              <a:rPr lang="en-US" sz="1200" dirty="0" err="1" smtClean="0">
                <a:solidFill>
                  <a:srgbClr val="FFFFFF"/>
                </a:solidFill>
                <a:latin typeface="Segoe UI"/>
                <a:cs typeface="Segoe UI"/>
              </a:rPr>
              <a:t>reg</a:t>
            </a:r>
            <a:r>
              <a:rPr lang="en-US" sz="1200" dirty="0" smtClean="0">
                <a:solidFill>
                  <a:srgbClr val="FFFFFF"/>
                </a:solidFill>
                <a:latin typeface="Segoe UI"/>
                <a:cs typeface="Segoe UI"/>
              </a:rPr>
              <a:t> </a:t>
            </a:r>
            <a:r>
              <a:rPr lang="en-US" sz="1200" dirty="0" err="1" smtClean="0">
                <a:solidFill>
                  <a:srgbClr val="FFFFFF"/>
                </a:solidFill>
                <a:latin typeface="Segoe UI"/>
                <a:cs typeface="Segoe UI"/>
              </a:rPr>
              <a:t>ssn</a:t>
            </a:r>
            <a:r>
              <a:rPr lang="en-US" sz="1200" dirty="0" smtClean="0">
                <a:solidFill>
                  <a:srgbClr val="FFFFFF"/>
                </a:solidFill>
                <a:latin typeface="Segoe UI"/>
                <a:cs typeface="Segoe UI"/>
              </a:rPr>
              <a:t> finish, squeaked into playoffs in tight finish with Andrew, Jake, Darren</a:t>
            </a:r>
          </a:p>
          <a:p>
            <a:pPr algn="ctr"/>
            <a:endParaRPr lang="en-US" sz="1200" dirty="0">
              <a:solidFill>
                <a:srgbClr val="FFFFFF"/>
              </a:solidFill>
              <a:latin typeface="Segoe UI"/>
              <a:cs typeface="Segoe UI"/>
            </a:endParaRPr>
          </a:p>
          <a:p>
            <a:pPr algn="ctr"/>
            <a:r>
              <a:rPr lang="en-US" sz="1200" dirty="0" smtClean="0">
                <a:solidFill>
                  <a:srgbClr val="FFFFFF"/>
                </a:solidFill>
                <a:latin typeface="Segoe UI"/>
                <a:cs typeface="Segoe UI"/>
              </a:rPr>
              <a:t>MUST WIN </a:t>
            </a:r>
            <a:r>
              <a:rPr lang="en-US" sz="1200" dirty="0" err="1" smtClean="0">
                <a:solidFill>
                  <a:srgbClr val="FFFFFF"/>
                </a:solidFill>
                <a:latin typeface="Segoe UI"/>
                <a:cs typeface="Segoe UI"/>
              </a:rPr>
              <a:t>wk</a:t>
            </a:r>
            <a:r>
              <a:rPr lang="en-US" sz="1200" dirty="0" smtClean="0">
                <a:solidFill>
                  <a:srgbClr val="FFFFFF"/>
                </a:solidFill>
                <a:latin typeface="Segoe UI"/>
                <a:cs typeface="Segoe UI"/>
              </a:rPr>
              <a:t> 14, won by 0.98</a:t>
            </a:r>
          </a:p>
          <a:p>
            <a:pPr algn="ctr"/>
            <a:endParaRPr lang="en-US" sz="1200" dirty="0">
              <a:solidFill>
                <a:srgbClr val="FFFFFF"/>
              </a:solidFill>
              <a:latin typeface="Segoe UI"/>
              <a:cs typeface="Segoe UI"/>
            </a:endParaRPr>
          </a:p>
          <a:p>
            <a:pPr algn="ctr"/>
            <a:r>
              <a:rPr lang="en-US" sz="1200" dirty="0" smtClean="0">
                <a:solidFill>
                  <a:srgbClr val="FFFFFF"/>
                </a:solidFill>
                <a:latin typeface="Segoe UI"/>
                <a:cs typeface="Segoe UI"/>
              </a:rPr>
              <a:t>Beat Jake THREE times</a:t>
            </a:r>
            <a:endParaRPr lang="en-US" sz="1200" dirty="0">
              <a:solidFill>
                <a:srgbClr val="FFFFFF"/>
              </a:solidFill>
              <a:latin typeface="Segoe UI"/>
              <a:cs typeface="Segoe UI"/>
            </a:endParaRPr>
          </a:p>
          <a:p>
            <a:pPr algn="ctr"/>
            <a:endParaRPr lang="en-US" sz="1200" dirty="0">
              <a:solidFill>
                <a:srgbClr val="FFFFFF"/>
              </a:solidFill>
              <a:latin typeface="Segoe UI"/>
              <a:cs typeface="Segoe UI"/>
            </a:endParaRPr>
          </a:p>
          <a:p>
            <a:pPr algn="ctr"/>
            <a:r>
              <a:rPr lang="en-US" sz="1200" dirty="0">
                <a:solidFill>
                  <a:srgbClr val="FFFFFF"/>
                </a:solidFill>
                <a:latin typeface="Segoe UI"/>
                <a:cs typeface="Segoe UI"/>
              </a:rPr>
              <a:t>Trades Made:  </a:t>
            </a:r>
            <a:r>
              <a:rPr lang="en-US" sz="1200" dirty="0" smtClean="0">
                <a:solidFill>
                  <a:srgbClr val="FFFFFF"/>
                </a:solidFill>
                <a:latin typeface="Segoe UI"/>
                <a:cs typeface="Segoe UI"/>
              </a:rPr>
              <a:t>3</a:t>
            </a:r>
          </a:p>
        </p:txBody>
      </p:sp>
      <p:pic>
        <p:nvPicPr>
          <p:cNvPr id="4" name="The-Lombardi-Trophy--Reprise--David-Robidoux--Super-Bowl-Theme_mp3ify-dot-com">
            <a:hlinkClick r:id="" action="ppaction://media"/>
            <a:extLst>
              <a:ext uri="{FF2B5EF4-FFF2-40B4-BE49-F238E27FC236}">
                <a16:creationId xmlns:a16="http://schemas.microsoft.com/office/drawing/2014/main" xmlns="" id="{8B142FEC-C1F5-452E-A95E-5DA5A4DFCB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8553" y="5230136"/>
            <a:ext cx="304800" cy="304800"/>
          </a:xfrm>
          <a:prstGeom prst="rect">
            <a:avLst/>
          </a:prstGeom>
        </p:spPr>
      </p:pic>
      <p:sp>
        <p:nvSpPr>
          <p:cNvPr id="11" name="TextBox 10">
            <a:extLst>
              <a:ext uri="{FF2B5EF4-FFF2-40B4-BE49-F238E27FC236}">
                <a16:creationId xmlns:a16="http://schemas.microsoft.com/office/drawing/2014/main" xmlns="" id="{772095CE-FAE7-4E6F-A1AE-CFE74FB7A1F5}"/>
              </a:ext>
            </a:extLst>
          </p:cNvPr>
          <p:cNvSpPr txBox="1"/>
          <p:nvPr/>
        </p:nvSpPr>
        <p:spPr>
          <a:xfrm>
            <a:off x="1553822" y="263774"/>
            <a:ext cx="6015388" cy="707886"/>
          </a:xfrm>
          <a:prstGeom prst="rect">
            <a:avLst/>
          </a:prstGeom>
          <a:noFill/>
        </p:spPr>
        <p:txBody>
          <a:bodyPr wrap="square" rtlCol="0">
            <a:spAutoFit/>
          </a:bodyPr>
          <a:lstStyle/>
          <a:p>
            <a:pPr algn="ctr"/>
            <a:r>
              <a:rPr lang="en-US" sz="4000" b="1" dirty="0" smtClean="0">
                <a:solidFill>
                  <a:srgbClr val="FFFFFF"/>
                </a:solidFill>
                <a:latin typeface="Tahoma" panose="020B0604030504040204" pitchFamily="34" charset="0"/>
                <a:ea typeface="Tahoma" panose="020B0604030504040204" pitchFamily="34" charset="0"/>
                <a:cs typeface="Tahoma" panose="020B0604030504040204" pitchFamily="34" charset="0"/>
              </a:rPr>
              <a:t>Aaron   </a:t>
            </a:r>
            <a:r>
              <a:rPr lang="en-US" sz="3600" dirty="0" smtClean="0">
                <a:solidFill>
                  <a:srgbClr val="FFFFFF"/>
                </a:solidFill>
                <a:latin typeface="Tahoma" panose="020B0604030504040204" pitchFamily="34" charset="0"/>
                <a:ea typeface="Tahoma" panose="020B0604030504040204" pitchFamily="34" charset="0"/>
                <a:cs typeface="Tahoma" panose="020B0604030504040204" pitchFamily="34" charset="0"/>
              </a:rPr>
              <a:t>Ace Ace Baby</a:t>
            </a:r>
            <a:endParaRPr lang="en-US" sz="4000" dirty="0">
              <a:solidFill>
                <a:srgbClr val="FFFFFF"/>
              </a:solidFill>
              <a:latin typeface="Tahoma" panose="020B0604030504040204" pitchFamily="34" charset="0"/>
              <a:ea typeface="Tahoma" panose="020B0604030504040204" pitchFamily="34" charset="0"/>
              <a:cs typeface="Tahoma" panose="020B0604030504040204" pitchFamily="34" charset="0"/>
            </a:endParaRPr>
          </a:p>
        </p:txBody>
      </p:sp>
      <p:pic>
        <p:nvPicPr>
          <p:cNvPr id="12" name="Picture 11"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6774" y="5363321"/>
            <a:ext cx="1027622" cy="1822315"/>
          </a:xfrm>
          <a:prstGeom prst="rect">
            <a:avLst/>
          </a:prstGeom>
        </p:spPr>
      </p:pic>
      <p:pic>
        <p:nvPicPr>
          <p:cNvPr id="14" name="Picture 13"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98558" y="5143501"/>
            <a:ext cx="606793" cy="1076046"/>
          </a:xfrm>
          <a:prstGeom prst="rect">
            <a:avLst/>
          </a:prstGeom>
        </p:spPr>
      </p:pic>
      <p:pic>
        <p:nvPicPr>
          <p:cNvPr id="15" name="Picture 14"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03944" y="6436511"/>
            <a:ext cx="606793" cy="1076046"/>
          </a:xfrm>
          <a:prstGeom prst="rect">
            <a:avLst/>
          </a:prstGeom>
        </p:spPr>
      </p:pic>
      <p:pic>
        <p:nvPicPr>
          <p:cNvPr id="16" name="Picture 15"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49774" y="8187776"/>
            <a:ext cx="963744" cy="1709039"/>
          </a:xfrm>
          <a:prstGeom prst="rect">
            <a:avLst/>
          </a:prstGeom>
        </p:spPr>
      </p:pic>
      <p:pic>
        <p:nvPicPr>
          <p:cNvPr id="17" name="Picture 16"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92546" y="6264345"/>
            <a:ext cx="370302" cy="656669"/>
          </a:xfrm>
          <a:prstGeom prst="rect">
            <a:avLst/>
          </a:prstGeom>
        </p:spPr>
      </p:pic>
      <p:pic>
        <p:nvPicPr>
          <p:cNvPr id="18" name="Picture 17"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15752" y="9094717"/>
            <a:ext cx="370302" cy="656669"/>
          </a:xfrm>
          <a:prstGeom prst="rect">
            <a:avLst/>
          </a:prstGeom>
        </p:spPr>
      </p:pic>
      <p:pic>
        <p:nvPicPr>
          <p:cNvPr id="19" name="Picture 18" descr="Sx3_TrophyOnly.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47771" y="5816744"/>
            <a:ext cx="799976" cy="1418624"/>
          </a:xfrm>
          <a:prstGeom prst="rect">
            <a:avLst/>
          </a:prstGeom>
        </p:spPr>
      </p:pic>
      <p:sp>
        <p:nvSpPr>
          <p:cNvPr id="24" name="TextBox 23">
            <a:extLst>
              <a:ext uri="{FF2B5EF4-FFF2-40B4-BE49-F238E27FC236}">
                <a16:creationId xmlns:a16="http://schemas.microsoft.com/office/drawing/2014/main" xmlns="" id="{772095CE-FAE7-4E6F-A1AE-CFE74FB7A1F5}"/>
              </a:ext>
            </a:extLst>
          </p:cNvPr>
          <p:cNvSpPr txBox="1"/>
          <p:nvPr/>
        </p:nvSpPr>
        <p:spPr>
          <a:xfrm>
            <a:off x="18553" y="-164297"/>
            <a:ext cx="9125447" cy="4708981"/>
          </a:xfrm>
          <a:prstGeom prst="rect">
            <a:avLst/>
          </a:prstGeom>
          <a:noFill/>
        </p:spPr>
        <p:txBody>
          <a:bodyPr wrap="square" rtlCol="0">
            <a:spAutoFit/>
          </a:bodyPr>
          <a:lstStyle/>
          <a:p>
            <a:pPr algn="ctr"/>
            <a:r>
              <a:rPr lang="en-US" sz="4000" b="1" dirty="0">
                <a:solidFill>
                  <a:srgbClr val="FFFFFF"/>
                </a:solidFill>
                <a:latin typeface="Segoe UI"/>
                <a:cs typeface="Segoe UI"/>
              </a:rPr>
              <a:t>THE</a:t>
            </a:r>
            <a:r>
              <a:rPr lang="en-US" sz="10000" b="1" dirty="0">
                <a:solidFill>
                  <a:srgbClr val="FFFFFF"/>
                </a:solidFill>
                <a:latin typeface="Segoe UI"/>
                <a:cs typeface="Segoe UI"/>
              </a:rPr>
              <a:t>  </a:t>
            </a:r>
            <a:endParaRPr lang="en-US" sz="10000" b="1" dirty="0" smtClean="0">
              <a:solidFill>
                <a:srgbClr val="FFFFFF"/>
              </a:solidFill>
              <a:latin typeface="Segoe UI"/>
              <a:cs typeface="Segoe UI"/>
            </a:endParaRPr>
          </a:p>
          <a:p>
            <a:pPr algn="ctr"/>
            <a:r>
              <a:rPr lang="en-US" sz="10000" b="1" dirty="0" smtClean="0">
                <a:solidFill>
                  <a:srgbClr val="FFFFFF"/>
                </a:solidFill>
                <a:latin typeface="Segoe UI"/>
                <a:cs typeface="Segoe UI"/>
              </a:rPr>
              <a:t>TWO TIME CHAMP</a:t>
            </a:r>
            <a:endParaRPr lang="en-US" sz="10000" dirty="0">
              <a:solidFill>
                <a:srgbClr val="FFFFFF"/>
              </a:solidFill>
              <a:latin typeface="Segoe UI"/>
              <a:cs typeface="Segoe UI"/>
            </a:endParaRPr>
          </a:p>
        </p:txBody>
      </p:sp>
      <p:sp>
        <p:nvSpPr>
          <p:cNvPr id="28" name="TextBox 27">
            <a:extLst>
              <a:ext uri="{FF2B5EF4-FFF2-40B4-BE49-F238E27FC236}">
                <a16:creationId xmlns:a16="http://schemas.microsoft.com/office/drawing/2014/main" xmlns="" id="{A3F8B2D8-02CC-4B3A-ACD7-FE17026E1B6F}"/>
              </a:ext>
            </a:extLst>
          </p:cNvPr>
          <p:cNvSpPr txBox="1"/>
          <p:nvPr/>
        </p:nvSpPr>
        <p:spPr>
          <a:xfrm>
            <a:off x="5506501" y="1266554"/>
            <a:ext cx="3082192" cy="338554"/>
          </a:xfrm>
          <a:prstGeom prst="rect">
            <a:avLst/>
          </a:prstGeom>
          <a:noFill/>
        </p:spPr>
        <p:txBody>
          <a:bodyPr wrap="square" rtlCol="0">
            <a:spAutoFit/>
          </a:bodyPr>
          <a:lstStyle/>
          <a:p>
            <a:pPr algn="ctr"/>
            <a:r>
              <a:rPr lang="en-US" sz="1600" b="1" dirty="0">
                <a:solidFill>
                  <a:srgbClr val="FFFFFF"/>
                </a:solidFill>
                <a:latin typeface="Segoe UI"/>
                <a:cs typeface="Segoe UI"/>
              </a:rPr>
              <a:t>CHAMPIONSHIP ROSTER</a:t>
            </a:r>
            <a:endParaRPr lang="en-US" sz="1600" dirty="0">
              <a:solidFill>
                <a:srgbClr val="FFFFFF"/>
              </a:solidFill>
              <a:latin typeface="Segoe UI"/>
              <a:cs typeface="Segoe UI"/>
            </a:endParaRPr>
          </a:p>
        </p:txBody>
      </p:sp>
      <p:pic>
        <p:nvPicPr>
          <p:cNvPr id="25" name="Picture 24" descr="20200619_203145.jpg"/>
          <p:cNvPicPr>
            <a:picLocks noChangeAspect="1"/>
          </p:cNvPicPr>
          <p:nvPr/>
        </p:nvPicPr>
        <p:blipFill rotWithShape="1">
          <a:blip r:embed="rId8">
            <a:extLst>
              <a:ext uri="{28A0092B-C50C-407E-A947-70E740481C1C}">
                <a14:useLocalDpi xmlns:a14="http://schemas.microsoft.com/office/drawing/2010/main" val="0"/>
              </a:ext>
            </a:extLst>
          </a:blip>
          <a:srcRect l="10635" t="25668" r="70248" b="40840"/>
          <a:stretch/>
        </p:blipFill>
        <p:spPr>
          <a:xfrm rot="5400000">
            <a:off x="235361" y="124483"/>
            <a:ext cx="1113470" cy="1097280"/>
          </a:xfrm>
          <a:prstGeom prst="ellipse">
            <a:avLst/>
          </a:prstGeom>
          <a:ln w="19050" cmpd="sng">
            <a:noFill/>
          </a:ln>
        </p:spPr>
      </p:pic>
      <p:pic>
        <p:nvPicPr>
          <p:cNvPr id="26" name="Picture 25" descr="AceAceBaby.jpg"/>
          <p:cNvPicPr>
            <a:picLocks noChangeAspect="1"/>
          </p:cNvPicPr>
          <p:nvPr/>
        </p:nvPicPr>
        <p:blipFill rotWithShape="1">
          <a:blip r:embed="rId9">
            <a:extLst>
              <a:ext uri="{28A0092B-C50C-407E-A947-70E740481C1C}">
                <a14:useLocalDpi xmlns:a14="http://schemas.microsoft.com/office/drawing/2010/main" val="0"/>
              </a:ext>
            </a:extLst>
          </a:blip>
          <a:srcRect l="1828" r="588"/>
          <a:stretch/>
        </p:blipFill>
        <p:spPr>
          <a:xfrm>
            <a:off x="7813690" y="130693"/>
            <a:ext cx="997686" cy="1005840"/>
          </a:xfrm>
          <a:prstGeom prst="ellipse">
            <a:avLst/>
          </a:prstGeom>
        </p:spPr>
      </p:pic>
      <p:pic>
        <p:nvPicPr>
          <p:cNvPr id="27" name="Picture 26" descr="AceAceBaby.gif"/>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623436" y="1293374"/>
            <a:ext cx="5884428" cy="3309378"/>
          </a:xfrm>
          <a:prstGeom prst="rect">
            <a:avLst/>
          </a:prstGeom>
        </p:spPr>
      </p:pic>
      <p:pic>
        <p:nvPicPr>
          <p:cNvPr id="10" name="IceIceBebe.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9064287" y="4823736"/>
            <a:ext cx="812800" cy="812800"/>
          </a:xfrm>
          <a:prstGeom prst="rect">
            <a:avLst/>
          </a:prstGeom>
        </p:spPr>
      </p:pic>
    </p:spTree>
    <p:extLst>
      <p:ext uri="{BB962C8B-B14F-4D97-AF65-F5344CB8AC3E}">
        <p14:creationId xmlns:p14="http://schemas.microsoft.com/office/powerpoint/2010/main" val="185728826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4718" fill="hold"/>
                                        <p:tgtEl>
                                          <p:spTgt spid="4"/>
                                        </p:tgtEl>
                                      </p:cBhvr>
                                    </p:cmd>
                                  </p:childTnLst>
                                </p:cTn>
                              </p:par>
                              <p:par>
                                <p:cTn id="7" presetID="2" presetClass="entr" presetSubtype="1" repeatCount="indefinite" accel="5000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anim calcmode="lin" valueType="num">
                                      <p:cBhvr additive="base">
                                        <p:cTn id="9" dur="3000" fill="hold"/>
                                        <p:tgtEl>
                                          <p:spTgt spid="12"/>
                                        </p:tgtEl>
                                        <p:attrNameLst>
                                          <p:attrName>ppt_x</p:attrName>
                                        </p:attrNameLst>
                                      </p:cBhvr>
                                      <p:tavLst>
                                        <p:tav tm="0">
                                          <p:val>
                                            <p:strVal val="#ppt_x"/>
                                          </p:val>
                                        </p:tav>
                                        <p:tav tm="100000">
                                          <p:val>
                                            <p:strVal val="#ppt_x"/>
                                          </p:val>
                                        </p:tav>
                                      </p:tavLst>
                                    </p:anim>
                                    <p:anim calcmode="lin" valueType="num">
                                      <p:cBhvr additive="base">
                                        <p:cTn id="10" dur="3000" fill="hold"/>
                                        <p:tgtEl>
                                          <p:spTgt spid="12"/>
                                        </p:tgtEl>
                                        <p:attrNameLst>
                                          <p:attrName>ppt_y</p:attrName>
                                        </p:attrNameLst>
                                      </p:cBhvr>
                                      <p:tavLst>
                                        <p:tav tm="0">
                                          <p:val>
                                            <p:strVal val="0-#ppt_h/2"/>
                                          </p:val>
                                        </p:tav>
                                        <p:tav tm="100000">
                                          <p:val>
                                            <p:strVal val="#ppt_y"/>
                                          </p:val>
                                        </p:tav>
                                      </p:tavLst>
                                    </p:anim>
                                  </p:childTnLst>
                                </p:cTn>
                              </p:par>
                              <p:par>
                                <p:cTn id="11" presetID="2" presetClass="entr" presetSubtype="1" repeatCount="indefinite" accel="5000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0" fill="hold"/>
                                        <p:tgtEl>
                                          <p:spTgt spid="14"/>
                                        </p:tgtEl>
                                        <p:attrNameLst>
                                          <p:attrName>ppt_x</p:attrName>
                                        </p:attrNameLst>
                                      </p:cBhvr>
                                      <p:tavLst>
                                        <p:tav tm="0">
                                          <p:val>
                                            <p:strVal val="#ppt_x"/>
                                          </p:val>
                                        </p:tav>
                                        <p:tav tm="100000">
                                          <p:val>
                                            <p:strVal val="#ppt_x"/>
                                          </p:val>
                                        </p:tav>
                                      </p:tavLst>
                                    </p:anim>
                                    <p:anim calcmode="lin" valueType="num">
                                      <p:cBhvr additive="base">
                                        <p:cTn id="14" dur="5000" fill="hold"/>
                                        <p:tgtEl>
                                          <p:spTgt spid="14"/>
                                        </p:tgtEl>
                                        <p:attrNameLst>
                                          <p:attrName>ppt_y</p:attrName>
                                        </p:attrNameLst>
                                      </p:cBhvr>
                                      <p:tavLst>
                                        <p:tav tm="0">
                                          <p:val>
                                            <p:strVal val="0-#ppt_h/2"/>
                                          </p:val>
                                        </p:tav>
                                        <p:tav tm="100000">
                                          <p:val>
                                            <p:strVal val="#ppt_y"/>
                                          </p:val>
                                        </p:tav>
                                      </p:tavLst>
                                    </p:anim>
                                  </p:childTnLst>
                                </p:cTn>
                              </p:par>
                              <p:par>
                                <p:cTn id="15" presetID="2" presetClass="entr" presetSubtype="1" repeatCount="indefinite" accel="50000" fill="hold" nodeType="withEffect">
                                  <p:stCondLst>
                                    <p:cond delay="100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3000" fill="hold"/>
                                        <p:tgtEl>
                                          <p:spTgt spid="15"/>
                                        </p:tgtEl>
                                        <p:attrNameLst>
                                          <p:attrName>ppt_x</p:attrName>
                                        </p:attrNameLst>
                                      </p:cBhvr>
                                      <p:tavLst>
                                        <p:tav tm="0">
                                          <p:val>
                                            <p:strVal val="#ppt_x"/>
                                          </p:val>
                                        </p:tav>
                                        <p:tav tm="100000">
                                          <p:val>
                                            <p:strVal val="#ppt_x"/>
                                          </p:val>
                                        </p:tav>
                                      </p:tavLst>
                                    </p:anim>
                                    <p:anim calcmode="lin" valueType="num">
                                      <p:cBhvr additive="base">
                                        <p:cTn id="18" dur="3000" fill="hold"/>
                                        <p:tgtEl>
                                          <p:spTgt spid="15"/>
                                        </p:tgtEl>
                                        <p:attrNameLst>
                                          <p:attrName>ppt_y</p:attrName>
                                        </p:attrNameLst>
                                      </p:cBhvr>
                                      <p:tavLst>
                                        <p:tav tm="0">
                                          <p:val>
                                            <p:strVal val="0-#ppt_h/2"/>
                                          </p:val>
                                        </p:tav>
                                        <p:tav tm="100000">
                                          <p:val>
                                            <p:strVal val="#ppt_y"/>
                                          </p:val>
                                        </p:tav>
                                      </p:tavLst>
                                    </p:anim>
                                  </p:childTnLst>
                                </p:cTn>
                              </p:par>
                              <p:par>
                                <p:cTn id="19" presetID="2" presetClass="entr" presetSubtype="1" repeatCount="indefinite" accel="5000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anim calcmode="lin" valueType="num">
                                      <p:cBhvr additive="base">
                                        <p:cTn id="21" dur="3000" fill="hold"/>
                                        <p:tgtEl>
                                          <p:spTgt spid="16"/>
                                        </p:tgtEl>
                                        <p:attrNameLst>
                                          <p:attrName>ppt_x</p:attrName>
                                        </p:attrNameLst>
                                      </p:cBhvr>
                                      <p:tavLst>
                                        <p:tav tm="0">
                                          <p:val>
                                            <p:strVal val="#ppt_x"/>
                                          </p:val>
                                        </p:tav>
                                        <p:tav tm="100000">
                                          <p:val>
                                            <p:strVal val="#ppt_x"/>
                                          </p:val>
                                        </p:tav>
                                      </p:tavLst>
                                    </p:anim>
                                    <p:anim calcmode="lin" valueType="num">
                                      <p:cBhvr additive="base">
                                        <p:cTn id="22" dur="3000" fill="hold"/>
                                        <p:tgtEl>
                                          <p:spTgt spid="16"/>
                                        </p:tgtEl>
                                        <p:attrNameLst>
                                          <p:attrName>ppt_y</p:attrName>
                                        </p:attrNameLst>
                                      </p:cBhvr>
                                      <p:tavLst>
                                        <p:tav tm="0">
                                          <p:val>
                                            <p:strVal val="0-#ppt_h/2"/>
                                          </p:val>
                                        </p:tav>
                                        <p:tav tm="100000">
                                          <p:val>
                                            <p:strVal val="#ppt_y"/>
                                          </p:val>
                                        </p:tav>
                                      </p:tavLst>
                                    </p:anim>
                                  </p:childTnLst>
                                </p:cTn>
                              </p:par>
                              <p:par>
                                <p:cTn id="23" presetID="2" presetClass="entr" presetSubtype="1" repeatCount="indefinite" accel="5000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0" fill="hold"/>
                                        <p:tgtEl>
                                          <p:spTgt spid="17"/>
                                        </p:tgtEl>
                                        <p:attrNameLst>
                                          <p:attrName>ppt_x</p:attrName>
                                        </p:attrNameLst>
                                      </p:cBhvr>
                                      <p:tavLst>
                                        <p:tav tm="0">
                                          <p:val>
                                            <p:strVal val="#ppt_x"/>
                                          </p:val>
                                        </p:tav>
                                        <p:tav tm="100000">
                                          <p:val>
                                            <p:strVal val="#ppt_x"/>
                                          </p:val>
                                        </p:tav>
                                      </p:tavLst>
                                    </p:anim>
                                    <p:anim calcmode="lin" valueType="num">
                                      <p:cBhvr additive="base">
                                        <p:cTn id="26" dur="5000" fill="hold"/>
                                        <p:tgtEl>
                                          <p:spTgt spid="17"/>
                                        </p:tgtEl>
                                        <p:attrNameLst>
                                          <p:attrName>ppt_y</p:attrName>
                                        </p:attrNameLst>
                                      </p:cBhvr>
                                      <p:tavLst>
                                        <p:tav tm="0">
                                          <p:val>
                                            <p:strVal val="0-#ppt_h/2"/>
                                          </p:val>
                                        </p:tav>
                                        <p:tav tm="100000">
                                          <p:val>
                                            <p:strVal val="#ppt_y"/>
                                          </p:val>
                                        </p:tav>
                                      </p:tavLst>
                                    </p:anim>
                                  </p:childTnLst>
                                </p:cTn>
                              </p:par>
                              <p:par>
                                <p:cTn id="27" presetID="2" presetClass="entr" presetSubtype="1" repeatCount="indefinite" accel="50000" fill="hold" nodeType="withEffect">
                                  <p:stCondLst>
                                    <p:cond delay="100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0" fill="hold"/>
                                        <p:tgtEl>
                                          <p:spTgt spid="18"/>
                                        </p:tgtEl>
                                        <p:attrNameLst>
                                          <p:attrName>ppt_x</p:attrName>
                                        </p:attrNameLst>
                                      </p:cBhvr>
                                      <p:tavLst>
                                        <p:tav tm="0">
                                          <p:val>
                                            <p:strVal val="#ppt_x"/>
                                          </p:val>
                                        </p:tav>
                                        <p:tav tm="100000">
                                          <p:val>
                                            <p:strVal val="#ppt_x"/>
                                          </p:val>
                                        </p:tav>
                                      </p:tavLst>
                                    </p:anim>
                                    <p:anim calcmode="lin" valueType="num">
                                      <p:cBhvr additive="base">
                                        <p:cTn id="30" dur="5000" fill="hold"/>
                                        <p:tgtEl>
                                          <p:spTgt spid="18"/>
                                        </p:tgtEl>
                                        <p:attrNameLst>
                                          <p:attrName>ppt_y</p:attrName>
                                        </p:attrNameLst>
                                      </p:cBhvr>
                                      <p:tavLst>
                                        <p:tav tm="0">
                                          <p:val>
                                            <p:strVal val="0-#ppt_h/2"/>
                                          </p:val>
                                        </p:tav>
                                        <p:tav tm="100000">
                                          <p:val>
                                            <p:strVal val="#ppt_y"/>
                                          </p:val>
                                        </p:tav>
                                      </p:tavLst>
                                    </p:anim>
                                  </p:childTnLst>
                                </p:cTn>
                              </p:par>
                              <p:par>
                                <p:cTn id="31" presetID="2" presetClass="entr" presetSubtype="1" repeatCount="indefinite" accel="50000" fill="hold" nodeType="withEffect">
                                  <p:stCondLst>
                                    <p:cond delay="1000"/>
                                  </p:stCondLst>
                                  <p:childTnLst>
                                    <p:set>
                                      <p:cBhvr>
                                        <p:cTn id="32" dur="1" fill="hold">
                                          <p:stCondLst>
                                            <p:cond delay="0"/>
                                          </p:stCondLst>
                                        </p:cTn>
                                        <p:tgtEl>
                                          <p:spTgt spid="19"/>
                                        </p:tgtEl>
                                        <p:attrNameLst>
                                          <p:attrName>style.visibility</p:attrName>
                                        </p:attrNameLst>
                                      </p:cBhvr>
                                      <p:to>
                                        <p:strVal val="visible"/>
                                      </p:to>
                                    </p:set>
                                    <p:anim calcmode="lin" valueType="num">
                                      <p:cBhvr additive="base">
                                        <p:cTn id="33" dur="3000" fill="hold"/>
                                        <p:tgtEl>
                                          <p:spTgt spid="19"/>
                                        </p:tgtEl>
                                        <p:attrNameLst>
                                          <p:attrName>ppt_x</p:attrName>
                                        </p:attrNameLst>
                                      </p:cBhvr>
                                      <p:tavLst>
                                        <p:tav tm="0">
                                          <p:val>
                                            <p:strVal val="#ppt_x"/>
                                          </p:val>
                                        </p:tav>
                                        <p:tav tm="100000">
                                          <p:val>
                                            <p:strVal val="#ppt_x"/>
                                          </p:val>
                                        </p:tav>
                                      </p:tavLst>
                                    </p:anim>
                                    <p:anim calcmode="lin" valueType="num">
                                      <p:cBhvr additive="base">
                                        <p:cTn id="34" dur="3000" fill="hold"/>
                                        <p:tgtEl>
                                          <p:spTgt spid="19"/>
                                        </p:tgtEl>
                                        <p:attrNameLst>
                                          <p:attrName>ppt_y</p:attrName>
                                        </p:attrNameLst>
                                      </p:cBhvr>
                                      <p:tavLst>
                                        <p:tav tm="0">
                                          <p:val>
                                            <p:strVal val="0-#ppt_h/2"/>
                                          </p:val>
                                        </p:tav>
                                        <p:tav tm="100000">
                                          <p:val>
                                            <p:strVal val="#ppt_y"/>
                                          </p:val>
                                        </p:tav>
                                      </p:tavLst>
                                    </p:anim>
                                  </p:childTnLst>
                                </p:cTn>
                              </p:par>
                              <p:par>
                                <p:cTn id="35" presetID="23" presetClass="entr" presetSubtype="16" fill="hold" grpId="1" nodeType="withEffect">
                                  <p:stCondLst>
                                    <p:cond delay="2000"/>
                                  </p:stCondLst>
                                  <p:childTnLst>
                                    <p:set>
                                      <p:cBhvr>
                                        <p:cTn id="36" dur="1" fill="hold">
                                          <p:stCondLst>
                                            <p:cond delay="0"/>
                                          </p:stCondLst>
                                        </p:cTn>
                                        <p:tgtEl>
                                          <p:spTgt spid="24"/>
                                        </p:tgtEl>
                                        <p:attrNameLst>
                                          <p:attrName>style.visibility</p:attrName>
                                        </p:attrNameLst>
                                      </p:cBhvr>
                                      <p:to>
                                        <p:strVal val="visible"/>
                                      </p:to>
                                    </p:set>
                                    <p:anim calcmode="lin" valueType="num">
                                      <p:cBhvr>
                                        <p:cTn id="37" dur="2000" fill="hold"/>
                                        <p:tgtEl>
                                          <p:spTgt spid="24"/>
                                        </p:tgtEl>
                                        <p:attrNameLst>
                                          <p:attrName>ppt_w</p:attrName>
                                        </p:attrNameLst>
                                      </p:cBhvr>
                                      <p:tavLst>
                                        <p:tav tm="0">
                                          <p:val>
                                            <p:fltVal val="0"/>
                                          </p:val>
                                        </p:tav>
                                        <p:tav tm="100000">
                                          <p:val>
                                            <p:strVal val="#ppt_w"/>
                                          </p:val>
                                        </p:tav>
                                      </p:tavLst>
                                    </p:anim>
                                    <p:anim calcmode="lin" valueType="num">
                                      <p:cBhvr>
                                        <p:cTn id="38" dur="2000" fill="hold"/>
                                        <p:tgtEl>
                                          <p:spTgt spid="24"/>
                                        </p:tgtEl>
                                        <p:attrNameLst>
                                          <p:attrName>ppt_h</p:attrName>
                                        </p:attrNameLst>
                                      </p:cBhvr>
                                      <p:tavLst>
                                        <p:tav tm="0">
                                          <p:val>
                                            <p:fltVal val="0"/>
                                          </p:val>
                                        </p:tav>
                                        <p:tav tm="100000">
                                          <p:val>
                                            <p:strVal val="#ppt_h"/>
                                          </p:val>
                                        </p:tav>
                                      </p:tavLst>
                                    </p:anim>
                                  </p:childTnLst>
                                </p:cTn>
                              </p:par>
                              <p:par>
                                <p:cTn id="39" presetID="10" presetClass="exit" presetSubtype="0" fill="hold" grpId="0" nodeType="withEffect">
                                  <p:stCondLst>
                                    <p:cond delay="1000"/>
                                  </p:stCondLst>
                                  <p:childTnLst>
                                    <p:animEffect transition="out" filter="fade">
                                      <p:cBhvr>
                                        <p:cTn id="40" dur="5000"/>
                                        <p:tgtEl>
                                          <p:spTgt spid="24"/>
                                        </p:tgtEl>
                                      </p:cBhvr>
                                    </p:animEffect>
                                    <p:set>
                                      <p:cBhvr>
                                        <p:cTn id="41" dur="1" fill="hold">
                                          <p:stCondLst>
                                            <p:cond delay="4999"/>
                                          </p:stCondLst>
                                        </p:cTn>
                                        <p:tgtEl>
                                          <p:spTgt spid="24"/>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3000"/>
                                        <p:tgtEl>
                                          <p:spTgt spid="20"/>
                                        </p:tgtEl>
                                      </p:cBhvr>
                                    </p:animEffect>
                                  </p:childTnLst>
                                </p:cTn>
                              </p:par>
                              <p:par>
                                <p:cTn id="47" presetID="10" presetClass="entr" presetSubtype="0" fill="hold" nodeType="with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3000"/>
                                        <p:tgtEl>
                                          <p:spTgt spid="5"/>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fade">
                                      <p:cBhvr>
                                        <p:cTn id="54" dur="3000"/>
                                        <p:tgtEl>
                                          <p:spTgt spid="6"/>
                                        </p:tgtEl>
                                      </p:cBhvr>
                                    </p:animEffect>
                                  </p:childTnLst>
                                </p:cTn>
                              </p:par>
                              <p:par>
                                <p:cTn id="55" presetID="10" presetClass="entr" presetSubtype="0" fill="hold"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3000"/>
                                        <p:tgtEl>
                                          <p:spTgt spid="21"/>
                                        </p:tgtEl>
                                      </p:cBhvr>
                                    </p:animEffect>
                                  </p:childTnLst>
                                </p:cTn>
                              </p:par>
                              <p:par>
                                <p:cTn id="58" presetID="10" presetClass="entr" presetSubtype="0" fill="hold" grpId="0" nodeType="withEffect">
                                  <p:stCondLst>
                                    <p:cond delay="2000"/>
                                  </p:stCondLst>
                                  <p:childTnLst>
                                    <p:set>
                                      <p:cBhvr>
                                        <p:cTn id="59" dur="1" fill="hold">
                                          <p:stCondLst>
                                            <p:cond delay="0"/>
                                          </p:stCondLst>
                                        </p:cTn>
                                        <p:tgtEl>
                                          <p:spTgt spid="22"/>
                                        </p:tgtEl>
                                        <p:attrNameLst>
                                          <p:attrName>style.visibility</p:attrName>
                                        </p:attrNameLst>
                                      </p:cBhvr>
                                      <p:to>
                                        <p:strVal val="visible"/>
                                      </p:to>
                                    </p:set>
                                    <p:animEffect transition="in" filter="fade">
                                      <p:cBhvr>
                                        <p:cTn id="60" dur="3000"/>
                                        <p:tgtEl>
                                          <p:spTgt spid="2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7"/>
                                        </p:tgtEl>
                                        <p:attrNameLst>
                                          <p:attrName>style.visibility</p:attrName>
                                        </p:attrNameLst>
                                      </p:cBhvr>
                                      <p:to>
                                        <p:strVal val="visible"/>
                                      </p:to>
                                    </p:set>
                                    <p:animEffect transition="in" filter="fade">
                                      <p:cBhvr>
                                        <p:cTn id="65" dur="3000"/>
                                        <p:tgtEl>
                                          <p:spTgt spid="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3000"/>
                                        <p:tgtEl>
                                          <p:spTgt spid="28"/>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3000"/>
                                        <p:tgtEl>
                                          <p:spTgt spid="11"/>
                                        </p:tgtEl>
                                      </p:cBhvr>
                                    </p:animEffect>
                                  </p:childTnLst>
                                </p:cTn>
                              </p:par>
                              <p:par>
                                <p:cTn id="74" presetID="53" presetClass="entr" presetSubtype="16" fill="hold" nodeType="withEffect">
                                  <p:stCondLst>
                                    <p:cond delay="0"/>
                                  </p:stCondLst>
                                  <p:childTnLst>
                                    <p:set>
                                      <p:cBhvr>
                                        <p:cTn id="75" dur="1" fill="hold">
                                          <p:stCondLst>
                                            <p:cond delay="0"/>
                                          </p:stCondLst>
                                        </p:cTn>
                                        <p:tgtEl>
                                          <p:spTgt spid="26"/>
                                        </p:tgtEl>
                                        <p:attrNameLst>
                                          <p:attrName>style.visibility</p:attrName>
                                        </p:attrNameLst>
                                      </p:cBhvr>
                                      <p:to>
                                        <p:strVal val="visible"/>
                                      </p:to>
                                    </p:set>
                                    <p:anim calcmode="lin" valueType="num">
                                      <p:cBhvr>
                                        <p:cTn id="76" dur="500" fill="hold"/>
                                        <p:tgtEl>
                                          <p:spTgt spid="26"/>
                                        </p:tgtEl>
                                        <p:attrNameLst>
                                          <p:attrName>ppt_w</p:attrName>
                                        </p:attrNameLst>
                                      </p:cBhvr>
                                      <p:tavLst>
                                        <p:tav tm="0">
                                          <p:val>
                                            <p:fltVal val="0"/>
                                          </p:val>
                                        </p:tav>
                                        <p:tav tm="100000">
                                          <p:val>
                                            <p:strVal val="#ppt_w"/>
                                          </p:val>
                                        </p:tav>
                                      </p:tavLst>
                                    </p:anim>
                                    <p:anim calcmode="lin" valueType="num">
                                      <p:cBhvr>
                                        <p:cTn id="77" dur="500" fill="hold"/>
                                        <p:tgtEl>
                                          <p:spTgt spid="26"/>
                                        </p:tgtEl>
                                        <p:attrNameLst>
                                          <p:attrName>ppt_h</p:attrName>
                                        </p:attrNameLst>
                                      </p:cBhvr>
                                      <p:tavLst>
                                        <p:tav tm="0">
                                          <p:val>
                                            <p:fltVal val="0"/>
                                          </p:val>
                                        </p:tav>
                                        <p:tav tm="100000">
                                          <p:val>
                                            <p:strVal val="#ppt_h"/>
                                          </p:val>
                                        </p:tav>
                                      </p:tavLst>
                                    </p:anim>
                                    <p:animEffect transition="in" filter="fade">
                                      <p:cBhvr>
                                        <p:cTn id="78" dur="500"/>
                                        <p:tgtEl>
                                          <p:spTgt spid="26"/>
                                        </p:tgtEl>
                                      </p:cBhvr>
                                    </p:animEffect>
                                  </p:childTnLst>
                                </p:cTn>
                              </p:par>
                              <p:par>
                                <p:cTn id="79" presetID="53" presetClass="entr" presetSubtype="16" fill="hold" nodeType="withEffect">
                                  <p:stCondLst>
                                    <p:cond delay="0"/>
                                  </p:stCondLst>
                                  <p:childTnLst>
                                    <p:set>
                                      <p:cBhvr>
                                        <p:cTn id="80" dur="1" fill="hold">
                                          <p:stCondLst>
                                            <p:cond delay="0"/>
                                          </p:stCondLst>
                                        </p:cTn>
                                        <p:tgtEl>
                                          <p:spTgt spid="25"/>
                                        </p:tgtEl>
                                        <p:attrNameLst>
                                          <p:attrName>style.visibility</p:attrName>
                                        </p:attrNameLst>
                                      </p:cBhvr>
                                      <p:to>
                                        <p:strVal val="visible"/>
                                      </p:to>
                                    </p:set>
                                    <p:anim calcmode="lin" valueType="num">
                                      <p:cBhvr>
                                        <p:cTn id="81" dur="500" fill="hold"/>
                                        <p:tgtEl>
                                          <p:spTgt spid="25"/>
                                        </p:tgtEl>
                                        <p:attrNameLst>
                                          <p:attrName>ppt_w</p:attrName>
                                        </p:attrNameLst>
                                      </p:cBhvr>
                                      <p:tavLst>
                                        <p:tav tm="0">
                                          <p:val>
                                            <p:fltVal val="0"/>
                                          </p:val>
                                        </p:tav>
                                        <p:tav tm="100000">
                                          <p:val>
                                            <p:strVal val="#ppt_w"/>
                                          </p:val>
                                        </p:tav>
                                      </p:tavLst>
                                    </p:anim>
                                    <p:anim calcmode="lin" valueType="num">
                                      <p:cBhvr>
                                        <p:cTn id="82" dur="500" fill="hold"/>
                                        <p:tgtEl>
                                          <p:spTgt spid="25"/>
                                        </p:tgtEl>
                                        <p:attrNameLst>
                                          <p:attrName>ppt_h</p:attrName>
                                        </p:attrNameLst>
                                      </p:cBhvr>
                                      <p:tavLst>
                                        <p:tav tm="0">
                                          <p:val>
                                            <p:fltVal val="0"/>
                                          </p:val>
                                        </p:tav>
                                        <p:tav tm="100000">
                                          <p:val>
                                            <p:strVal val="#ppt_h"/>
                                          </p:val>
                                        </p:tav>
                                      </p:tavLst>
                                    </p:anim>
                                    <p:animEffect transition="in" filter="fade">
                                      <p:cBhvr>
                                        <p:cTn id="83" dur="500"/>
                                        <p:tgtEl>
                                          <p:spTgt spid="25"/>
                                        </p:tgtEl>
                                      </p:cBhvr>
                                    </p:animEffect>
                                  </p:childTnLst>
                                </p:cTn>
                              </p:par>
                              <p:par>
                                <p:cTn id="84" presetID="3" presetClass="mediacall" presetSubtype="0" fill="hold" nodeType="withEffect">
                                  <p:stCondLst>
                                    <p:cond delay="0"/>
                                  </p:stCondLst>
                                  <p:childTnLst>
                                    <p:cmd type="call" cmd="stop">
                                      <p:cBhvr>
                                        <p:cTn id="85" dur="1" fill="hold"/>
                                        <p:tgtEl>
                                          <p:spTgt spid="4"/>
                                        </p:tgtEl>
                                      </p:cBhvr>
                                    </p:cmd>
                                  </p:childTnLst>
                                </p:cTn>
                              </p:par>
                              <p:par>
                                <p:cTn id="86" presetID="53" presetClass="entr" presetSubtype="16" fill="hold" nodeType="withEffect">
                                  <p:stCondLst>
                                    <p:cond delay="0"/>
                                  </p:stCondLst>
                                  <p:childTnLst>
                                    <p:set>
                                      <p:cBhvr>
                                        <p:cTn id="87" dur="1" fill="hold">
                                          <p:stCondLst>
                                            <p:cond delay="0"/>
                                          </p:stCondLst>
                                        </p:cTn>
                                        <p:tgtEl>
                                          <p:spTgt spid="27"/>
                                        </p:tgtEl>
                                        <p:attrNameLst>
                                          <p:attrName>style.visibility</p:attrName>
                                        </p:attrNameLst>
                                      </p:cBhvr>
                                      <p:to>
                                        <p:strVal val="visible"/>
                                      </p:to>
                                    </p:set>
                                    <p:anim calcmode="lin" valueType="num">
                                      <p:cBhvr>
                                        <p:cTn id="88" dur="500" fill="hold"/>
                                        <p:tgtEl>
                                          <p:spTgt spid="27"/>
                                        </p:tgtEl>
                                        <p:attrNameLst>
                                          <p:attrName>ppt_w</p:attrName>
                                        </p:attrNameLst>
                                      </p:cBhvr>
                                      <p:tavLst>
                                        <p:tav tm="0">
                                          <p:val>
                                            <p:fltVal val="0"/>
                                          </p:val>
                                        </p:tav>
                                        <p:tav tm="100000">
                                          <p:val>
                                            <p:strVal val="#ppt_w"/>
                                          </p:val>
                                        </p:tav>
                                      </p:tavLst>
                                    </p:anim>
                                    <p:anim calcmode="lin" valueType="num">
                                      <p:cBhvr>
                                        <p:cTn id="89" dur="500" fill="hold"/>
                                        <p:tgtEl>
                                          <p:spTgt spid="27"/>
                                        </p:tgtEl>
                                        <p:attrNameLst>
                                          <p:attrName>ppt_h</p:attrName>
                                        </p:attrNameLst>
                                      </p:cBhvr>
                                      <p:tavLst>
                                        <p:tav tm="0">
                                          <p:val>
                                            <p:fltVal val="0"/>
                                          </p:val>
                                        </p:tav>
                                        <p:tav tm="100000">
                                          <p:val>
                                            <p:strVal val="#ppt_h"/>
                                          </p:val>
                                        </p:tav>
                                      </p:tavLst>
                                    </p:anim>
                                    <p:animEffect transition="in" filter="fade">
                                      <p:cBhvr>
                                        <p:cTn id="90" dur="500"/>
                                        <p:tgtEl>
                                          <p:spTgt spid="27"/>
                                        </p:tgtEl>
                                      </p:cBhvr>
                                    </p:animEffect>
                                  </p:childTnLst>
                                </p:cTn>
                              </p:par>
                              <p:par>
                                <p:cTn id="91" presetID="1" presetClass="mediacall" presetSubtype="0" fill="hold" nodeType="withEffect">
                                  <p:stCondLst>
                                    <p:cond delay="0"/>
                                  </p:stCondLst>
                                  <p:childTnLst>
                                    <p:cmd type="call" cmd="playFrom(0.0)">
                                      <p:cBhvr>
                                        <p:cTn id="92" dur="1666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434">
                <p:cTn id="93" fill="hold" display="0">
                  <p:stCondLst>
                    <p:cond delay="indefinite"/>
                  </p:stCondLst>
                  <p:endCondLst>
                    <p:cond evt="onStopAudio" delay="0">
                      <p:tgtEl>
                        <p:sldTgt/>
                      </p:tgtEl>
                    </p:cond>
                  </p:endCondLst>
                </p:cTn>
                <p:tgtEl>
                  <p:spTgt spid="4"/>
                </p:tgtEl>
              </p:cMediaNode>
            </p:audio>
            <p:audio>
              <p:cMediaNode vol="13208">
                <p:cTn id="94" fill="hold" display="0">
                  <p:stCondLst>
                    <p:cond delay="indefinite"/>
                  </p:stCondLst>
                  <p:endCondLst>
                    <p:cond evt="onStopAudio" delay="0">
                      <p:tgtEl>
                        <p:sldTgt/>
                      </p:tgtEl>
                    </p:cond>
                  </p:endCondLst>
                </p:cTn>
                <p:tgtEl>
                  <p:spTgt spid="10"/>
                </p:tgtEl>
              </p:cMediaNode>
            </p:audio>
          </p:childTnLst>
        </p:cTn>
      </p:par>
    </p:tnLst>
    <p:bldLst>
      <p:bldP spid="6" grpId="0"/>
      <p:bldP spid="20" grpId="0"/>
      <p:bldP spid="22" grpId="0"/>
      <p:bldP spid="11" grpId="0"/>
      <p:bldP spid="24" grpId="0"/>
      <p:bldP spid="24" grpId="1"/>
      <p:bldP spid="2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73B23485-EBAD-4092-950E-9A74C86EFD11}"/>
              </a:ext>
            </a:extLst>
          </p:cNvPr>
          <p:cNvSpPr/>
          <p:nvPr/>
        </p:nvSpPr>
        <p:spPr>
          <a:xfrm>
            <a:off x="1" y="1"/>
            <a:ext cx="9143999" cy="5143500"/>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xmlns="" id="{772095CE-FAE7-4E6F-A1AE-CFE74FB7A1F5}"/>
              </a:ext>
            </a:extLst>
          </p:cNvPr>
          <p:cNvSpPr txBox="1"/>
          <p:nvPr/>
        </p:nvSpPr>
        <p:spPr>
          <a:xfrm>
            <a:off x="1553822" y="263774"/>
            <a:ext cx="6015388" cy="707886"/>
          </a:xfrm>
          <a:prstGeom prst="rect">
            <a:avLst/>
          </a:prstGeom>
          <a:noFill/>
        </p:spPr>
        <p:txBody>
          <a:bodyPr wrap="square" rtlCol="0">
            <a:spAutoFit/>
          </a:bodyPr>
          <a:lstStyle/>
          <a:p>
            <a:pPr algn="ctr"/>
            <a:r>
              <a:rPr lang="en-US" sz="4000" b="1" dirty="0" smtClean="0">
                <a:solidFill>
                  <a:srgbClr val="FFFFFF"/>
                </a:solidFill>
                <a:latin typeface="Tahoma" panose="020B0604030504040204" pitchFamily="34" charset="0"/>
                <a:ea typeface="Tahoma" panose="020B0604030504040204" pitchFamily="34" charset="0"/>
                <a:cs typeface="Tahoma" panose="020B0604030504040204" pitchFamily="34" charset="0"/>
              </a:rPr>
              <a:t>Aaron   </a:t>
            </a:r>
            <a:r>
              <a:rPr lang="en-US" sz="3600" dirty="0" smtClean="0">
                <a:solidFill>
                  <a:srgbClr val="FFFFFF"/>
                </a:solidFill>
                <a:latin typeface="Tahoma" panose="020B0604030504040204" pitchFamily="34" charset="0"/>
                <a:ea typeface="Tahoma" panose="020B0604030504040204" pitchFamily="34" charset="0"/>
                <a:cs typeface="Tahoma" panose="020B0604030504040204" pitchFamily="34" charset="0"/>
              </a:rPr>
              <a:t>Ace Ace Baby</a:t>
            </a:r>
            <a:endParaRPr lang="en-US" sz="4000" dirty="0">
              <a:solidFill>
                <a:srgbClr val="FFFFFF"/>
              </a:solidFill>
              <a:latin typeface="Tahoma" panose="020B0604030504040204" pitchFamily="34" charset="0"/>
              <a:ea typeface="Tahoma" panose="020B0604030504040204" pitchFamily="34" charset="0"/>
              <a:cs typeface="Tahoma" panose="020B0604030504040204" pitchFamily="34" charset="0"/>
            </a:endParaRPr>
          </a:p>
        </p:txBody>
      </p:sp>
      <p:pic>
        <p:nvPicPr>
          <p:cNvPr id="25" name="Picture 24" descr="20200619_203145.jpg"/>
          <p:cNvPicPr>
            <a:picLocks noChangeAspect="1"/>
          </p:cNvPicPr>
          <p:nvPr/>
        </p:nvPicPr>
        <p:blipFill rotWithShape="1">
          <a:blip r:embed="rId2">
            <a:extLst>
              <a:ext uri="{28A0092B-C50C-407E-A947-70E740481C1C}">
                <a14:useLocalDpi xmlns:a14="http://schemas.microsoft.com/office/drawing/2010/main" val="0"/>
              </a:ext>
            </a:extLst>
          </a:blip>
          <a:srcRect l="10635" t="25668" r="70248" b="40840"/>
          <a:stretch/>
        </p:blipFill>
        <p:spPr>
          <a:xfrm rot="5400000">
            <a:off x="235361" y="124483"/>
            <a:ext cx="1113470" cy="1097280"/>
          </a:xfrm>
          <a:prstGeom prst="ellipse">
            <a:avLst/>
          </a:prstGeom>
          <a:ln w="19050" cmpd="sng">
            <a:noFill/>
          </a:ln>
        </p:spPr>
      </p:pic>
      <p:pic>
        <p:nvPicPr>
          <p:cNvPr id="26" name="Picture 25" descr="AceAceBaby.jpg"/>
          <p:cNvPicPr>
            <a:picLocks noChangeAspect="1"/>
          </p:cNvPicPr>
          <p:nvPr/>
        </p:nvPicPr>
        <p:blipFill rotWithShape="1">
          <a:blip r:embed="rId3">
            <a:extLst>
              <a:ext uri="{28A0092B-C50C-407E-A947-70E740481C1C}">
                <a14:useLocalDpi xmlns:a14="http://schemas.microsoft.com/office/drawing/2010/main" val="0"/>
              </a:ext>
            </a:extLst>
          </a:blip>
          <a:srcRect l="1828" r="588"/>
          <a:stretch/>
        </p:blipFill>
        <p:spPr>
          <a:xfrm>
            <a:off x="7813690" y="130693"/>
            <a:ext cx="997686" cy="1005840"/>
          </a:xfrm>
          <a:prstGeom prst="ellipse">
            <a:avLst/>
          </a:prstGeom>
        </p:spPr>
      </p:pic>
      <p:grpSp>
        <p:nvGrpSpPr>
          <p:cNvPr id="36" name="Group 35"/>
          <p:cNvGrpSpPr/>
          <p:nvPr/>
        </p:nvGrpSpPr>
        <p:grpSpPr>
          <a:xfrm>
            <a:off x="1136453" y="1511352"/>
            <a:ext cx="6677237" cy="3305454"/>
            <a:chOff x="764247" y="1826580"/>
            <a:chExt cx="5622468" cy="2783308"/>
          </a:xfrm>
        </p:grpSpPr>
        <p:pic>
          <p:nvPicPr>
            <p:cNvPr id="2" name="Picture 1" descr="Screen Shot 2022-08-21 at 1.59.21 PM.png"/>
            <p:cNvPicPr>
              <a:picLocks noChangeAspect="1"/>
            </p:cNvPicPr>
            <p:nvPr/>
          </p:nvPicPr>
          <p:blipFill rotWithShape="1">
            <a:blip r:embed="rId4">
              <a:extLst>
                <a:ext uri="{28A0092B-C50C-407E-A947-70E740481C1C}">
                  <a14:useLocalDpi xmlns:a14="http://schemas.microsoft.com/office/drawing/2010/main" val="0"/>
                </a:ext>
              </a:extLst>
            </a:blip>
            <a:srcRect l="36708" t="-1084" r="31360" b="1084"/>
            <a:stretch/>
          </p:blipFill>
          <p:spPr>
            <a:xfrm>
              <a:off x="5639378" y="1826580"/>
              <a:ext cx="747337" cy="1316736"/>
            </a:xfrm>
            <a:prstGeom prst="rect">
              <a:avLst/>
            </a:prstGeom>
          </p:spPr>
        </p:pic>
        <p:pic>
          <p:nvPicPr>
            <p:cNvPr id="3" name="Picture 2" descr="Screen Shot 2022-08-21 at 2.00.00 PM.png"/>
            <p:cNvPicPr>
              <a:picLocks noChangeAspect="1"/>
            </p:cNvPicPr>
            <p:nvPr/>
          </p:nvPicPr>
          <p:blipFill rotWithShape="1">
            <a:blip r:embed="rId5">
              <a:extLst>
                <a:ext uri="{28A0092B-C50C-407E-A947-70E740481C1C}">
                  <a14:useLocalDpi xmlns:a14="http://schemas.microsoft.com/office/drawing/2010/main" val="0"/>
                </a:ext>
              </a:extLst>
            </a:blip>
            <a:srcRect l="9304" t="9303" r="4419"/>
            <a:stretch/>
          </p:blipFill>
          <p:spPr>
            <a:xfrm>
              <a:off x="2163692" y="3293152"/>
              <a:ext cx="868923" cy="1316736"/>
            </a:xfrm>
            <a:prstGeom prst="rect">
              <a:avLst/>
            </a:prstGeom>
          </p:spPr>
        </p:pic>
        <p:pic>
          <p:nvPicPr>
            <p:cNvPr id="8" name="Picture 7" descr="Screen Shot 2022-08-21 at 2.00.09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13269" y="1826580"/>
              <a:ext cx="868923" cy="1316736"/>
            </a:xfrm>
            <a:prstGeom prst="rect">
              <a:avLst/>
            </a:prstGeom>
          </p:spPr>
        </p:pic>
        <p:pic>
          <p:nvPicPr>
            <p:cNvPr id="13" name="Picture 12" descr="Screen Shot 2022-08-21 at 2.00.38 PM.png"/>
            <p:cNvPicPr>
              <a:picLocks noChangeAspect="1"/>
            </p:cNvPicPr>
            <p:nvPr/>
          </p:nvPicPr>
          <p:blipFill rotWithShape="1">
            <a:blip r:embed="rId7">
              <a:extLst>
                <a:ext uri="{28A0092B-C50C-407E-A947-70E740481C1C}">
                  <a14:useLocalDpi xmlns:a14="http://schemas.microsoft.com/office/drawing/2010/main" val="0"/>
                </a:ext>
              </a:extLst>
            </a:blip>
            <a:srcRect r="6501"/>
            <a:stretch/>
          </p:blipFill>
          <p:spPr>
            <a:xfrm>
              <a:off x="1225385" y="3293152"/>
              <a:ext cx="728224" cy="1316736"/>
            </a:xfrm>
            <a:prstGeom prst="rect">
              <a:avLst/>
            </a:prstGeom>
          </p:spPr>
        </p:pic>
        <p:pic>
          <p:nvPicPr>
            <p:cNvPr id="23" name="Picture 22" descr="Screen Shot 2022-08-21 at 2.00.59 PM.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65786" y="1826580"/>
              <a:ext cx="758290" cy="1316736"/>
            </a:xfrm>
            <a:prstGeom prst="rect">
              <a:avLst/>
            </a:prstGeom>
          </p:spPr>
        </p:pic>
        <p:pic>
          <p:nvPicPr>
            <p:cNvPr id="29" name="Picture 28" descr="Screen Shot 2022-08-21 at 2.01.15 PM.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21376" y="1826580"/>
              <a:ext cx="747337" cy="1316736"/>
            </a:xfrm>
            <a:prstGeom prst="rect">
              <a:avLst/>
            </a:prstGeom>
          </p:spPr>
        </p:pic>
        <p:pic>
          <p:nvPicPr>
            <p:cNvPr id="30" name="Picture 29" descr="Screen Shot 2022-08-21 at 2.01.41 PM.p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171799" y="3293152"/>
              <a:ext cx="765721" cy="1316736"/>
            </a:xfrm>
            <a:prstGeom prst="rect">
              <a:avLst/>
            </a:prstGeom>
          </p:spPr>
        </p:pic>
        <p:pic>
          <p:nvPicPr>
            <p:cNvPr id="31" name="Picture 30" descr="Screen Shot 2022-08-21 at 2.02.05 PM.png"/>
            <p:cNvPicPr>
              <a:picLocks noChangeAspect="1"/>
            </p:cNvPicPr>
            <p:nvPr/>
          </p:nvPicPr>
          <p:blipFill rotWithShape="1">
            <a:blip r:embed="rId11">
              <a:extLst>
                <a:ext uri="{28A0092B-C50C-407E-A947-70E740481C1C}">
                  <a14:useLocalDpi xmlns:a14="http://schemas.microsoft.com/office/drawing/2010/main" val="0"/>
                </a:ext>
              </a:extLst>
            </a:blip>
            <a:srcRect l="17360" r="17134"/>
            <a:stretch/>
          </p:blipFill>
          <p:spPr>
            <a:xfrm>
              <a:off x="2761126" y="1826580"/>
              <a:ext cx="813356" cy="1316736"/>
            </a:xfrm>
            <a:prstGeom prst="rect">
              <a:avLst/>
            </a:prstGeom>
          </p:spPr>
        </p:pic>
        <p:pic>
          <p:nvPicPr>
            <p:cNvPr id="32" name="Picture 31" descr="Screen Shot 2022-08-21 at 2.02.14 PM.png"/>
            <p:cNvPicPr>
              <a:picLocks noChangeAspect="1"/>
            </p:cNvPicPr>
            <p:nvPr/>
          </p:nvPicPr>
          <p:blipFill rotWithShape="1">
            <a:blip r:embed="rId12">
              <a:extLst>
                <a:ext uri="{28A0092B-C50C-407E-A947-70E740481C1C}">
                  <a14:useLocalDpi xmlns:a14="http://schemas.microsoft.com/office/drawing/2010/main" val="0"/>
                </a:ext>
              </a:extLst>
            </a:blip>
            <a:srcRect t="1192" r="1156" b="9262"/>
            <a:stretch/>
          </p:blipFill>
          <p:spPr>
            <a:xfrm>
              <a:off x="3211549" y="3293152"/>
              <a:ext cx="813356" cy="1316736"/>
            </a:xfrm>
            <a:prstGeom prst="rect">
              <a:avLst/>
            </a:prstGeom>
          </p:spPr>
        </p:pic>
        <p:pic>
          <p:nvPicPr>
            <p:cNvPr id="33" name="Picture 32" descr="Screen Shot 2022-08-21 at 2.02.33 PM.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216209" y="3293152"/>
              <a:ext cx="739739" cy="1316736"/>
            </a:xfrm>
            <a:prstGeom prst="rect">
              <a:avLst/>
            </a:prstGeom>
          </p:spPr>
        </p:pic>
        <p:pic>
          <p:nvPicPr>
            <p:cNvPr id="34" name="Picture 33" descr="Screen Shot 2022-08-21 at 2.02.59 PM.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64247" y="1826580"/>
              <a:ext cx="738939" cy="1312855"/>
            </a:xfrm>
            <a:prstGeom prst="rect">
              <a:avLst/>
            </a:prstGeom>
          </p:spPr>
        </p:pic>
      </p:grpSp>
    </p:spTree>
    <p:extLst>
      <p:ext uri="{BB962C8B-B14F-4D97-AF65-F5344CB8AC3E}">
        <p14:creationId xmlns:p14="http://schemas.microsoft.com/office/powerpoint/2010/main" val="271891478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51834"/>
            <a:ext cx="9143999" cy="584776"/>
          </a:xfrm>
          <a:prstGeom prst="rect">
            <a:avLst/>
          </a:prstGeom>
          <a:noFill/>
        </p:spPr>
        <p:txBody>
          <a:bodyPr wrap="square" rtlCol="0">
            <a:spAutoFit/>
          </a:bodyPr>
          <a:lstStyle/>
          <a:p>
            <a:pPr algn="ctr"/>
            <a:r>
              <a:rPr lang="en-US" sz="3200" dirty="0" smtClean="0">
                <a:solidFill>
                  <a:srgbClr val="FFFFFF"/>
                </a:solidFill>
                <a:latin typeface="Tahoma" panose="020B0604030504040204" pitchFamily="34" charset="0"/>
                <a:ea typeface="Tahoma" panose="020B0604030504040204" pitchFamily="34" charset="0"/>
                <a:cs typeface="Tahoma" panose="020B0604030504040204" pitchFamily="34" charset="0"/>
              </a:rPr>
              <a:t>2021 </a:t>
            </a:r>
            <a:r>
              <a:rPr lang="en-US" sz="3200" dirty="0">
                <a:solidFill>
                  <a:srgbClr val="FFFFFF"/>
                </a:solidFill>
                <a:latin typeface="Tahoma" panose="020B0604030504040204" pitchFamily="34" charset="0"/>
                <a:ea typeface="Tahoma" panose="020B0604030504040204" pitchFamily="34" charset="0"/>
                <a:cs typeface="Tahoma" panose="020B0604030504040204" pitchFamily="34" charset="0"/>
              </a:rPr>
              <a:t>- Results</a:t>
            </a:r>
            <a:endParaRPr lang="en-US" sz="3200"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graphicFrame>
        <p:nvGraphicFramePr>
          <p:cNvPr id="11" name="Table 10"/>
          <p:cNvGraphicFramePr>
            <a:graphicFrameLocks noGrp="1"/>
          </p:cNvGraphicFramePr>
          <p:nvPr>
            <p:extLst>
              <p:ext uri="{D42A27DB-BD31-4B8C-83A1-F6EECF244321}">
                <p14:modId xmlns:p14="http://schemas.microsoft.com/office/powerpoint/2010/main" val="1801572358"/>
              </p:ext>
            </p:extLst>
          </p:nvPr>
        </p:nvGraphicFramePr>
        <p:xfrm>
          <a:off x="4822842" y="2651782"/>
          <a:ext cx="2154163" cy="2274798"/>
        </p:xfrm>
        <a:graphic>
          <a:graphicData uri="http://schemas.openxmlformats.org/drawingml/2006/table">
            <a:tbl>
              <a:tblPr/>
              <a:tblGrid>
                <a:gridCol w="691369">
                  <a:extLst>
                    <a:ext uri="{9D8B030D-6E8A-4147-A177-3AD203B41FA5}">
                      <a16:colId xmlns:a16="http://schemas.microsoft.com/office/drawing/2014/main" xmlns="" val="20000"/>
                    </a:ext>
                  </a:extLst>
                </a:gridCol>
                <a:gridCol w="385713">
                  <a:extLst>
                    <a:ext uri="{9D8B030D-6E8A-4147-A177-3AD203B41FA5}">
                      <a16:colId xmlns:a16="http://schemas.microsoft.com/office/drawing/2014/main" xmlns="" val="20001"/>
                    </a:ext>
                  </a:extLst>
                </a:gridCol>
                <a:gridCol w="385711">
                  <a:extLst>
                    <a:ext uri="{9D8B030D-6E8A-4147-A177-3AD203B41FA5}">
                      <a16:colId xmlns:a16="http://schemas.microsoft.com/office/drawing/2014/main" xmlns="" val="20002"/>
                    </a:ext>
                  </a:extLst>
                </a:gridCol>
                <a:gridCol w="691370">
                  <a:extLst>
                    <a:ext uri="{9D8B030D-6E8A-4147-A177-3AD203B41FA5}">
                      <a16:colId xmlns:a16="http://schemas.microsoft.com/office/drawing/2014/main" xmlns="" val="20003"/>
                    </a:ext>
                  </a:extLst>
                </a:gridCol>
              </a:tblGrid>
              <a:tr h="293598">
                <a:tc gridSpan="4">
                  <a:txBody>
                    <a:bodyPr/>
                    <a:lstStyle/>
                    <a:p>
                      <a:pPr algn="ctr" fontAlgn="b"/>
                      <a:r>
                        <a:rPr lang="en-US" sz="1000" b="1" i="0" u="none" strike="noStrike" dirty="0">
                          <a:solidFill>
                            <a:srgbClr val="FFFFFF"/>
                          </a:solidFill>
                          <a:effectLst/>
                          <a:latin typeface="Segoe UI"/>
                          <a:cs typeface="Segoe UI"/>
                        </a:rPr>
                        <a:t>Regular Season</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fontAlgn="b"/>
                      <a:endParaRPr lang="en-US" sz="1200" b="0" i="0" u="none" strike="noStrike" dirty="0">
                        <a:solidFill>
                          <a:srgbClr val="FFFFFF"/>
                        </a:solidFill>
                        <a:effectLst/>
                        <a:latin typeface="Segoe UI"/>
                        <a:cs typeface="Segoe UI"/>
                      </a:endParaRP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hMerge="1">
                  <a:txBody>
                    <a:bodyPr/>
                    <a:lstStyle/>
                    <a:p>
                      <a:pPr algn="ctr" fontAlgn="b"/>
                      <a:endParaRPr lang="en-US" sz="1200" b="0" i="0" u="none" strike="noStrike" dirty="0">
                        <a:solidFill>
                          <a:srgbClr val="FFFFFF"/>
                        </a:solidFill>
                        <a:effectLst/>
                        <a:latin typeface="Segoe UI"/>
                        <a:cs typeface="Segoe UI"/>
                      </a:endParaRP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chemeClr val="accent5"/>
                    </a:solidFill>
                  </a:tcPr>
                </a:tc>
                <a:tc hMerge="1">
                  <a:txBody>
                    <a:bodyPr/>
                    <a:lstStyle/>
                    <a:p>
                      <a:pPr algn="ctr" fontAlgn="b"/>
                      <a:endParaRPr lang="en-US" sz="1200" b="0" i="0" u="none" strike="noStrike" dirty="0">
                        <a:solidFill>
                          <a:srgbClr val="FFFFFF"/>
                        </a:solidFill>
                        <a:effectLst/>
                        <a:latin typeface="Segoe UI"/>
                        <a:cs typeface="Segoe UI"/>
                      </a:endParaRP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chemeClr val="accent5"/>
                    </a:solidFill>
                  </a:tcPr>
                </a:tc>
                <a:extLst>
                  <a:ext uri="{0D108BD9-81ED-4DB2-BD59-A6C34878D82A}">
                    <a16:rowId xmlns:a16="http://schemas.microsoft.com/office/drawing/2014/main" xmlns="" val="10000"/>
                  </a:ext>
                </a:extLst>
              </a:tr>
              <a:tr h="146799">
                <a:tc>
                  <a:txBody>
                    <a:bodyPr/>
                    <a:lstStyle/>
                    <a:p>
                      <a:pPr algn="ctr" fontAlgn="b"/>
                      <a:r>
                        <a:rPr lang="en-US" sz="1000" b="0" i="0" u="none" strike="noStrike" dirty="0">
                          <a:solidFill>
                            <a:schemeClr val="bg1"/>
                          </a:solidFill>
                          <a:effectLst/>
                          <a:latin typeface="Segoe UI"/>
                          <a:cs typeface="Segoe UI"/>
                        </a:rPr>
                        <a:t>Trevor</a:t>
                      </a: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9</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5</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1968</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1"/>
                  </a:ext>
                </a:extLst>
              </a:tr>
              <a:tr h="146799">
                <a:tc>
                  <a:txBody>
                    <a:bodyPr/>
                    <a:lstStyle/>
                    <a:p>
                      <a:pPr algn="ctr" fontAlgn="b"/>
                      <a:r>
                        <a:rPr lang="en-US" sz="1000" b="0" i="0" u="none" strike="noStrike" dirty="0" smtClean="0">
                          <a:solidFill>
                            <a:schemeClr val="bg1"/>
                          </a:solidFill>
                          <a:effectLst/>
                          <a:latin typeface="Segoe UI"/>
                          <a:cs typeface="Segoe UI"/>
                        </a:rPr>
                        <a:t>Jim</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9</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5</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1960</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2"/>
                  </a:ext>
                </a:extLst>
              </a:tr>
              <a:tr h="146799">
                <a:tc>
                  <a:txBody>
                    <a:bodyPr/>
                    <a:lstStyle/>
                    <a:p>
                      <a:pPr algn="ctr" fontAlgn="b"/>
                      <a:r>
                        <a:rPr lang="en-US" sz="1000" b="0" i="0" u="none" strike="noStrike" dirty="0" smtClean="0">
                          <a:solidFill>
                            <a:schemeClr val="bg1"/>
                          </a:solidFill>
                          <a:effectLst/>
                          <a:latin typeface="Segoe UI"/>
                          <a:cs typeface="Segoe UI"/>
                        </a:rPr>
                        <a:t>Gregg</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9</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5</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1942</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146799">
                <a:tc>
                  <a:txBody>
                    <a:bodyPr/>
                    <a:lstStyle/>
                    <a:p>
                      <a:pPr algn="ctr" fontAlgn="b"/>
                      <a:r>
                        <a:rPr lang="en-US" sz="1000" b="0" i="0" u="none" strike="noStrike" dirty="0" smtClean="0">
                          <a:solidFill>
                            <a:schemeClr val="bg1"/>
                          </a:solidFill>
                          <a:effectLst/>
                          <a:latin typeface="Segoe UI"/>
                          <a:cs typeface="Segoe UI"/>
                        </a:rPr>
                        <a:t>Aaron</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8</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6</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2103</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4"/>
                  </a:ext>
                </a:extLst>
              </a:tr>
              <a:tr h="146799">
                <a:tc>
                  <a:txBody>
                    <a:bodyPr/>
                    <a:lstStyle/>
                    <a:p>
                      <a:pPr algn="ctr" fontAlgn="b"/>
                      <a:r>
                        <a:rPr lang="en-US" sz="1000" b="0" i="0" u="none" strike="noStrike" dirty="0" smtClean="0">
                          <a:solidFill>
                            <a:schemeClr val="bg1"/>
                          </a:solidFill>
                          <a:effectLst/>
                          <a:latin typeface="Segoe UI"/>
                          <a:cs typeface="Segoe UI"/>
                        </a:rPr>
                        <a:t>Andrew</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8</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6</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2028</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5"/>
                  </a:ext>
                </a:extLst>
              </a:tr>
              <a:tr h="146799">
                <a:tc>
                  <a:txBody>
                    <a:bodyPr/>
                    <a:lstStyle/>
                    <a:p>
                      <a:pPr algn="ctr" fontAlgn="b"/>
                      <a:r>
                        <a:rPr lang="en-US" sz="1000" b="0" i="0" u="none" strike="noStrike" dirty="0" smtClean="0">
                          <a:solidFill>
                            <a:schemeClr val="bg1"/>
                          </a:solidFill>
                          <a:effectLst/>
                          <a:latin typeface="Segoe UI"/>
                          <a:cs typeface="Segoe UI"/>
                        </a:rPr>
                        <a:t>Jake</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7</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7</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chemeClr val="bg1"/>
                          </a:solidFill>
                          <a:effectLst/>
                          <a:latin typeface="Segoe UI"/>
                          <a:cs typeface="Segoe UI"/>
                        </a:rPr>
                        <a:t>2146</a:t>
                      </a:r>
                      <a:endParaRPr lang="en-US" sz="1000" b="0" i="0" u="none" strike="noStrike" dirty="0">
                        <a:solidFill>
                          <a:schemeClr val="bg1"/>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6"/>
                  </a:ext>
                </a:extLst>
              </a:tr>
              <a:tr h="146799">
                <a:tc>
                  <a:txBody>
                    <a:bodyPr/>
                    <a:lstStyle/>
                    <a:p>
                      <a:pPr algn="ctr" fontAlgn="b"/>
                      <a:endParaRPr lang="en-US" sz="1000" b="0" i="0" u="none" strike="noStrike" dirty="0">
                        <a:solidFill>
                          <a:schemeClr val="tx1"/>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en-US" sz="1000" b="0" i="0" u="none" strike="noStrike" dirty="0">
                        <a:solidFill>
                          <a:schemeClr val="tx1"/>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en-US" sz="1000" b="0" i="0" u="none" strike="noStrike" dirty="0">
                        <a:solidFill>
                          <a:schemeClr val="tx1"/>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en-US" sz="1000" b="0" i="0" u="none" strike="noStrike" dirty="0">
                        <a:solidFill>
                          <a:schemeClr val="tx1"/>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7"/>
                  </a:ext>
                </a:extLst>
              </a:tr>
              <a:tr h="146799">
                <a:tc>
                  <a:txBody>
                    <a:bodyPr/>
                    <a:lstStyle/>
                    <a:p>
                      <a:pPr algn="ctr" fontAlgn="b"/>
                      <a:r>
                        <a:rPr lang="en-US" sz="1000" b="0" i="0" u="none" strike="noStrike" dirty="0">
                          <a:solidFill>
                            <a:srgbClr val="FFFFFF"/>
                          </a:solidFill>
                          <a:effectLst/>
                          <a:latin typeface="Segoe UI"/>
                          <a:cs typeface="Segoe UI"/>
                        </a:rPr>
                        <a:t>Darren</a:t>
                      </a: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8</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6</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1942</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8"/>
                  </a:ext>
                </a:extLst>
              </a:tr>
              <a:tr h="146799">
                <a:tc>
                  <a:txBody>
                    <a:bodyPr/>
                    <a:lstStyle/>
                    <a:p>
                      <a:pPr algn="ctr" fontAlgn="b"/>
                      <a:r>
                        <a:rPr lang="en-US" sz="1000" b="0" i="0" u="none" strike="noStrike" dirty="0" smtClean="0">
                          <a:solidFill>
                            <a:srgbClr val="FFFFFF"/>
                          </a:solidFill>
                          <a:effectLst/>
                          <a:latin typeface="Segoe UI"/>
                          <a:cs typeface="Segoe UI"/>
                        </a:rPr>
                        <a:t>Kurt</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7</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7</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1863</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9"/>
                  </a:ext>
                </a:extLst>
              </a:tr>
              <a:tr h="146799">
                <a:tc>
                  <a:txBody>
                    <a:bodyPr/>
                    <a:lstStyle/>
                    <a:p>
                      <a:pPr algn="ctr" fontAlgn="b"/>
                      <a:r>
                        <a:rPr lang="en-US" sz="1000" b="0" i="0" u="none" strike="noStrike" dirty="0" smtClean="0">
                          <a:solidFill>
                            <a:srgbClr val="FFFFFF"/>
                          </a:solidFill>
                          <a:effectLst/>
                          <a:latin typeface="Segoe UI"/>
                          <a:cs typeface="Segoe UI"/>
                        </a:rPr>
                        <a:t>Jeff</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6</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8</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1832</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10"/>
                  </a:ext>
                </a:extLst>
              </a:tr>
              <a:tr h="146799">
                <a:tc>
                  <a:txBody>
                    <a:bodyPr/>
                    <a:lstStyle/>
                    <a:p>
                      <a:pPr algn="ctr" fontAlgn="b"/>
                      <a:r>
                        <a:rPr lang="en-US" sz="1000" b="0" i="0" u="none" strike="noStrike" dirty="0" smtClean="0">
                          <a:solidFill>
                            <a:srgbClr val="FFFFFF"/>
                          </a:solidFill>
                          <a:effectLst/>
                          <a:latin typeface="Segoe UI"/>
                          <a:cs typeface="Segoe UI"/>
                        </a:rPr>
                        <a:t>Albert</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6</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8</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1766</a:t>
                      </a:r>
                      <a:endParaRPr lang="en-US" sz="1000" b="0" i="0" u="none" strike="noStrike" dirty="0">
                        <a:solidFill>
                          <a:srgbClr val="FFFFFF"/>
                        </a:solidFill>
                        <a:effectLst/>
                        <a:latin typeface="Segoe UI"/>
                        <a:cs typeface="Segoe UI"/>
                      </a:endParaRPr>
                    </a:p>
                  </a:txBody>
                  <a:tcPr marL="0" marR="0" marT="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11"/>
                  </a:ext>
                </a:extLst>
              </a:tr>
              <a:tr h="146799">
                <a:tc>
                  <a:txBody>
                    <a:bodyPr/>
                    <a:lstStyle/>
                    <a:p>
                      <a:pPr algn="ctr" fontAlgn="b"/>
                      <a:r>
                        <a:rPr lang="en-US" sz="1000" b="0" i="0" u="none" strike="noStrike" dirty="0" smtClean="0">
                          <a:solidFill>
                            <a:srgbClr val="FFFFFF"/>
                          </a:solidFill>
                          <a:effectLst/>
                          <a:latin typeface="Segoe UI"/>
                          <a:cs typeface="Segoe UI"/>
                        </a:rPr>
                        <a:t>Bill</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5</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9</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1750</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12"/>
                  </a:ext>
                </a:extLst>
              </a:tr>
              <a:tr h="146799">
                <a:tc>
                  <a:txBody>
                    <a:bodyPr/>
                    <a:lstStyle/>
                    <a:p>
                      <a:pPr algn="ctr" fontAlgn="b"/>
                      <a:r>
                        <a:rPr lang="en-US" sz="1000" b="0" i="0" u="none" strike="noStrike" dirty="0" smtClean="0">
                          <a:solidFill>
                            <a:srgbClr val="FFFFFF"/>
                          </a:solidFill>
                          <a:effectLst/>
                          <a:latin typeface="Segoe UI"/>
                          <a:cs typeface="Segoe UI"/>
                        </a:rPr>
                        <a:t>Eddie</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2</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12</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00" b="0" i="0" u="none" strike="noStrike" dirty="0" smtClean="0">
                          <a:solidFill>
                            <a:srgbClr val="FFFFFF"/>
                          </a:solidFill>
                          <a:effectLst/>
                          <a:latin typeface="Segoe UI"/>
                          <a:cs typeface="Segoe UI"/>
                        </a:rPr>
                        <a:t>1708</a:t>
                      </a:r>
                      <a:endParaRPr lang="en-US" sz="10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951180549"/>
                  </a:ext>
                </a:extLst>
              </a:tr>
            </a:tbl>
          </a:graphicData>
        </a:graphic>
      </p:graphicFrame>
      <p:graphicFrame>
        <p:nvGraphicFramePr>
          <p:cNvPr id="12" name="Table 11"/>
          <p:cNvGraphicFramePr>
            <a:graphicFrameLocks noGrp="1"/>
          </p:cNvGraphicFramePr>
          <p:nvPr>
            <p:extLst>
              <p:ext uri="{D42A27DB-BD31-4B8C-83A1-F6EECF244321}">
                <p14:modId xmlns:p14="http://schemas.microsoft.com/office/powerpoint/2010/main" val="689095422"/>
              </p:ext>
            </p:extLst>
          </p:nvPr>
        </p:nvGraphicFramePr>
        <p:xfrm>
          <a:off x="2050065" y="2651782"/>
          <a:ext cx="2502390" cy="2266029"/>
        </p:xfrm>
        <a:graphic>
          <a:graphicData uri="http://schemas.openxmlformats.org/drawingml/2006/table">
            <a:tbl>
              <a:tblPr/>
              <a:tblGrid>
                <a:gridCol w="1251195">
                  <a:extLst>
                    <a:ext uri="{9D8B030D-6E8A-4147-A177-3AD203B41FA5}">
                      <a16:colId xmlns:a16="http://schemas.microsoft.com/office/drawing/2014/main" xmlns="" val="20000"/>
                    </a:ext>
                  </a:extLst>
                </a:gridCol>
                <a:gridCol w="1251195">
                  <a:extLst>
                    <a:ext uri="{9D8B030D-6E8A-4147-A177-3AD203B41FA5}">
                      <a16:colId xmlns:a16="http://schemas.microsoft.com/office/drawing/2014/main" xmlns="" val="20001"/>
                    </a:ext>
                  </a:extLst>
                </a:gridCol>
              </a:tblGrid>
              <a:tr h="251781">
                <a:tc>
                  <a:txBody>
                    <a:bodyPr/>
                    <a:lstStyle/>
                    <a:p>
                      <a:pPr algn="ctr" fontAlgn="b"/>
                      <a:r>
                        <a:rPr lang="en-US" sz="1200" b="0" i="0" u="none" strike="noStrike" dirty="0">
                          <a:solidFill>
                            <a:srgbClr val="FFFFFF"/>
                          </a:solidFill>
                          <a:effectLst/>
                          <a:latin typeface="Segoe UI"/>
                          <a:cs typeface="Segoe UI"/>
                        </a:rPr>
                        <a:t>Trevor</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4</a:t>
                      </a:r>
                      <a:r>
                        <a:rPr lang="en-US" sz="1200" b="0" i="0" u="none" strike="noStrike" baseline="30000" dirty="0">
                          <a:solidFill>
                            <a:srgbClr val="FFFFFF"/>
                          </a:solidFill>
                          <a:effectLst/>
                          <a:latin typeface="Segoe UI"/>
                          <a:cs typeface="Segoe UI"/>
                        </a:rPr>
                        <a:t>th</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0"/>
                  </a:ext>
                </a:extLst>
              </a:tr>
              <a:tr h="251781">
                <a:tc>
                  <a:txBody>
                    <a:bodyPr/>
                    <a:lstStyle/>
                    <a:p>
                      <a:pPr algn="ctr" fontAlgn="b"/>
                      <a:r>
                        <a:rPr lang="en-US" sz="1200" b="0" i="0" u="none" strike="noStrike" dirty="0" smtClean="0">
                          <a:solidFill>
                            <a:srgbClr val="FFFFFF"/>
                          </a:solidFill>
                          <a:effectLst/>
                          <a:latin typeface="Segoe UI"/>
                          <a:cs typeface="Segoe UI"/>
                        </a:rPr>
                        <a:t>Andrew</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5</a:t>
                      </a:r>
                      <a:r>
                        <a:rPr lang="en-US" sz="1200" b="0" i="0" u="none" strike="noStrike" baseline="30000" dirty="0">
                          <a:solidFill>
                            <a:srgbClr val="FFFFFF"/>
                          </a:solidFill>
                          <a:effectLst/>
                          <a:latin typeface="Segoe UI"/>
                          <a:cs typeface="Segoe UI"/>
                        </a:rPr>
                        <a:t>th</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251781">
                <a:tc>
                  <a:txBody>
                    <a:bodyPr/>
                    <a:lstStyle/>
                    <a:p>
                      <a:pPr algn="ctr" fontAlgn="b"/>
                      <a:r>
                        <a:rPr lang="en-US" sz="1200" b="0" i="0" u="none" strike="noStrike" dirty="0" smtClean="0">
                          <a:solidFill>
                            <a:srgbClr val="FFFFFF"/>
                          </a:solidFill>
                          <a:effectLst/>
                          <a:latin typeface="Segoe UI"/>
                          <a:cs typeface="Segoe UI"/>
                        </a:rPr>
                        <a:t>Gregg</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6</a:t>
                      </a:r>
                      <a:r>
                        <a:rPr lang="en-US" sz="1200" b="0" i="0" u="none" strike="noStrike" baseline="30000" dirty="0">
                          <a:solidFill>
                            <a:srgbClr val="FFFFFF"/>
                          </a:solidFill>
                          <a:effectLst/>
                          <a:latin typeface="Segoe UI"/>
                          <a:cs typeface="Segoe UI"/>
                        </a:rPr>
                        <a:t>th</a:t>
                      </a:r>
                      <a:r>
                        <a:rPr lang="en-US" sz="1200" b="0" i="0" u="none" strike="noStrike" dirty="0">
                          <a:solidFill>
                            <a:srgbClr val="FFFFFF"/>
                          </a:solidFill>
                          <a:effectLst/>
                          <a:latin typeface="Segoe UI"/>
                          <a:cs typeface="Segoe UI"/>
                        </a:rPr>
                        <a:t> </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2"/>
                  </a:ext>
                </a:extLst>
              </a:tr>
              <a:tr h="251781">
                <a:tc>
                  <a:txBody>
                    <a:bodyPr/>
                    <a:lstStyle/>
                    <a:p>
                      <a:pPr algn="ctr" fontAlgn="b"/>
                      <a:r>
                        <a:rPr lang="en-US" sz="1200" b="0" i="0" u="none" strike="noStrike" dirty="0" smtClean="0">
                          <a:solidFill>
                            <a:srgbClr val="FFFFFF"/>
                          </a:solidFill>
                          <a:effectLst/>
                          <a:latin typeface="Segoe UI"/>
                          <a:cs typeface="Segoe UI"/>
                        </a:rPr>
                        <a:t>Darren</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7</a:t>
                      </a:r>
                      <a:r>
                        <a:rPr lang="en-US" sz="1200" b="0" i="0" u="none" strike="noStrike" baseline="30000" dirty="0">
                          <a:solidFill>
                            <a:srgbClr val="FFFFFF"/>
                          </a:solidFill>
                          <a:effectLst/>
                          <a:latin typeface="Segoe UI"/>
                          <a:cs typeface="Segoe UI"/>
                        </a:rPr>
                        <a:t>th</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251781">
                <a:tc>
                  <a:txBody>
                    <a:bodyPr/>
                    <a:lstStyle/>
                    <a:p>
                      <a:pPr algn="ctr" fontAlgn="b"/>
                      <a:r>
                        <a:rPr lang="en-US" sz="1200" b="0" i="0" u="none" strike="noStrike" dirty="0" smtClean="0">
                          <a:solidFill>
                            <a:srgbClr val="FFFFFF"/>
                          </a:solidFill>
                          <a:effectLst/>
                          <a:latin typeface="Segoe UI"/>
                          <a:cs typeface="Segoe UI"/>
                        </a:rPr>
                        <a:t>Kurt</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8</a:t>
                      </a:r>
                      <a:r>
                        <a:rPr lang="en-US" sz="1200" b="0" i="0" u="none" strike="noStrike" baseline="30000" dirty="0">
                          <a:solidFill>
                            <a:srgbClr val="FFFFFF"/>
                          </a:solidFill>
                          <a:effectLst/>
                          <a:latin typeface="Segoe UI"/>
                          <a:cs typeface="Segoe UI"/>
                        </a:rPr>
                        <a:t>th</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251781">
                <a:tc>
                  <a:txBody>
                    <a:bodyPr/>
                    <a:lstStyle/>
                    <a:p>
                      <a:pPr algn="ctr" fontAlgn="b"/>
                      <a:r>
                        <a:rPr lang="en-US" sz="1200" b="0" i="0" u="none" strike="noStrike" dirty="0" smtClean="0">
                          <a:solidFill>
                            <a:srgbClr val="FFFFFF"/>
                          </a:solidFill>
                          <a:effectLst/>
                          <a:latin typeface="Segoe UI"/>
                          <a:cs typeface="Segoe UI"/>
                        </a:rPr>
                        <a:t>Albert</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9</a:t>
                      </a:r>
                      <a:r>
                        <a:rPr lang="en-US" sz="1200" b="0" i="0" u="none" strike="noStrike" baseline="30000" dirty="0">
                          <a:solidFill>
                            <a:srgbClr val="FFFFFF"/>
                          </a:solidFill>
                          <a:effectLst/>
                          <a:latin typeface="Segoe UI"/>
                          <a:cs typeface="Segoe UI"/>
                        </a:rPr>
                        <a:t>th</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251781">
                <a:tc>
                  <a:txBody>
                    <a:bodyPr/>
                    <a:lstStyle/>
                    <a:p>
                      <a:pPr algn="ctr" fontAlgn="b"/>
                      <a:r>
                        <a:rPr lang="en-US" sz="1200" b="0" i="0" u="none" strike="noStrike" dirty="0" smtClean="0">
                          <a:solidFill>
                            <a:srgbClr val="FFFFFF"/>
                          </a:solidFill>
                          <a:effectLst/>
                          <a:latin typeface="Segoe UI"/>
                          <a:cs typeface="Segoe UI"/>
                        </a:rPr>
                        <a:t>Eddie</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10</a:t>
                      </a:r>
                      <a:r>
                        <a:rPr lang="en-US" sz="1200" b="0" i="0" u="none" strike="noStrike" baseline="30000" dirty="0">
                          <a:solidFill>
                            <a:srgbClr val="FFFFFF"/>
                          </a:solidFill>
                          <a:effectLst/>
                          <a:latin typeface="Segoe UI"/>
                          <a:cs typeface="Segoe UI"/>
                        </a:rPr>
                        <a:t>th</a:t>
                      </a:r>
                      <a:r>
                        <a:rPr lang="en-US" sz="1200" b="0" i="0" u="none" strike="noStrike" dirty="0">
                          <a:solidFill>
                            <a:srgbClr val="FFFFFF"/>
                          </a:solidFill>
                          <a:effectLst/>
                          <a:latin typeface="Segoe UI"/>
                          <a:cs typeface="Segoe UI"/>
                        </a:rPr>
                        <a:t> </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r h="251781">
                <a:tc>
                  <a:txBody>
                    <a:bodyPr/>
                    <a:lstStyle/>
                    <a:p>
                      <a:pPr algn="ctr" fontAlgn="b"/>
                      <a:r>
                        <a:rPr lang="en-US" sz="1200" b="0" i="0" u="none" strike="noStrike" dirty="0" smtClean="0">
                          <a:solidFill>
                            <a:srgbClr val="FFFFFF"/>
                          </a:solidFill>
                          <a:effectLst/>
                          <a:latin typeface="Segoe UI"/>
                          <a:cs typeface="Segoe UI"/>
                        </a:rPr>
                        <a:t>Bill</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11</a:t>
                      </a:r>
                      <a:r>
                        <a:rPr lang="en-US" sz="1200" b="0" i="0" u="none" strike="noStrike" baseline="30000" dirty="0">
                          <a:solidFill>
                            <a:srgbClr val="FFFFFF"/>
                          </a:solidFill>
                          <a:effectLst/>
                          <a:latin typeface="Segoe UI"/>
                          <a:cs typeface="Segoe UI"/>
                        </a:rPr>
                        <a:t>th</a:t>
                      </a:r>
                      <a:r>
                        <a:rPr lang="en-US" sz="1200" b="0" i="0" u="none" strike="noStrike" dirty="0">
                          <a:solidFill>
                            <a:srgbClr val="FFFFFF"/>
                          </a:solidFill>
                          <a:effectLst/>
                          <a:latin typeface="Segoe UI"/>
                          <a:cs typeface="Segoe UI"/>
                        </a:rPr>
                        <a:t> </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7"/>
                  </a:ext>
                </a:extLst>
              </a:tr>
              <a:tr h="251781">
                <a:tc>
                  <a:txBody>
                    <a:bodyPr/>
                    <a:lstStyle/>
                    <a:p>
                      <a:pPr algn="ctr" fontAlgn="b"/>
                      <a:r>
                        <a:rPr lang="en-US" sz="1200" b="0" i="0" u="none" strike="noStrike" dirty="0" smtClean="0">
                          <a:solidFill>
                            <a:srgbClr val="FFFFFF"/>
                          </a:solidFill>
                          <a:effectLst/>
                          <a:latin typeface="Segoe UI"/>
                          <a:cs typeface="Segoe UI"/>
                        </a:rPr>
                        <a:t>Jeff</a:t>
                      </a:r>
                      <a:endParaRPr lang="en-US" sz="1200" b="0" i="0" u="none" strike="noStrike" dirty="0">
                        <a:solidFill>
                          <a:srgbClr val="FFFFFF"/>
                        </a:solidFill>
                        <a:effectLst/>
                        <a:latin typeface="Segoe UI"/>
                        <a:cs typeface="Segoe UI"/>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12</a:t>
                      </a:r>
                      <a:r>
                        <a:rPr lang="en-US" sz="1200" b="0" i="0" u="none" strike="noStrike" baseline="30000" dirty="0">
                          <a:solidFill>
                            <a:srgbClr val="FFFFFF"/>
                          </a:solidFill>
                          <a:effectLst/>
                          <a:latin typeface="Segoe UI"/>
                          <a:cs typeface="Segoe UI"/>
                        </a:rPr>
                        <a:t>th</a:t>
                      </a:r>
                      <a:r>
                        <a:rPr lang="en-US" sz="1200" b="0" i="0" u="none" strike="noStrike" dirty="0">
                          <a:solidFill>
                            <a:srgbClr val="FFFFFF"/>
                          </a:solidFill>
                          <a:effectLst/>
                          <a:latin typeface="Segoe UI"/>
                          <a:cs typeface="Segoe UI"/>
                        </a:rPr>
                        <a:t> </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3467723652"/>
                  </a:ext>
                </a:extLst>
              </a:tr>
            </a:tbl>
          </a:graphicData>
        </a:graphic>
      </p:graphicFrame>
      <p:pic>
        <p:nvPicPr>
          <p:cNvPr id="3" name="Picture 2" descr="2n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2335" y="915612"/>
            <a:ext cx="1087529" cy="1087529"/>
          </a:xfrm>
          <a:prstGeom prst="rect">
            <a:avLst/>
          </a:prstGeom>
        </p:spPr>
      </p:pic>
      <p:pic>
        <p:nvPicPr>
          <p:cNvPr id="4" name="Picture 3" descr="3r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651" y="931390"/>
            <a:ext cx="1087529" cy="1087529"/>
          </a:xfrm>
          <a:prstGeom prst="rect">
            <a:avLst/>
          </a:prstGeom>
        </p:spPr>
      </p:pic>
      <p:pic>
        <p:nvPicPr>
          <p:cNvPr id="13" name="Picture 12" descr="Sx3_Trophy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4068" y="550364"/>
            <a:ext cx="870524" cy="1543728"/>
          </a:xfrm>
          <a:prstGeom prst="rect">
            <a:avLst/>
          </a:prstGeom>
        </p:spPr>
      </p:pic>
      <p:sp>
        <p:nvSpPr>
          <p:cNvPr id="15" name="TextBox 14"/>
          <p:cNvSpPr txBox="1"/>
          <p:nvPr/>
        </p:nvSpPr>
        <p:spPr>
          <a:xfrm>
            <a:off x="1509284" y="2027156"/>
            <a:ext cx="1253138" cy="584776"/>
          </a:xfrm>
          <a:prstGeom prst="rect">
            <a:avLst/>
          </a:prstGeom>
          <a:noFill/>
        </p:spPr>
        <p:txBody>
          <a:bodyPr wrap="square" rtlCol="0">
            <a:spAutoFit/>
          </a:bodyPr>
          <a:lstStyle/>
          <a:p>
            <a:pPr algn="ctr"/>
            <a:r>
              <a:rPr lang="en-US" sz="3200" dirty="0" smtClean="0">
                <a:solidFill>
                  <a:srgbClr val="FFFFFF"/>
                </a:solidFill>
                <a:latin typeface="Tahoma" panose="020B0604030504040204" pitchFamily="34" charset="0"/>
                <a:ea typeface="Tahoma" panose="020B0604030504040204" pitchFamily="34" charset="0"/>
                <a:cs typeface="Tahoma" panose="020B0604030504040204" pitchFamily="34" charset="0"/>
              </a:rPr>
              <a:t>Aaron</a:t>
            </a:r>
            <a:endParaRPr lang="en-US" sz="3200"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sp>
        <p:nvSpPr>
          <p:cNvPr id="16" name="TextBox 15"/>
          <p:cNvSpPr txBox="1"/>
          <p:nvPr/>
        </p:nvSpPr>
        <p:spPr>
          <a:xfrm>
            <a:off x="2723980" y="2034992"/>
            <a:ext cx="1930204" cy="584776"/>
          </a:xfrm>
          <a:prstGeom prst="rect">
            <a:avLst/>
          </a:prstGeom>
          <a:noFill/>
        </p:spPr>
        <p:txBody>
          <a:bodyPr wrap="square" rtlCol="0">
            <a:spAutoFit/>
          </a:bodyPr>
          <a:lstStyle/>
          <a:p>
            <a:pPr algn="ctr"/>
            <a:r>
              <a:rPr lang="en-US" sz="3200" dirty="0" smtClean="0">
                <a:solidFill>
                  <a:srgbClr val="FFFFFF"/>
                </a:solidFill>
                <a:latin typeface="Tahoma" panose="020B0604030504040204" pitchFamily="34" charset="0"/>
                <a:ea typeface="Tahoma" panose="020B0604030504040204" pitchFamily="34" charset="0"/>
                <a:cs typeface="Tahoma" panose="020B0604030504040204" pitchFamily="34" charset="0"/>
              </a:rPr>
              <a:t>Jake</a:t>
            </a:r>
            <a:endParaRPr lang="en-US" sz="3200"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sp>
        <p:nvSpPr>
          <p:cNvPr id="17" name="TextBox 16"/>
          <p:cNvSpPr txBox="1"/>
          <p:nvPr/>
        </p:nvSpPr>
        <p:spPr>
          <a:xfrm>
            <a:off x="4427839" y="2024750"/>
            <a:ext cx="1611756" cy="584775"/>
          </a:xfrm>
          <a:prstGeom prst="rect">
            <a:avLst/>
          </a:prstGeom>
          <a:noFill/>
        </p:spPr>
        <p:txBody>
          <a:bodyPr wrap="square" rtlCol="0">
            <a:spAutoFit/>
          </a:bodyPr>
          <a:lstStyle/>
          <a:p>
            <a:pPr algn="ctr"/>
            <a:r>
              <a:rPr lang="en-US" sz="3200" dirty="0" smtClean="0">
                <a:solidFill>
                  <a:srgbClr val="FFFFFF"/>
                </a:solidFill>
                <a:latin typeface="Tahoma" panose="020B0604030504040204" pitchFamily="34" charset="0"/>
                <a:ea typeface="Tahoma" panose="020B0604030504040204" pitchFamily="34" charset="0"/>
                <a:cs typeface="Tahoma" panose="020B0604030504040204" pitchFamily="34" charset="0"/>
              </a:rPr>
              <a:t>Jim</a:t>
            </a:r>
            <a:endParaRPr lang="en-US" sz="3200"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sp>
        <p:nvSpPr>
          <p:cNvPr id="18" name="TextBox 17"/>
          <p:cNvSpPr txBox="1"/>
          <p:nvPr/>
        </p:nvSpPr>
        <p:spPr>
          <a:xfrm>
            <a:off x="6122425" y="2024751"/>
            <a:ext cx="1480679" cy="584776"/>
          </a:xfrm>
          <a:prstGeom prst="rect">
            <a:avLst/>
          </a:prstGeom>
          <a:noFill/>
        </p:spPr>
        <p:txBody>
          <a:bodyPr wrap="square" rtlCol="0">
            <a:spAutoFit/>
          </a:bodyPr>
          <a:lstStyle/>
          <a:p>
            <a:pPr algn="ctr"/>
            <a:r>
              <a:rPr lang="en-US" sz="3200" dirty="0" smtClean="0">
                <a:solidFill>
                  <a:srgbClr val="FFFFFF"/>
                </a:solidFill>
                <a:latin typeface="Tahoma" panose="020B0604030504040204" pitchFamily="34" charset="0"/>
                <a:ea typeface="Tahoma" panose="020B0604030504040204" pitchFamily="34" charset="0"/>
                <a:cs typeface="Tahoma" panose="020B0604030504040204" pitchFamily="34" charset="0"/>
              </a:rPr>
              <a:t>Jeff</a:t>
            </a:r>
            <a:endParaRPr lang="en-US" sz="3200"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pic>
        <p:nvPicPr>
          <p:cNvPr id="9" name="Picture 8" descr="A toy figurine of a unicorn&#10;&#10;Description automatically generated with low confidence">
            <a:extLst>
              <a:ext uri="{FF2B5EF4-FFF2-40B4-BE49-F238E27FC236}">
                <a16:creationId xmlns:a16="http://schemas.microsoft.com/office/drawing/2014/main" xmlns="" id="{59A31C82-58BD-4BB8-ACF4-9CAADEDA3106}"/>
              </a:ext>
            </a:extLst>
          </p:cNvPr>
          <p:cNvPicPr>
            <a:picLocks noChangeAspect="1"/>
          </p:cNvPicPr>
          <p:nvPr/>
        </p:nvPicPr>
        <p:blipFill>
          <a:blip r:embed="rId5"/>
          <a:stretch>
            <a:fillRect/>
          </a:stretch>
        </p:blipFill>
        <p:spPr>
          <a:xfrm>
            <a:off x="6200093" y="131789"/>
            <a:ext cx="1389318" cy="2009235"/>
          </a:xfrm>
          <a:prstGeom prst="rect">
            <a:avLst/>
          </a:prstGeom>
        </p:spPr>
      </p:pic>
    </p:spTree>
    <p:extLst>
      <p:ext uri="{BB962C8B-B14F-4D97-AF65-F5344CB8AC3E}">
        <p14:creationId xmlns:p14="http://schemas.microsoft.com/office/powerpoint/2010/main" val="199474162"/>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8318" y="25917"/>
            <a:ext cx="9143999" cy="830997"/>
          </a:xfrm>
          <a:prstGeom prst="rect">
            <a:avLst/>
          </a:prstGeom>
          <a:noFill/>
        </p:spPr>
        <p:txBody>
          <a:bodyPr wrap="square" rtlCol="0">
            <a:spAutoFit/>
          </a:bodyPr>
          <a:lstStyle/>
          <a:p>
            <a:pPr algn="ctr"/>
            <a:r>
              <a:rPr lang="en-US" sz="4800" b="1" dirty="0">
                <a:solidFill>
                  <a:srgbClr val="FFFFFF"/>
                </a:solidFill>
                <a:latin typeface="Segoe UI"/>
                <a:cs typeface="Segoe UI"/>
              </a:rPr>
              <a:t>Mini Games</a:t>
            </a:r>
          </a:p>
        </p:txBody>
      </p:sp>
      <p:grpSp>
        <p:nvGrpSpPr>
          <p:cNvPr id="19" name="Group 18"/>
          <p:cNvGrpSpPr/>
          <p:nvPr/>
        </p:nvGrpSpPr>
        <p:grpSpPr>
          <a:xfrm>
            <a:off x="309164" y="1021660"/>
            <a:ext cx="1867884" cy="316782"/>
            <a:chOff x="388044" y="988215"/>
            <a:chExt cx="1867884" cy="316782"/>
          </a:xfrm>
        </p:grpSpPr>
        <p:sp>
          <p:nvSpPr>
            <p:cNvPr id="15" name="Rounded Rectangle 14"/>
            <p:cNvSpPr/>
            <p:nvPr/>
          </p:nvSpPr>
          <p:spPr>
            <a:xfrm>
              <a:off x="388044" y="988215"/>
              <a:ext cx="1867884" cy="31678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extBox 1"/>
            <p:cNvSpPr txBox="1"/>
            <p:nvPr/>
          </p:nvSpPr>
          <p:spPr>
            <a:xfrm>
              <a:off x="388044" y="996104"/>
              <a:ext cx="1867884" cy="292388"/>
            </a:xfrm>
            <a:prstGeom prst="rect">
              <a:avLst/>
            </a:prstGeom>
            <a:noFill/>
          </p:spPr>
          <p:txBody>
            <a:bodyPr wrap="square" rtlCol="0">
              <a:spAutoFit/>
            </a:bodyPr>
            <a:lstStyle/>
            <a:p>
              <a:pPr algn="ctr"/>
              <a:r>
                <a:rPr lang="en-US" sz="1300" b="1" dirty="0">
                  <a:latin typeface="Segoe UI"/>
                  <a:cs typeface="Segoe UI"/>
                </a:rPr>
                <a:t>Most </a:t>
              </a:r>
              <a:r>
                <a:rPr lang="en-US" sz="1300" b="1" dirty="0" err="1">
                  <a:latin typeface="Segoe UI"/>
                  <a:cs typeface="Segoe UI"/>
                </a:rPr>
                <a:t>Pts</a:t>
              </a:r>
              <a:r>
                <a:rPr lang="en-US" sz="1300" b="1" dirty="0">
                  <a:latin typeface="Segoe UI"/>
                  <a:cs typeface="Segoe UI"/>
                </a:rPr>
                <a:t> </a:t>
              </a:r>
              <a:r>
                <a:rPr lang="en-US" sz="1300" b="1" dirty="0" err="1">
                  <a:latin typeface="Segoe UI"/>
                  <a:cs typeface="Segoe UI"/>
                </a:rPr>
                <a:t>Reg</a:t>
              </a:r>
              <a:r>
                <a:rPr lang="en-US" sz="1300" b="1" dirty="0">
                  <a:latin typeface="Segoe UI"/>
                  <a:cs typeface="Segoe UI"/>
                </a:rPr>
                <a:t> Season</a:t>
              </a:r>
            </a:p>
          </p:txBody>
        </p:sp>
      </p:grpSp>
      <p:sp>
        <p:nvSpPr>
          <p:cNvPr id="6" name="TextBox 5"/>
          <p:cNvSpPr txBox="1"/>
          <p:nvPr/>
        </p:nvSpPr>
        <p:spPr>
          <a:xfrm>
            <a:off x="309164" y="1422735"/>
            <a:ext cx="1867884" cy="523220"/>
          </a:xfrm>
          <a:prstGeom prst="rect">
            <a:avLst/>
          </a:prstGeom>
          <a:noFill/>
        </p:spPr>
        <p:txBody>
          <a:bodyPr wrap="square" rtlCol="0">
            <a:spAutoFit/>
          </a:bodyPr>
          <a:lstStyle/>
          <a:p>
            <a:pPr algn="ctr"/>
            <a:r>
              <a:rPr lang="en-US" sz="1400" b="1" dirty="0" smtClean="0">
                <a:solidFill>
                  <a:srgbClr val="FFFFFF"/>
                </a:solidFill>
                <a:latin typeface="Segoe UI"/>
                <a:cs typeface="Segoe UI"/>
              </a:rPr>
              <a:t>Jake </a:t>
            </a:r>
            <a:r>
              <a:rPr lang="en-US" sz="1400" b="1" dirty="0">
                <a:solidFill>
                  <a:srgbClr val="FFFFFF"/>
                </a:solidFill>
                <a:latin typeface="Segoe UI"/>
                <a:cs typeface="Segoe UI"/>
              </a:rPr>
              <a:t>– </a:t>
            </a:r>
            <a:r>
              <a:rPr lang="en-US" sz="1400" b="1" dirty="0" smtClean="0">
                <a:solidFill>
                  <a:srgbClr val="FFFFFF"/>
                </a:solidFill>
                <a:latin typeface="Segoe UI"/>
                <a:cs typeface="Segoe UI"/>
              </a:rPr>
              <a:t>2146.92</a:t>
            </a:r>
            <a:endParaRPr lang="en-US" sz="1400" b="1" dirty="0">
              <a:solidFill>
                <a:srgbClr val="FFFFFF"/>
              </a:solidFill>
              <a:latin typeface="Segoe UI"/>
              <a:cs typeface="Segoe UI"/>
            </a:endParaRPr>
          </a:p>
          <a:p>
            <a:pPr algn="ctr"/>
            <a:r>
              <a:rPr lang="en-US" sz="1400" b="1" dirty="0" smtClean="0">
                <a:solidFill>
                  <a:srgbClr val="FFFFFF"/>
                </a:solidFill>
                <a:latin typeface="Segoe UI"/>
                <a:cs typeface="Segoe UI"/>
              </a:rPr>
              <a:t>153 </a:t>
            </a:r>
            <a:r>
              <a:rPr lang="en-US" sz="1400" b="1" dirty="0">
                <a:solidFill>
                  <a:srgbClr val="FFFFFF"/>
                </a:solidFill>
                <a:latin typeface="Segoe UI"/>
                <a:cs typeface="Segoe UI"/>
              </a:rPr>
              <a:t>pts/</a:t>
            </a:r>
            <a:r>
              <a:rPr lang="en-US" sz="1400" b="1" dirty="0" err="1">
                <a:solidFill>
                  <a:srgbClr val="FFFFFF"/>
                </a:solidFill>
                <a:latin typeface="Segoe UI"/>
                <a:cs typeface="Segoe UI"/>
              </a:rPr>
              <a:t>wk</a:t>
            </a:r>
            <a:r>
              <a:rPr lang="en-US" sz="1400" b="1" dirty="0">
                <a:solidFill>
                  <a:srgbClr val="FFFFFF"/>
                </a:solidFill>
                <a:latin typeface="Segoe UI"/>
                <a:cs typeface="Segoe UI"/>
              </a:rPr>
              <a:t> avg</a:t>
            </a:r>
          </a:p>
        </p:txBody>
      </p:sp>
      <p:graphicFrame>
        <p:nvGraphicFramePr>
          <p:cNvPr id="4" name="Table 3"/>
          <p:cNvGraphicFramePr>
            <a:graphicFrameLocks noGrp="1"/>
          </p:cNvGraphicFramePr>
          <p:nvPr>
            <p:extLst>
              <p:ext uri="{D42A27DB-BD31-4B8C-83A1-F6EECF244321}">
                <p14:modId xmlns:p14="http://schemas.microsoft.com/office/powerpoint/2010/main" val="818738771"/>
              </p:ext>
            </p:extLst>
          </p:nvPr>
        </p:nvGraphicFramePr>
        <p:xfrm>
          <a:off x="309164" y="2047406"/>
          <a:ext cx="1867884" cy="2346960"/>
        </p:xfrm>
        <a:graphic>
          <a:graphicData uri="http://schemas.openxmlformats.org/drawingml/2006/table">
            <a:tbl>
              <a:tblPr/>
              <a:tblGrid>
                <a:gridCol w="933942">
                  <a:extLst>
                    <a:ext uri="{9D8B030D-6E8A-4147-A177-3AD203B41FA5}">
                      <a16:colId xmlns:a16="http://schemas.microsoft.com/office/drawing/2014/main" xmlns="" val="20000"/>
                    </a:ext>
                  </a:extLst>
                </a:gridCol>
                <a:gridCol w="933942">
                  <a:extLst>
                    <a:ext uri="{9D8B030D-6E8A-4147-A177-3AD203B41FA5}">
                      <a16:colId xmlns:a16="http://schemas.microsoft.com/office/drawing/2014/main" xmlns="" val="20001"/>
                    </a:ext>
                  </a:extLst>
                </a:gridCol>
              </a:tblGrid>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1</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135.02</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0"/>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2</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156.84</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1"/>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3</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188.52</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2"/>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4</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131.04</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3"/>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5</a:t>
                      </a:r>
                    </a:p>
                  </a:txBody>
                  <a:tcPr marL="0" marR="0" marT="0" marB="0" anchor="ctr">
                    <a:lnL>
                      <a:noFill/>
                    </a:lnL>
                    <a:lnR>
                      <a:noFill/>
                    </a:lnR>
                    <a:lnT>
                      <a:noFill/>
                    </a:lnT>
                    <a:lnB>
                      <a:noFill/>
                    </a:lnB>
                  </a:tcPr>
                </a:tc>
                <a:tc>
                  <a:txBody>
                    <a:bodyPr/>
                    <a:lstStyle/>
                    <a:p>
                      <a:pPr algn="ctr" fontAlgn="b"/>
                      <a:r>
                        <a:rPr lang="en-US" sz="1100" b="1" i="0" u="none" strike="noStrike" dirty="0" smtClean="0">
                          <a:solidFill>
                            <a:srgbClr val="FFFF00"/>
                          </a:solidFill>
                          <a:effectLst/>
                          <a:latin typeface="Calibri"/>
                        </a:rPr>
                        <a:t>224.4</a:t>
                      </a:r>
                      <a:endParaRPr lang="en-US" sz="1100" b="1" i="0" u="none" strike="noStrike" dirty="0">
                        <a:solidFill>
                          <a:srgbClr val="FFFF00"/>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4"/>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6</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160.04</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5"/>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7</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123.46</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6"/>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8</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116.2</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7"/>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9</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127.64</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8"/>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10</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157.48</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09"/>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11</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160.26</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10"/>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12</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119.78</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11"/>
                  </a:ext>
                </a:extLst>
              </a:tr>
              <a:tr h="149954">
                <a:tc>
                  <a:txBody>
                    <a:bodyPr/>
                    <a:lstStyle/>
                    <a:p>
                      <a:pPr algn="ctr" fontAlgn="b"/>
                      <a:r>
                        <a:rPr lang="en-US" sz="1100" b="0" i="0" u="none" strike="noStrike" dirty="0" err="1">
                          <a:solidFill>
                            <a:srgbClr val="FFFFFF"/>
                          </a:solidFill>
                          <a:effectLst/>
                          <a:latin typeface="Calibri"/>
                        </a:rPr>
                        <a:t>Wk</a:t>
                      </a:r>
                      <a:r>
                        <a:rPr lang="en-US" sz="1100" b="0" i="0" u="none" strike="noStrike" dirty="0">
                          <a:solidFill>
                            <a:srgbClr val="FFFFFF"/>
                          </a:solidFill>
                          <a:effectLst/>
                          <a:latin typeface="Calibri"/>
                        </a:rPr>
                        <a:t> 13</a:t>
                      </a:r>
                    </a:p>
                  </a:txBody>
                  <a:tcPr marL="0" marR="0" marT="0" marB="0" anchor="ctr">
                    <a:lnL>
                      <a:noFill/>
                    </a:lnL>
                    <a:lnR>
                      <a:noFill/>
                    </a:lnR>
                    <a:lnT>
                      <a:noFill/>
                    </a:lnT>
                    <a:lnB>
                      <a:noFill/>
                    </a:lnB>
                  </a:tcPr>
                </a:tc>
                <a:tc>
                  <a:txBody>
                    <a:bodyPr/>
                    <a:lstStyle/>
                    <a:p>
                      <a:pPr algn="ctr" fontAlgn="b"/>
                      <a:r>
                        <a:rPr lang="en-US" sz="1100" b="0" i="0" u="none" strike="noStrike" dirty="0" smtClean="0">
                          <a:solidFill>
                            <a:srgbClr val="FFFFFF"/>
                          </a:solidFill>
                          <a:effectLst/>
                          <a:latin typeface="Calibri"/>
                        </a:rPr>
                        <a:t>133.46</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extLst>
                  <a:ext uri="{0D108BD9-81ED-4DB2-BD59-A6C34878D82A}">
                    <a16:rowId xmlns:a16="http://schemas.microsoft.com/office/drawing/2014/main" xmlns="" val="10012"/>
                  </a:ext>
                </a:extLst>
              </a:tr>
              <a:tr h="149954">
                <a:tc>
                  <a:txBody>
                    <a:bodyPr/>
                    <a:lstStyle/>
                    <a:p>
                      <a:pPr algn="ctr" fontAlgn="b"/>
                      <a:r>
                        <a:rPr lang="en-US" sz="1100" b="0" i="0" u="none" strike="noStrike" dirty="0" err="1" smtClean="0">
                          <a:solidFill>
                            <a:srgbClr val="FFFFFF"/>
                          </a:solidFill>
                          <a:effectLst/>
                          <a:latin typeface="Calibri"/>
                        </a:rPr>
                        <a:t>Wk</a:t>
                      </a:r>
                      <a:r>
                        <a:rPr lang="en-US" sz="1100" b="0" i="0" u="none" strike="noStrike" dirty="0" smtClean="0">
                          <a:solidFill>
                            <a:srgbClr val="FFFFFF"/>
                          </a:solidFill>
                          <a:effectLst/>
                          <a:latin typeface="Calibri"/>
                        </a:rPr>
                        <a:t> 14</a:t>
                      </a:r>
                      <a:endParaRPr lang="en-US" sz="1100" b="0" i="0" u="none" strike="noStrike" dirty="0">
                        <a:solidFill>
                          <a:srgbClr val="FFFFFF"/>
                        </a:solidFill>
                        <a:effectLst/>
                        <a:latin typeface="Calibri"/>
                      </a:endParaRPr>
                    </a:p>
                  </a:txBody>
                  <a:tcPr marL="0" marR="0" marT="0" marB="0" anchor="ctr">
                    <a:lnL>
                      <a:noFill/>
                    </a:lnL>
                    <a:lnR>
                      <a:noFill/>
                    </a:lnR>
                    <a:lnT>
                      <a:noFill/>
                    </a:lnT>
                    <a:lnB>
                      <a:noFill/>
                    </a:lnB>
                  </a:tcPr>
                </a:tc>
                <a:tc>
                  <a:txBody>
                    <a:bodyPr/>
                    <a:lstStyle/>
                    <a:p>
                      <a:pPr algn="ctr" fontAlgn="b"/>
                      <a:r>
                        <a:rPr lang="en-US" sz="1100" b="1" i="0" u="none" strike="noStrike" dirty="0" smtClean="0">
                          <a:solidFill>
                            <a:srgbClr val="FFFF00"/>
                          </a:solidFill>
                          <a:effectLst/>
                          <a:latin typeface="Calibri"/>
                        </a:rPr>
                        <a:t>212.78</a:t>
                      </a:r>
                      <a:endParaRPr lang="en-US" sz="1100" b="1" i="0" u="none" strike="noStrike" dirty="0">
                        <a:solidFill>
                          <a:srgbClr val="FFFF00"/>
                        </a:solidFill>
                        <a:effectLst/>
                        <a:latin typeface="Calibri"/>
                      </a:endParaRPr>
                    </a:p>
                  </a:txBody>
                  <a:tcPr marL="0" marR="0" marT="0" marB="0" anchor="ctr">
                    <a:lnL>
                      <a:noFill/>
                    </a:lnL>
                    <a:lnR>
                      <a:noFill/>
                    </a:lnR>
                    <a:lnT>
                      <a:noFill/>
                    </a:lnT>
                    <a:lnB>
                      <a:noFill/>
                    </a:lnB>
                  </a:tcPr>
                </a:tc>
              </a:tr>
            </a:tbl>
          </a:graphicData>
        </a:graphic>
      </p:graphicFrame>
      <p:grpSp>
        <p:nvGrpSpPr>
          <p:cNvPr id="20" name="Group 19"/>
          <p:cNvGrpSpPr/>
          <p:nvPr/>
        </p:nvGrpSpPr>
        <p:grpSpPr>
          <a:xfrm>
            <a:off x="2496634" y="1017228"/>
            <a:ext cx="1875771" cy="316782"/>
            <a:chOff x="2488746" y="999561"/>
            <a:chExt cx="1875771" cy="316782"/>
          </a:xfrm>
        </p:grpSpPr>
        <p:sp>
          <p:nvSpPr>
            <p:cNvPr id="16" name="Rounded Rectangle 15"/>
            <p:cNvSpPr/>
            <p:nvPr/>
          </p:nvSpPr>
          <p:spPr>
            <a:xfrm>
              <a:off x="2496633" y="999561"/>
              <a:ext cx="1867884" cy="31678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p:cNvSpPr txBox="1"/>
            <p:nvPr/>
          </p:nvSpPr>
          <p:spPr>
            <a:xfrm>
              <a:off x="2488746" y="1011882"/>
              <a:ext cx="1867884" cy="292388"/>
            </a:xfrm>
            <a:prstGeom prst="rect">
              <a:avLst/>
            </a:prstGeom>
            <a:noFill/>
          </p:spPr>
          <p:txBody>
            <a:bodyPr wrap="square" rtlCol="0">
              <a:spAutoFit/>
            </a:bodyPr>
            <a:lstStyle/>
            <a:p>
              <a:pPr algn="ctr"/>
              <a:r>
                <a:rPr lang="en-US" sz="1300" b="1" dirty="0">
                  <a:solidFill>
                    <a:srgbClr val="000000"/>
                  </a:solidFill>
                  <a:latin typeface="Segoe UI"/>
                  <a:cs typeface="Segoe UI"/>
                </a:rPr>
                <a:t>Most </a:t>
              </a:r>
              <a:r>
                <a:rPr lang="en-US" sz="1300" b="1" dirty="0" err="1">
                  <a:solidFill>
                    <a:srgbClr val="000000"/>
                  </a:solidFill>
                  <a:latin typeface="Segoe UI"/>
                  <a:cs typeface="Segoe UI"/>
                </a:rPr>
                <a:t>Pts</a:t>
              </a:r>
              <a:r>
                <a:rPr lang="en-US" sz="1300" b="1" dirty="0">
                  <a:solidFill>
                    <a:srgbClr val="000000"/>
                  </a:solidFill>
                  <a:latin typeface="Segoe UI"/>
                  <a:cs typeface="Segoe UI"/>
                </a:rPr>
                <a:t> Team </a:t>
              </a:r>
              <a:r>
                <a:rPr lang="en-US" sz="1300" b="1" dirty="0" err="1">
                  <a:solidFill>
                    <a:srgbClr val="000000"/>
                  </a:solidFill>
                  <a:latin typeface="Segoe UI"/>
                  <a:cs typeface="Segoe UI"/>
                </a:rPr>
                <a:t>Wk</a:t>
              </a:r>
              <a:endParaRPr lang="en-US" sz="1300" b="1" dirty="0">
                <a:solidFill>
                  <a:srgbClr val="000000"/>
                </a:solidFill>
                <a:latin typeface="Segoe UI"/>
                <a:cs typeface="Segoe UI"/>
              </a:endParaRPr>
            </a:p>
          </p:txBody>
        </p:sp>
      </p:grpSp>
      <p:sp>
        <p:nvSpPr>
          <p:cNvPr id="8" name="TextBox 7"/>
          <p:cNvSpPr txBox="1"/>
          <p:nvPr/>
        </p:nvSpPr>
        <p:spPr>
          <a:xfrm>
            <a:off x="2504522" y="1416130"/>
            <a:ext cx="1867884" cy="523220"/>
          </a:xfrm>
          <a:prstGeom prst="rect">
            <a:avLst/>
          </a:prstGeom>
          <a:noFill/>
        </p:spPr>
        <p:txBody>
          <a:bodyPr wrap="square" rtlCol="0">
            <a:spAutoFit/>
          </a:bodyPr>
          <a:lstStyle/>
          <a:p>
            <a:pPr algn="ctr"/>
            <a:r>
              <a:rPr lang="en-US" sz="1400" b="1" dirty="0" smtClean="0">
                <a:solidFill>
                  <a:srgbClr val="FFFFFF"/>
                </a:solidFill>
                <a:latin typeface="Segoe UI"/>
                <a:cs typeface="Segoe UI"/>
              </a:rPr>
              <a:t>Jim  </a:t>
            </a:r>
            <a:r>
              <a:rPr lang="en-US" sz="1400" b="1" dirty="0">
                <a:solidFill>
                  <a:srgbClr val="FFFFFF"/>
                </a:solidFill>
                <a:latin typeface="Segoe UI"/>
                <a:cs typeface="Segoe UI"/>
              </a:rPr>
              <a:t>– </a:t>
            </a:r>
            <a:r>
              <a:rPr lang="en-US" sz="1400" b="1" dirty="0" smtClean="0">
                <a:solidFill>
                  <a:srgbClr val="FFFFFF"/>
                </a:solidFill>
                <a:latin typeface="Segoe UI"/>
                <a:cs typeface="Segoe UI"/>
              </a:rPr>
              <a:t>234.8</a:t>
            </a:r>
            <a:endParaRPr lang="en-US" sz="1400" b="1" dirty="0">
              <a:solidFill>
                <a:srgbClr val="FFFFFF"/>
              </a:solidFill>
              <a:latin typeface="Segoe UI"/>
              <a:cs typeface="Segoe UI"/>
            </a:endParaRPr>
          </a:p>
          <a:p>
            <a:pPr algn="ctr"/>
            <a:r>
              <a:rPr lang="en-US" sz="1400" b="1" dirty="0" smtClean="0">
                <a:solidFill>
                  <a:srgbClr val="FFFFFF"/>
                </a:solidFill>
                <a:latin typeface="Segoe UI"/>
                <a:cs typeface="Segoe UI"/>
              </a:rPr>
              <a:t>23.4 </a:t>
            </a:r>
            <a:r>
              <a:rPr lang="en-US" sz="1400" b="1" dirty="0">
                <a:solidFill>
                  <a:srgbClr val="FFFFFF"/>
                </a:solidFill>
                <a:latin typeface="Segoe UI"/>
                <a:cs typeface="Segoe UI"/>
              </a:rPr>
              <a:t>pts/player avg</a:t>
            </a:r>
          </a:p>
        </p:txBody>
      </p:sp>
      <p:grpSp>
        <p:nvGrpSpPr>
          <p:cNvPr id="21" name="Group 20"/>
          <p:cNvGrpSpPr/>
          <p:nvPr/>
        </p:nvGrpSpPr>
        <p:grpSpPr>
          <a:xfrm>
            <a:off x="4698752" y="1019456"/>
            <a:ext cx="2082252" cy="316782"/>
            <a:chOff x="4690864" y="1009678"/>
            <a:chExt cx="2082252" cy="316782"/>
          </a:xfrm>
        </p:grpSpPr>
        <p:sp>
          <p:nvSpPr>
            <p:cNvPr id="17" name="Rounded Rectangle 16"/>
            <p:cNvSpPr/>
            <p:nvPr/>
          </p:nvSpPr>
          <p:spPr>
            <a:xfrm>
              <a:off x="4690864" y="1009678"/>
              <a:ext cx="2082251" cy="31678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extBox 9"/>
            <p:cNvSpPr txBox="1"/>
            <p:nvPr/>
          </p:nvSpPr>
          <p:spPr>
            <a:xfrm>
              <a:off x="4690865" y="1012998"/>
              <a:ext cx="2082251" cy="292388"/>
            </a:xfrm>
            <a:prstGeom prst="rect">
              <a:avLst/>
            </a:prstGeom>
            <a:noFill/>
          </p:spPr>
          <p:txBody>
            <a:bodyPr wrap="square" rtlCol="0">
              <a:spAutoFit/>
            </a:bodyPr>
            <a:lstStyle/>
            <a:p>
              <a:pPr algn="ctr"/>
              <a:r>
                <a:rPr lang="en-US" sz="1300" b="1" dirty="0">
                  <a:solidFill>
                    <a:srgbClr val="000000"/>
                  </a:solidFill>
                  <a:latin typeface="Segoe UI"/>
                  <a:cs typeface="Segoe UI"/>
                </a:rPr>
                <a:t>Most </a:t>
              </a:r>
              <a:r>
                <a:rPr lang="en-US" sz="1300" b="1" dirty="0" err="1">
                  <a:solidFill>
                    <a:srgbClr val="000000"/>
                  </a:solidFill>
                  <a:latin typeface="Segoe UI"/>
                  <a:cs typeface="Segoe UI"/>
                </a:rPr>
                <a:t>Pts</a:t>
              </a:r>
              <a:r>
                <a:rPr lang="en-US" sz="1300" b="1" dirty="0">
                  <a:solidFill>
                    <a:srgbClr val="000000"/>
                  </a:solidFill>
                  <a:latin typeface="Segoe UI"/>
                  <a:cs typeface="Segoe UI"/>
                </a:rPr>
                <a:t> Started Player</a:t>
              </a:r>
            </a:p>
          </p:txBody>
        </p:sp>
      </p:grpSp>
      <p:sp>
        <p:nvSpPr>
          <p:cNvPr id="11" name="TextBox 10"/>
          <p:cNvSpPr txBox="1"/>
          <p:nvPr/>
        </p:nvSpPr>
        <p:spPr>
          <a:xfrm>
            <a:off x="4690865" y="1425135"/>
            <a:ext cx="2082251" cy="1369606"/>
          </a:xfrm>
          <a:prstGeom prst="rect">
            <a:avLst/>
          </a:prstGeom>
          <a:noFill/>
        </p:spPr>
        <p:txBody>
          <a:bodyPr wrap="square" rtlCol="0">
            <a:spAutoFit/>
          </a:bodyPr>
          <a:lstStyle/>
          <a:p>
            <a:pPr algn="ctr"/>
            <a:r>
              <a:rPr lang="en-US" sz="1350" b="1" dirty="0" smtClean="0">
                <a:solidFill>
                  <a:srgbClr val="FFFFFF"/>
                </a:solidFill>
                <a:latin typeface="Segoe UI"/>
                <a:cs typeface="Segoe UI"/>
              </a:rPr>
              <a:t>Jim </a:t>
            </a:r>
          </a:p>
          <a:p>
            <a:pPr algn="ctr"/>
            <a:r>
              <a:rPr lang="en-US" sz="1350" b="1" dirty="0" err="1" smtClean="0">
                <a:solidFill>
                  <a:srgbClr val="FFFFFF"/>
                </a:solidFill>
                <a:latin typeface="Segoe UI"/>
                <a:cs typeface="Segoe UI"/>
              </a:rPr>
              <a:t>Ja’Marr</a:t>
            </a:r>
            <a:r>
              <a:rPr lang="en-US" sz="1350" b="1" dirty="0" smtClean="0">
                <a:solidFill>
                  <a:srgbClr val="FFFFFF"/>
                </a:solidFill>
                <a:latin typeface="Segoe UI"/>
                <a:cs typeface="Segoe UI"/>
              </a:rPr>
              <a:t> Chase </a:t>
            </a:r>
            <a:r>
              <a:rPr lang="en-US" sz="1350" b="1" dirty="0">
                <a:solidFill>
                  <a:srgbClr val="FFFFFF"/>
                </a:solidFill>
                <a:latin typeface="Segoe UI"/>
                <a:cs typeface="Segoe UI"/>
              </a:rPr>
              <a:t>– </a:t>
            </a:r>
            <a:r>
              <a:rPr lang="en-US" sz="1350" b="1" dirty="0" smtClean="0">
                <a:solidFill>
                  <a:srgbClr val="FFFFFF"/>
                </a:solidFill>
                <a:latin typeface="Segoe UI"/>
                <a:cs typeface="Segoe UI"/>
              </a:rPr>
              <a:t>61.6</a:t>
            </a:r>
            <a:endParaRPr lang="en-US" sz="1350" b="1" dirty="0">
              <a:solidFill>
                <a:srgbClr val="FFFFFF"/>
              </a:solidFill>
              <a:latin typeface="Segoe UI"/>
              <a:cs typeface="Segoe UI"/>
            </a:endParaRPr>
          </a:p>
          <a:p>
            <a:pPr algn="ctr"/>
            <a:endParaRPr lang="en-US" sz="1400" dirty="0">
              <a:solidFill>
                <a:srgbClr val="FFFFFF"/>
              </a:solidFill>
              <a:latin typeface="Segoe UI"/>
              <a:cs typeface="Segoe UI"/>
            </a:endParaRPr>
          </a:p>
          <a:p>
            <a:pPr algn="ctr"/>
            <a:r>
              <a:rPr lang="en-US" sz="1400" dirty="0" smtClean="0">
                <a:solidFill>
                  <a:srgbClr val="FFFFFF"/>
                </a:solidFill>
                <a:latin typeface="Segoe UI"/>
                <a:cs typeface="Segoe UI"/>
              </a:rPr>
              <a:t>11 </a:t>
            </a:r>
            <a:r>
              <a:rPr lang="en-US" sz="1400" dirty="0">
                <a:solidFill>
                  <a:srgbClr val="FFFFFF"/>
                </a:solidFill>
                <a:latin typeface="Segoe UI"/>
                <a:cs typeface="Segoe UI"/>
              </a:rPr>
              <a:t>rec</a:t>
            </a:r>
          </a:p>
          <a:p>
            <a:pPr algn="ctr"/>
            <a:r>
              <a:rPr lang="en-US" sz="1400" dirty="0" smtClean="0">
                <a:solidFill>
                  <a:srgbClr val="FFFFFF"/>
                </a:solidFill>
                <a:latin typeface="Segoe UI"/>
                <a:cs typeface="Segoe UI"/>
              </a:rPr>
              <a:t>266 </a:t>
            </a:r>
            <a:r>
              <a:rPr lang="en-US" sz="1400" dirty="0">
                <a:solidFill>
                  <a:srgbClr val="FFFFFF"/>
                </a:solidFill>
                <a:latin typeface="Segoe UI"/>
                <a:cs typeface="Segoe UI"/>
              </a:rPr>
              <a:t>yds</a:t>
            </a:r>
          </a:p>
          <a:p>
            <a:pPr algn="ctr"/>
            <a:r>
              <a:rPr lang="en-US" sz="1400" dirty="0">
                <a:solidFill>
                  <a:srgbClr val="FFFFFF"/>
                </a:solidFill>
                <a:latin typeface="Segoe UI"/>
                <a:cs typeface="Segoe UI"/>
              </a:rPr>
              <a:t>3 TDs</a:t>
            </a:r>
          </a:p>
        </p:txBody>
      </p:sp>
      <p:grpSp>
        <p:nvGrpSpPr>
          <p:cNvPr id="22" name="Group 21"/>
          <p:cNvGrpSpPr/>
          <p:nvPr/>
        </p:nvGrpSpPr>
        <p:grpSpPr>
          <a:xfrm>
            <a:off x="7058098" y="1003678"/>
            <a:ext cx="1867884" cy="316782"/>
            <a:chOff x="7018658" y="1009678"/>
            <a:chExt cx="1867884" cy="316782"/>
          </a:xfrm>
        </p:grpSpPr>
        <p:sp>
          <p:nvSpPr>
            <p:cNvPr id="18" name="Rounded Rectangle 17"/>
            <p:cNvSpPr/>
            <p:nvPr/>
          </p:nvSpPr>
          <p:spPr>
            <a:xfrm>
              <a:off x="7018658" y="1009678"/>
              <a:ext cx="1867884" cy="31678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TextBox 11"/>
            <p:cNvSpPr txBox="1"/>
            <p:nvPr/>
          </p:nvSpPr>
          <p:spPr>
            <a:xfrm>
              <a:off x="7018658" y="1028776"/>
              <a:ext cx="1867884" cy="284693"/>
            </a:xfrm>
            <a:prstGeom prst="rect">
              <a:avLst/>
            </a:prstGeom>
            <a:noFill/>
          </p:spPr>
          <p:txBody>
            <a:bodyPr wrap="square" rtlCol="0">
              <a:spAutoFit/>
            </a:bodyPr>
            <a:lstStyle/>
            <a:p>
              <a:pPr algn="ctr"/>
              <a:r>
                <a:rPr lang="en-US" sz="1250" b="1" dirty="0">
                  <a:solidFill>
                    <a:srgbClr val="000000"/>
                  </a:solidFill>
                  <a:latin typeface="Segoe UI"/>
                  <a:cs typeface="Segoe UI"/>
                </a:rPr>
                <a:t>Closest Margin Defeat</a:t>
              </a:r>
            </a:p>
          </p:txBody>
        </p:sp>
      </p:grpSp>
      <p:sp>
        <p:nvSpPr>
          <p:cNvPr id="13" name="TextBox 12"/>
          <p:cNvSpPr txBox="1"/>
          <p:nvPr/>
        </p:nvSpPr>
        <p:spPr>
          <a:xfrm>
            <a:off x="7058099" y="1425135"/>
            <a:ext cx="1867884" cy="2462213"/>
          </a:xfrm>
          <a:prstGeom prst="rect">
            <a:avLst/>
          </a:prstGeom>
          <a:noFill/>
        </p:spPr>
        <p:txBody>
          <a:bodyPr wrap="square" rtlCol="0">
            <a:spAutoFit/>
          </a:bodyPr>
          <a:lstStyle/>
          <a:p>
            <a:pPr algn="ctr"/>
            <a:r>
              <a:rPr lang="en-US" sz="1400" b="1" dirty="0" smtClean="0">
                <a:solidFill>
                  <a:srgbClr val="FFFFFF"/>
                </a:solidFill>
                <a:latin typeface="Segoe UI"/>
                <a:cs typeface="Segoe UI"/>
              </a:rPr>
              <a:t>Bill lost by 0.38</a:t>
            </a:r>
            <a:endParaRPr lang="en-US" sz="1400" dirty="0">
              <a:solidFill>
                <a:srgbClr val="FFFFFF"/>
              </a:solidFill>
              <a:latin typeface="Segoe UI"/>
              <a:cs typeface="Segoe UI"/>
            </a:endParaRPr>
          </a:p>
          <a:p>
            <a:pPr algn="ctr"/>
            <a:r>
              <a:rPr lang="en-US" sz="1400" dirty="0">
                <a:solidFill>
                  <a:srgbClr val="FFFFFF"/>
                </a:solidFill>
                <a:latin typeface="Segoe UI"/>
                <a:cs typeface="Segoe UI"/>
              </a:rPr>
              <a:t>Week </a:t>
            </a:r>
            <a:r>
              <a:rPr lang="en-US" sz="1400" dirty="0" smtClean="0">
                <a:solidFill>
                  <a:srgbClr val="FFFFFF"/>
                </a:solidFill>
                <a:latin typeface="Segoe UI"/>
                <a:cs typeface="Segoe UI"/>
              </a:rPr>
              <a:t>15</a:t>
            </a:r>
            <a:endParaRPr lang="en-US" sz="1400" dirty="0">
              <a:solidFill>
                <a:srgbClr val="FFFFFF"/>
              </a:solidFill>
              <a:latin typeface="Segoe UI"/>
              <a:cs typeface="Segoe UI"/>
            </a:endParaRPr>
          </a:p>
          <a:p>
            <a:pPr algn="ctr"/>
            <a:r>
              <a:rPr lang="en-US" sz="1400" dirty="0" smtClean="0">
                <a:solidFill>
                  <a:srgbClr val="FFFFFF"/>
                </a:solidFill>
                <a:latin typeface="Segoe UI"/>
                <a:cs typeface="Segoe UI"/>
              </a:rPr>
              <a:t>Bill: 125.3</a:t>
            </a:r>
            <a:endParaRPr lang="en-US" sz="1400" dirty="0">
              <a:solidFill>
                <a:srgbClr val="FFFFFF"/>
              </a:solidFill>
              <a:latin typeface="Segoe UI"/>
              <a:cs typeface="Segoe UI"/>
            </a:endParaRPr>
          </a:p>
          <a:p>
            <a:pPr algn="ctr"/>
            <a:r>
              <a:rPr lang="en-US" sz="1400" dirty="0" smtClean="0">
                <a:solidFill>
                  <a:srgbClr val="FFFFFF"/>
                </a:solidFill>
                <a:latin typeface="Segoe UI"/>
                <a:cs typeface="Segoe UI"/>
              </a:rPr>
              <a:t>Albert:  125.68</a:t>
            </a:r>
          </a:p>
          <a:p>
            <a:pPr algn="ctr"/>
            <a:endParaRPr lang="en-US" sz="1400" dirty="0">
              <a:solidFill>
                <a:srgbClr val="FFFFFF"/>
              </a:solidFill>
              <a:latin typeface="Segoe UI"/>
              <a:cs typeface="Segoe UI"/>
            </a:endParaRPr>
          </a:p>
          <a:p>
            <a:pPr algn="ctr"/>
            <a:r>
              <a:rPr lang="en-US" sz="1400" dirty="0" smtClean="0">
                <a:solidFill>
                  <a:srgbClr val="FFFFFF"/>
                </a:solidFill>
                <a:latin typeface="Segoe UI"/>
                <a:cs typeface="Segoe UI"/>
              </a:rPr>
              <a:t>ANNNND</a:t>
            </a:r>
          </a:p>
          <a:p>
            <a:pPr algn="ctr"/>
            <a:endParaRPr lang="en-US" sz="1400" dirty="0" smtClean="0">
              <a:solidFill>
                <a:srgbClr val="FFFFFF"/>
              </a:solidFill>
              <a:latin typeface="Segoe UI"/>
              <a:cs typeface="Segoe UI"/>
            </a:endParaRPr>
          </a:p>
          <a:p>
            <a:pPr algn="ctr"/>
            <a:r>
              <a:rPr lang="en-US" sz="1400" b="1" dirty="0" smtClean="0">
                <a:solidFill>
                  <a:srgbClr val="FFFFFF"/>
                </a:solidFill>
                <a:latin typeface="Segoe UI"/>
                <a:cs typeface="Segoe UI"/>
              </a:rPr>
              <a:t>Albert </a:t>
            </a:r>
            <a:r>
              <a:rPr lang="en-US" sz="1400" b="1" dirty="0">
                <a:solidFill>
                  <a:srgbClr val="FFFFFF"/>
                </a:solidFill>
                <a:latin typeface="Segoe UI"/>
                <a:cs typeface="Segoe UI"/>
              </a:rPr>
              <a:t>lost by 0.38</a:t>
            </a:r>
            <a:endParaRPr lang="en-US" sz="1400" dirty="0">
              <a:solidFill>
                <a:srgbClr val="FFFFFF"/>
              </a:solidFill>
              <a:latin typeface="Segoe UI"/>
              <a:cs typeface="Segoe UI"/>
            </a:endParaRPr>
          </a:p>
          <a:p>
            <a:pPr algn="ctr"/>
            <a:r>
              <a:rPr lang="en-US" sz="1400" dirty="0">
                <a:solidFill>
                  <a:srgbClr val="FFFFFF"/>
                </a:solidFill>
                <a:latin typeface="Segoe UI"/>
                <a:cs typeface="Segoe UI"/>
              </a:rPr>
              <a:t>Week </a:t>
            </a:r>
            <a:r>
              <a:rPr lang="en-US" sz="1400" dirty="0" smtClean="0">
                <a:solidFill>
                  <a:srgbClr val="FFFFFF"/>
                </a:solidFill>
                <a:latin typeface="Segoe UI"/>
                <a:cs typeface="Segoe UI"/>
              </a:rPr>
              <a:t>16</a:t>
            </a:r>
            <a:endParaRPr lang="en-US" sz="1400" dirty="0">
              <a:solidFill>
                <a:srgbClr val="FFFFFF"/>
              </a:solidFill>
              <a:latin typeface="Segoe UI"/>
              <a:cs typeface="Segoe UI"/>
            </a:endParaRPr>
          </a:p>
          <a:p>
            <a:pPr algn="ctr"/>
            <a:r>
              <a:rPr lang="en-US" sz="1400" dirty="0" smtClean="0">
                <a:solidFill>
                  <a:srgbClr val="FFFFFF"/>
                </a:solidFill>
                <a:latin typeface="Segoe UI"/>
                <a:cs typeface="Segoe UI"/>
              </a:rPr>
              <a:t>Albert: 132.68</a:t>
            </a:r>
            <a:endParaRPr lang="en-US" sz="1400" dirty="0">
              <a:solidFill>
                <a:srgbClr val="FFFFFF"/>
              </a:solidFill>
              <a:latin typeface="Segoe UI"/>
              <a:cs typeface="Segoe UI"/>
            </a:endParaRPr>
          </a:p>
          <a:p>
            <a:pPr algn="ctr"/>
            <a:r>
              <a:rPr lang="en-US" sz="1400" dirty="0" smtClean="0">
                <a:solidFill>
                  <a:srgbClr val="FFFFFF"/>
                </a:solidFill>
                <a:latin typeface="Segoe UI"/>
                <a:cs typeface="Segoe UI"/>
              </a:rPr>
              <a:t>Darren:  133.06</a:t>
            </a:r>
            <a:endParaRPr lang="en-US" sz="1400" dirty="0">
              <a:solidFill>
                <a:srgbClr val="FFFFFF"/>
              </a:solidFill>
              <a:latin typeface="Segoe UI"/>
              <a:cs typeface="Segoe UI"/>
            </a:endParaRPr>
          </a:p>
        </p:txBody>
      </p:sp>
      <p:graphicFrame>
        <p:nvGraphicFramePr>
          <p:cNvPr id="3" name="Table 2">
            <a:extLst>
              <a:ext uri="{FF2B5EF4-FFF2-40B4-BE49-F238E27FC236}">
                <a16:creationId xmlns:a16="http://schemas.microsoft.com/office/drawing/2014/main" xmlns="" id="{17036FF5-308D-4D2A-B614-14E08E14F6B2}"/>
              </a:ext>
            </a:extLst>
          </p:cNvPr>
          <p:cNvGraphicFramePr>
            <a:graphicFrameLocks noGrp="1"/>
          </p:cNvGraphicFramePr>
          <p:nvPr>
            <p:extLst>
              <p:ext uri="{D42A27DB-BD31-4B8C-83A1-F6EECF244321}">
                <p14:modId xmlns:p14="http://schemas.microsoft.com/office/powerpoint/2010/main" val="3086800135"/>
              </p:ext>
            </p:extLst>
          </p:nvPr>
        </p:nvGraphicFramePr>
        <p:xfrm>
          <a:off x="2505071" y="2039384"/>
          <a:ext cx="1819706" cy="1786410"/>
        </p:xfrm>
        <a:graphic>
          <a:graphicData uri="http://schemas.openxmlformats.org/drawingml/2006/table">
            <a:tbl>
              <a:tblPr/>
              <a:tblGrid>
                <a:gridCol w="1114204">
                  <a:extLst>
                    <a:ext uri="{9D8B030D-6E8A-4147-A177-3AD203B41FA5}">
                      <a16:colId xmlns:a16="http://schemas.microsoft.com/office/drawing/2014/main" xmlns="" val="20000"/>
                    </a:ext>
                  </a:extLst>
                </a:gridCol>
                <a:gridCol w="705502">
                  <a:extLst>
                    <a:ext uri="{9D8B030D-6E8A-4147-A177-3AD203B41FA5}">
                      <a16:colId xmlns:a16="http://schemas.microsoft.com/office/drawing/2014/main" xmlns="" val="20002"/>
                    </a:ext>
                  </a:extLst>
                </a:gridCol>
              </a:tblGrid>
              <a:tr h="178641">
                <a:tc>
                  <a:txBody>
                    <a:bodyPr/>
                    <a:lstStyle/>
                    <a:p>
                      <a:pPr algn="ctr" fontAlgn="b"/>
                      <a:r>
                        <a:rPr lang="en-US" sz="1100" b="0" i="0" u="none" strike="noStrike" dirty="0" smtClean="0">
                          <a:solidFill>
                            <a:srgbClr val="FFFFFF"/>
                          </a:solidFill>
                          <a:effectLst/>
                          <a:latin typeface="Calibri"/>
                        </a:rPr>
                        <a:t>Herbert</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45.32</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2"/>
                  </a:ext>
                </a:extLst>
              </a:tr>
              <a:tr h="178641">
                <a:tc>
                  <a:txBody>
                    <a:bodyPr/>
                    <a:lstStyle/>
                    <a:p>
                      <a:pPr algn="ctr" fontAlgn="b"/>
                      <a:r>
                        <a:rPr lang="en-US" sz="1100" b="0" i="0" u="none" strike="noStrike" dirty="0" smtClean="0">
                          <a:solidFill>
                            <a:srgbClr val="FFFFFF"/>
                          </a:solidFill>
                          <a:effectLst/>
                          <a:latin typeface="Calibri"/>
                        </a:rPr>
                        <a:t>D Henry</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32</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3"/>
                  </a:ext>
                </a:extLst>
              </a:tr>
              <a:tr h="178641">
                <a:tc>
                  <a:txBody>
                    <a:bodyPr/>
                    <a:lstStyle/>
                    <a:p>
                      <a:pPr algn="ctr" fontAlgn="b"/>
                      <a:r>
                        <a:rPr lang="en-US" sz="1100" b="0" i="0" u="none" strike="noStrike" dirty="0" smtClean="0">
                          <a:solidFill>
                            <a:srgbClr val="FFFFFF"/>
                          </a:solidFill>
                          <a:effectLst/>
                          <a:latin typeface="Calibri"/>
                        </a:rPr>
                        <a:t>CEH</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3.4</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4"/>
                  </a:ext>
                </a:extLst>
              </a:tr>
              <a:tr h="178641">
                <a:tc>
                  <a:txBody>
                    <a:bodyPr/>
                    <a:lstStyle/>
                    <a:p>
                      <a:pPr algn="ctr" fontAlgn="b"/>
                      <a:r>
                        <a:rPr lang="en-US" sz="1100" b="0" i="0" u="none" strike="noStrike" dirty="0" smtClean="0">
                          <a:solidFill>
                            <a:srgbClr val="FFFFFF"/>
                          </a:solidFill>
                          <a:effectLst/>
                          <a:latin typeface="Calibri"/>
                        </a:rPr>
                        <a:t>AJ Brown</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33.9</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5"/>
                  </a:ext>
                </a:extLst>
              </a:tr>
              <a:tr h="178641">
                <a:tc>
                  <a:txBody>
                    <a:bodyPr/>
                    <a:lstStyle/>
                    <a:p>
                      <a:pPr algn="ctr" fontAlgn="b"/>
                      <a:r>
                        <a:rPr lang="en-US" sz="1100" b="0" i="0" u="none" strike="noStrike" dirty="0" smtClean="0">
                          <a:solidFill>
                            <a:srgbClr val="FFFFFF"/>
                          </a:solidFill>
                          <a:effectLst/>
                          <a:latin typeface="Calibri"/>
                        </a:rPr>
                        <a:t>J Chase</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30.4</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6"/>
                  </a:ext>
                </a:extLst>
              </a:tr>
              <a:tr h="178641">
                <a:tc>
                  <a:txBody>
                    <a:bodyPr/>
                    <a:lstStyle/>
                    <a:p>
                      <a:pPr algn="ctr" fontAlgn="b"/>
                      <a:r>
                        <a:rPr lang="en-US" sz="1100" b="0" i="0" u="none" strike="noStrike" dirty="0" smtClean="0">
                          <a:solidFill>
                            <a:srgbClr val="FFFFFF"/>
                          </a:solidFill>
                          <a:effectLst/>
                          <a:latin typeface="Calibri"/>
                        </a:rPr>
                        <a:t>D</a:t>
                      </a:r>
                      <a:r>
                        <a:rPr lang="en-US" sz="1100" b="0" i="0" u="none" strike="noStrike" baseline="0" dirty="0" smtClean="0">
                          <a:solidFill>
                            <a:srgbClr val="FFFFFF"/>
                          </a:solidFill>
                          <a:effectLst/>
                          <a:latin typeface="Calibri"/>
                        </a:rPr>
                        <a:t> Schultz</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13.9</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7"/>
                  </a:ext>
                </a:extLst>
              </a:tr>
              <a:tr h="178641">
                <a:tc>
                  <a:txBody>
                    <a:bodyPr/>
                    <a:lstStyle/>
                    <a:p>
                      <a:pPr algn="ctr" fontAlgn="b"/>
                      <a:r>
                        <a:rPr lang="en-US" sz="1100" b="0" i="0" u="none" strike="noStrike" dirty="0" smtClean="0">
                          <a:solidFill>
                            <a:srgbClr val="FFFFFF"/>
                          </a:solidFill>
                          <a:effectLst/>
                          <a:latin typeface="Calibri"/>
                        </a:rPr>
                        <a:t>Hollywood</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34.5</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8"/>
                  </a:ext>
                </a:extLst>
              </a:tr>
              <a:tr h="178641">
                <a:tc>
                  <a:txBody>
                    <a:bodyPr/>
                    <a:lstStyle/>
                    <a:p>
                      <a:pPr algn="ctr" fontAlgn="b"/>
                      <a:r>
                        <a:rPr lang="en-US" sz="1100" b="0" i="0" u="none" strike="noStrike" dirty="0" smtClean="0">
                          <a:solidFill>
                            <a:srgbClr val="FFFFFF"/>
                          </a:solidFill>
                          <a:effectLst/>
                          <a:latin typeface="Calibri"/>
                        </a:rPr>
                        <a:t>Pittman</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20.9</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9"/>
                  </a:ext>
                </a:extLst>
              </a:tr>
              <a:tr h="178641">
                <a:tc>
                  <a:txBody>
                    <a:bodyPr/>
                    <a:lstStyle/>
                    <a:p>
                      <a:pPr algn="ctr" fontAlgn="b"/>
                      <a:r>
                        <a:rPr lang="en-US" sz="1100" b="0" i="0" u="none" strike="noStrike" dirty="0" err="1" smtClean="0">
                          <a:solidFill>
                            <a:srgbClr val="FFFFFF"/>
                          </a:solidFill>
                          <a:effectLst/>
                          <a:latin typeface="Calibri"/>
                        </a:rPr>
                        <a:t>Butker</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1270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11</a:t>
                      </a:r>
                      <a:endParaRPr lang="en-US" sz="1100" b="0" i="0" u="none" strike="noStrike" dirty="0">
                        <a:solidFill>
                          <a:srgbClr val="FFFFFF"/>
                        </a:solidFill>
                        <a:effectLst/>
                        <a:latin typeface="Calibri"/>
                      </a:endParaRP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1270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0"/>
                  </a:ext>
                </a:extLst>
              </a:tr>
              <a:tr h="178641">
                <a:tc>
                  <a:txBody>
                    <a:bodyPr/>
                    <a:lstStyle/>
                    <a:p>
                      <a:pPr algn="ctr" fontAlgn="b"/>
                      <a:r>
                        <a:rPr lang="en-US" sz="1100" b="0" i="0" u="none" strike="noStrike" dirty="0" smtClean="0">
                          <a:solidFill>
                            <a:srgbClr val="FFFFFF"/>
                          </a:solidFill>
                          <a:effectLst/>
                          <a:latin typeface="Calibri"/>
                        </a:rPr>
                        <a:t>ARI </a:t>
                      </a:r>
                      <a:r>
                        <a:rPr lang="en-US" sz="1100" b="0" i="0" u="none" strike="noStrike" dirty="0" err="1" smtClean="0">
                          <a:solidFill>
                            <a:srgbClr val="FFFFFF"/>
                          </a:solidFill>
                          <a:effectLst/>
                          <a:latin typeface="Calibri"/>
                        </a:rPr>
                        <a:t>dst</a:t>
                      </a:r>
                      <a:endParaRPr lang="en-US" sz="1100" b="0" i="0" u="none" strike="noStrike" dirty="0">
                        <a:solidFill>
                          <a:srgbClr val="FFFFFF"/>
                        </a:solidFill>
                        <a:effectLst/>
                        <a:latin typeface="Calibri"/>
                      </a:endParaRPr>
                    </a:p>
                  </a:txBody>
                  <a:tcPr marL="0" marR="0" marT="0" marB="0" anchor="ctr">
                    <a:lnL w="12700" cap="flat" cmpd="sng" algn="ctr">
                      <a:solidFill>
                        <a:prstClr val="black">
                          <a:lumMod val="50000"/>
                          <a:lumOff val="50000"/>
                        </a:prstClr>
                      </a:solidFill>
                      <a:prstDash val="solid"/>
                      <a:round/>
                      <a:headEnd type="none" w="med" len="med"/>
                      <a:tailEnd type="none" w="med" len="med"/>
                    </a:lnL>
                    <a:lnR w="12700" cap="flat" cmpd="sng" algn="ctr">
                      <a:solidFill>
                        <a:prstClr val="black">
                          <a:lumMod val="50000"/>
                          <a:lumOff val="50000"/>
                        </a:prstClr>
                      </a:solidFill>
                      <a:prstDash val="solid"/>
                      <a:round/>
                      <a:headEnd type="none" w="med" len="med"/>
                      <a:tailEnd type="none" w="med" len="med"/>
                    </a:lnR>
                    <a:lnT w="12700" cap="flat" cmpd="sng" algn="ctr">
                      <a:solidFill>
                        <a:prstClr val="black">
                          <a:lumMod val="50000"/>
                          <a:lumOff val="50000"/>
                        </a:prstClr>
                      </a:solidFill>
                      <a:prstDash val="solid"/>
                      <a:round/>
                      <a:headEnd type="none" w="med" len="med"/>
                      <a:tailEnd type="none" w="med" len="med"/>
                    </a:lnT>
                    <a:lnB w="1270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smtClean="0">
                          <a:solidFill>
                            <a:srgbClr val="FFFFFF"/>
                          </a:solidFill>
                          <a:effectLst/>
                          <a:latin typeface="Calibri"/>
                        </a:rPr>
                        <a:t>9.48</a:t>
                      </a:r>
                      <a:endParaRPr lang="en-US" sz="1100" b="0" i="0" u="none" strike="noStrike" dirty="0">
                        <a:solidFill>
                          <a:srgbClr val="FFFFFF"/>
                        </a:solidFill>
                        <a:effectLst/>
                        <a:latin typeface="Calibri"/>
                      </a:endParaRPr>
                    </a:p>
                  </a:txBody>
                  <a:tcPr marL="0" marR="0" marT="0" marB="0" anchor="ctr">
                    <a:lnL w="12700" cap="flat" cmpd="sng" algn="ctr">
                      <a:solidFill>
                        <a:prstClr val="black">
                          <a:lumMod val="50000"/>
                          <a:lumOff val="50000"/>
                        </a:prstClr>
                      </a:solidFill>
                      <a:prstDash val="solid"/>
                      <a:round/>
                      <a:headEnd type="none" w="med" len="med"/>
                      <a:tailEnd type="none" w="med" len="med"/>
                    </a:lnL>
                    <a:lnR w="12700" cap="flat" cmpd="sng" algn="ctr">
                      <a:solidFill>
                        <a:prstClr val="black">
                          <a:lumMod val="50000"/>
                          <a:lumOff val="50000"/>
                        </a:prstClr>
                      </a:solidFill>
                      <a:prstDash val="solid"/>
                      <a:round/>
                      <a:headEnd type="none" w="med" len="med"/>
                      <a:tailEnd type="none" w="med" len="med"/>
                    </a:lnR>
                    <a:lnT w="12700" cap="flat" cmpd="sng" algn="ctr">
                      <a:solidFill>
                        <a:prstClr val="black">
                          <a:lumMod val="50000"/>
                          <a:lumOff val="50000"/>
                        </a:prstClr>
                      </a:solidFill>
                      <a:prstDash val="solid"/>
                      <a:round/>
                      <a:headEnd type="none" w="med" len="med"/>
                      <a:tailEnd type="none" w="med" len="med"/>
                    </a:lnT>
                    <a:lnB w="1270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1"/>
                  </a:ext>
                </a:extLst>
              </a:tr>
            </a:tbl>
          </a:graphicData>
        </a:graphic>
      </p:graphicFrame>
      <p:sp>
        <p:nvSpPr>
          <p:cNvPr id="23" name="TextBox 22"/>
          <p:cNvSpPr txBox="1"/>
          <p:nvPr/>
        </p:nvSpPr>
        <p:spPr>
          <a:xfrm>
            <a:off x="2456893" y="3955233"/>
            <a:ext cx="1867884" cy="938719"/>
          </a:xfrm>
          <a:prstGeom prst="rect">
            <a:avLst/>
          </a:prstGeom>
          <a:noFill/>
        </p:spPr>
        <p:txBody>
          <a:bodyPr wrap="square" rtlCol="0">
            <a:spAutoFit/>
          </a:bodyPr>
          <a:lstStyle/>
          <a:p>
            <a:pPr algn="ctr"/>
            <a:r>
              <a:rPr lang="en-US" sz="1100" i="1" dirty="0" smtClean="0">
                <a:solidFill>
                  <a:srgbClr val="FFFFFF"/>
                </a:solidFill>
                <a:latin typeface="Segoe UI"/>
                <a:cs typeface="Segoe UI"/>
              </a:rPr>
              <a:t>Opponent was Trevor</a:t>
            </a:r>
            <a:r>
              <a:rPr lang="is-IS" sz="1100" i="1" dirty="0" smtClean="0">
                <a:solidFill>
                  <a:srgbClr val="FFFFFF"/>
                </a:solidFill>
                <a:latin typeface="Segoe UI"/>
                <a:cs typeface="Segoe UI"/>
              </a:rPr>
              <a:t>… </a:t>
            </a:r>
          </a:p>
          <a:p>
            <a:pPr algn="ctr"/>
            <a:r>
              <a:rPr lang="is-IS" sz="1100" i="1" dirty="0" smtClean="0">
                <a:solidFill>
                  <a:srgbClr val="FFFFFF"/>
                </a:solidFill>
                <a:latin typeface="Segoe UI"/>
                <a:cs typeface="Segoe UI"/>
              </a:rPr>
              <a:t>who scored 201!</a:t>
            </a:r>
          </a:p>
          <a:p>
            <a:pPr algn="ctr"/>
            <a:endParaRPr lang="is-IS" sz="1100" i="1" dirty="0">
              <a:solidFill>
                <a:srgbClr val="FFFFFF"/>
              </a:solidFill>
              <a:latin typeface="Segoe UI"/>
              <a:cs typeface="Segoe UI"/>
            </a:endParaRPr>
          </a:p>
          <a:p>
            <a:pPr algn="ctr"/>
            <a:r>
              <a:rPr lang="is-IS" sz="1100" i="1" dirty="0" smtClean="0">
                <a:solidFill>
                  <a:srgbClr val="FFFFFF"/>
                </a:solidFill>
                <a:latin typeface="Segoe UI"/>
                <a:cs typeface="Segoe UI"/>
              </a:rPr>
              <a:t>2nd all-time highest</a:t>
            </a:r>
          </a:p>
          <a:p>
            <a:pPr algn="ctr"/>
            <a:r>
              <a:rPr lang="is-IS" sz="1100" i="1" dirty="0" smtClean="0">
                <a:solidFill>
                  <a:srgbClr val="FFFFFF"/>
                </a:solidFill>
                <a:latin typeface="Segoe UI"/>
                <a:cs typeface="Segoe UI"/>
              </a:rPr>
              <a:t>2019 – Ryan 238.88 (2QB)</a:t>
            </a:r>
            <a:endParaRPr lang="en-US" sz="1100" i="1" dirty="0">
              <a:solidFill>
                <a:srgbClr val="FFFFFF"/>
              </a:solidFill>
              <a:latin typeface="Segoe UI"/>
              <a:cs typeface="Segoe UI"/>
            </a:endParaRPr>
          </a:p>
        </p:txBody>
      </p:sp>
      <p:sp>
        <p:nvSpPr>
          <p:cNvPr id="24" name="TextBox 23"/>
          <p:cNvSpPr txBox="1"/>
          <p:nvPr/>
        </p:nvSpPr>
        <p:spPr>
          <a:xfrm>
            <a:off x="4798737" y="4278399"/>
            <a:ext cx="1867884" cy="615553"/>
          </a:xfrm>
          <a:prstGeom prst="rect">
            <a:avLst/>
          </a:prstGeom>
          <a:noFill/>
        </p:spPr>
        <p:txBody>
          <a:bodyPr wrap="square" rtlCol="0">
            <a:spAutoFit/>
          </a:bodyPr>
          <a:lstStyle/>
          <a:p>
            <a:pPr algn="ctr"/>
            <a:r>
              <a:rPr lang="en-US" sz="1200" i="1" dirty="0" smtClean="0">
                <a:solidFill>
                  <a:srgbClr val="FFFFFF"/>
                </a:solidFill>
                <a:latin typeface="Segoe UI"/>
                <a:cs typeface="Segoe UI"/>
              </a:rPr>
              <a:t>3</a:t>
            </a:r>
            <a:r>
              <a:rPr lang="en-US" sz="1200" i="1" baseline="30000" dirty="0" smtClean="0">
                <a:solidFill>
                  <a:srgbClr val="FFFFFF"/>
                </a:solidFill>
                <a:latin typeface="Segoe UI"/>
                <a:cs typeface="Segoe UI"/>
              </a:rPr>
              <a:t>rd</a:t>
            </a:r>
            <a:r>
              <a:rPr lang="en-US" sz="1200" i="1" dirty="0" smtClean="0">
                <a:solidFill>
                  <a:srgbClr val="FFFFFF"/>
                </a:solidFill>
                <a:latin typeface="Segoe UI"/>
                <a:cs typeface="Segoe UI"/>
              </a:rPr>
              <a:t> all-time highest</a:t>
            </a:r>
          </a:p>
          <a:p>
            <a:pPr algn="ctr"/>
            <a:r>
              <a:rPr lang="en-US" sz="1100" i="1" dirty="0" smtClean="0">
                <a:solidFill>
                  <a:srgbClr val="FFFFFF"/>
                </a:solidFill>
                <a:latin typeface="Segoe UI"/>
                <a:cs typeface="Segoe UI"/>
              </a:rPr>
              <a:t>2020 – </a:t>
            </a:r>
            <a:r>
              <a:rPr lang="en-US" sz="1100" i="1" dirty="0" err="1" smtClean="0">
                <a:solidFill>
                  <a:srgbClr val="FFFFFF"/>
                </a:solidFill>
                <a:latin typeface="Segoe UI"/>
                <a:cs typeface="Segoe UI"/>
              </a:rPr>
              <a:t>Tyreek</a:t>
            </a:r>
            <a:r>
              <a:rPr lang="en-US" sz="1100" i="1" dirty="0" smtClean="0">
                <a:solidFill>
                  <a:srgbClr val="FFFFFF"/>
                </a:solidFill>
                <a:latin typeface="Segoe UI"/>
                <a:cs typeface="Segoe UI"/>
              </a:rPr>
              <a:t> 62.4</a:t>
            </a:r>
          </a:p>
          <a:p>
            <a:pPr algn="ctr"/>
            <a:r>
              <a:rPr lang="en-US" sz="1100" i="1" dirty="0" smtClean="0">
                <a:solidFill>
                  <a:srgbClr val="FFFFFF"/>
                </a:solidFill>
                <a:latin typeface="Segoe UI"/>
                <a:cs typeface="Segoe UI"/>
              </a:rPr>
              <a:t>2013 – J Charles 62.0</a:t>
            </a:r>
            <a:endParaRPr lang="en-US" sz="1100" i="1" dirty="0">
              <a:solidFill>
                <a:srgbClr val="FFFFFF"/>
              </a:solidFill>
              <a:latin typeface="Segoe UI"/>
              <a:cs typeface="Segoe UI"/>
            </a:endParaRPr>
          </a:p>
        </p:txBody>
      </p:sp>
      <p:sp>
        <p:nvSpPr>
          <p:cNvPr id="25" name="TextBox 24"/>
          <p:cNvSpPr txBox="1"/>
          <p:nvPr/>
        </p:nvSpPr>
        <p:spPr>
          <a:xfrm>
            <a:off x="277083" y="4585078"/>
            <a:ext cx="1867884" cy="276999"/>
          </a:xfrm>
          <a:prstGeom prst="rect">
            <a:avLst/>
          </a:prstGeom>
          <a:noFill/>
        </p:spPr>
        <p:txBody>
          <a:bodyPr wrap="square" rtlCol="0">
            <a:spAutoFit/>
          </a:bodyPr>
          <a:lstStyle/>
          <a:p>
            <a:pPr algn="ctr"/>
            <a:r>
              <a:rPr lang="en-US" sz="1200" i="1" dirty="0" smtClean="0">
                <a:solidFill>
                  <a:srgbClr val="1DE33A"/>
                </a:solidFill>
                <a:latin typeface="Segoe UI"/>
                <a:cs typeface="Segoe UI"/>
              </a:rPr>
              <a:t>1</a:t>
            </a:r>
            <a:r>
              <a:rPr lang="en-US" sz="1200" i="1" baseline="30000" dirty="0" smtClean="0">
                <a:solidFill>
                  <a:srgbClr val="1DE33A"/>
                </a:solidFill>
                <a:latin typeface="Segoe UI"/>
                <a:cs typeface="Segoe UI"/>
              </a:rPr>
              <a:t>st</a:t>
            </a:r>
            <a:r>
              <a:rPr lang="en-US" sz="1200" i="1" dirty="0" smtClean="0">
                <a:solidFill>
                  <a:srgbClr val="1DE33A"/>
                </a:solidFill>
                <a:latin typeface="Segoe UI"/>
                <a:cs typeface="Segoe UI"/>
              </a:rPr>
              <a:t> all-time highest</a:t>
            </a:r>
            <a:endParaRPr lang="en-US" sz="1100" i="1" dirty="0">
              <a:solidFill>
                <a:srgbClr val="1DE33A"/>
              </a:solidFill>
              <a:latin typeface="Segoe UI"/>
              <a:cs typeface="Segoe UI"/>
            </a:endParaRPr>
          </a:p>
        </p:txBody>
      </p:sp>
    </p:spTree>
    <p:extLst>
      <p:ext uri="{BB962C8B-B14F-4D97-AF65-F5344CB8AC3E}">
        <p14:creationId xmlns:p14="http://schemas.microsoft.com/office/powerpoint/2010/main" val="2790275167"/>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5"/>
          <a:srcRect t="23105" b="1981"/>
          <a:stretch/>
        </p:blipFill>
        <p:spPr>
          <a:xfrm>
            <a:off x="-7729" y="0"/>
            <a:ext cx="9163070" cy="5143500"/>
          </a:xfrm>
          <a:prstGeom prst="rect">
            <a:avLst/>
          </a:prstGeom>
        </p:spPr>
      </p:pic>
      <p:sp>
        <p:nvSpPr>
          <p:cNvPr id="8" name="Rounded Rectangle 7"/>
          <p:cNvSpPr/>
          <p:nvPr/>
        </p:nvSpPr>
        <p:spPr>
          <a:xfrm>
            <a:off x="298445" y="233339"/>
            <a:ext cx="4965496" cy="510240"/>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rgbClr val="000000"/>
                </a:solidFill>
                <a:latin typeface="Tahoma"/>
                <a:cs typeface="Tahoma"/>
              </a:rPr>
              <a:t>Comment of the Year</a:t>
            </a:r>
            <a:endParaRPr lang="en-US" sz="2800" b="1" dirty="0">
              <a:solidFill>
                <a:srgbClr val="000000"/>
              </a:solidFill>
              <a:latin typeface="Tahoma"/>
              <a:cs typeface="Tahoma"/>
            </a:endParaRPr>
          </a:p>
        </p:txBody>
      </p:sp>
      <p:sp>
        <p:nvSpPr>
          <p:cNvPr id="36" name="Rounded Rectangle 35"/>
          <p:cNvSpPr/>
          <p:nvPr/>
        </p:nvSpPr>
        <p:spPr>
          <a:xfrm>
            <a:off x="298446" y="875799"/>
            <a:ext cx="4965496" cy="3932835"/>
          </a:xfrm>
          <a:prstGeom prst="roundRect">
            <a:avLst>
              <a:gd name="adj" fmla="val 460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signal-2021-12-09-12-14-58-324.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t="22589"/>
          <a:stretch/>
        </p:blipFill>
        <p:spPr>
          <a:xfrm>
            <a:off x="5582576" y="243048"/>
            <a:ext cx="3330901" cy="4582736"/>
          </a:xfrm>
          <a:prstGeom prst="rect">
            <a:avLst/>
          </a:prstGeom>
        </p:spPr>
      </p:pic>
      <p:pic>
        <p:nvPicPr>
          <p:cNvPr id="5" name="Picture 4" descr="Tyrell.jpg"/>
          <p:cNvPicPr>
            <a:picLocks noChangeAspect="1"/>
          </p:cNvPicPr>
          <p:nvPr/>
        </p:nvPicPr>
        <p:blipFill rotWithShape="1">
          <a:blip r:embed="rId7">
            <a:extLst>
              <a:ext uri="{28A0092B-C50C-407E-A947-70E740481C1C}">
                <a14:useLocalDpi xmlns:a14="http://schemas.microsoft.com/office/drawing/2010/main" val="0"/>
              </a:ext>
            </a:extLst>
          </a:blip>
          <a:srcRect l="8896" t="25282" r="14406" b="45760"/>
          <a:stretch/>
        </p:blipFill>
        <p:spPr>
          <a:xfrm>
            <a:off x="449995" y="1044347"/>
            <a:ext cx="4609951" cy="783219"/>
          </a:xfrm>
          <a:prstGeom prst="rect">
            <a:avLst/>
          </a:prstGeom>
        </p:spPr>
      </p:pic>
      <p:pic>
        <p:nvPicPr>
          <p:cNvPr id="6" name="Picture 5" descr="Satire_Orig.jpg"/>
          <p:cNvPicPr>
            <a:picLocks noChangeAspect="1"/>
          </p:cNvPicPr>
          <p:nvPr/>
        </p:nvPicPr>
        <p:blipFill rotWithShape="1">
          <a:blip r:embed="rId8">
            <a:extLst>
              <a:ext uri="{28A0092B-C50C-407E-A947-70E740481C1C}">
                <a14:useLocalDpi xmlns:a14="http://schemas.microsoft.com/office/drawing/2010/main" val="0"/>
              </a:ext>
            </a:extLst>
          </a:blip>
          <a:srcRect t="12624" r="10012" b="44650"/>
          <a:stretch/>
        </p:blipFill>
        <p:spPr>
          <a:xfrm>
            <a:off x="449996" y="1973090"/>
            <a:ext cx="1898595" cy="2003206"/>
          </a:xfrm>
          <a:prstGeom prst="rect">
            <a:avLst/>
          </a:prstGeom>
        </p:spPr>
      </p:pic>
      <p:pic>
        <p:nvPicPr>
          <p:cNvPr id="7" name="Picture 6" descr="Satire.jpg"/>
          <p:cNvPicPr>
            <a:picLocks noChangeAspect="1"/>
          </p:cNvPicPr>
          <p:nvPr/>
        </p:nvPicPr>
        <p:blipFill rotWithShape="1">
          <a:blip r:embed="rId9">
            <a:extLst>
              <a:ext uri="{28A0092B-C50C-407E-A947-70E740481C1C}">
                <a14:useLocalDpi xmlns:a14="http://schemas.microsoft.com/office/drawing/2010/main" val="0"/>
              </a:ext>
            </a:extLst>
          </a:blip>
          <a:srcRect t="12207" r="10660" b="28559"/>
          <a:stretch/>
        </p:blipFill>
        <p:spPr>
          <a:xfrm>
            <a:off x="2441913" y="1973090"/>
            <a:ext cx="1835981" cy="2705053"/>
          </a:xfrm>
          <a:prstGeom prst="rect">
            <a:avLst/>
          </a:prstGeom>
        </p:spPr>
      </p:pic>
      <p:grpSp>
        <p:nvGrpSpPr>
          <p:cNvPr id="12" name="Group 11"/>
          <p:cNvGrpSpPr/>
          <p:nvPr/>
        </p:nvGrpSpPr>
        <p:grpSpPr>
          <a:xfrm>
            <a:off x="5565300" y="286836"/>
            <a:ext cx="1112082" cy="1464763"/>
            <a:chOff x="5797872" y="426740"/>
            <a:chExt cx="1174025" cy="1546350"/>
          </a:xfrm>
        </p:grpSpPr>
        <p:pic>
          <p:nvPicPr>
            <p:cNvPr id="11" name="Picture 10" descr="COTY-ribbon.p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797872" y="426740"/>
              <a:ext cx="1174025" cy="1546350"/>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xmlns="" id="{B15C73B6-0DAF-472D-A3DA-5A7848EAE2AB}"/>
                </a:ext>
              </a:extLst>
            </p:cNvPr>
            <p:cNvPicPr>
              <a:picLocks noChangeAspect="1"/>
            </p:cNvPicPr>
            <p:nvPr/>
          </p:nvPicPr>
          <p:blipFill>
            <a:blip r:embed="rId11"/>
            <a:stretch>
              <a:fillRect/>
            </a:stretch>
          </p:blipFill>
          <p:spPr>
            <a:xfrm>
              <a:off x="6017379" y="537378"/>
              <a:ext cx="769306" cy="769306"/>
            </a:xfrm>
            <a:prstGeom prst="ellipse">
              <a:avLst/>
            </a:prstGeom>
            <a:ln w="19050" cmpd="sng">
              <a:solidFill>
                <a:srgbClr val="C00004"/>
              </a:solidFill>
            </a:ln>
          </p:spPr>
        </p:pic>
      </p:grpSp>
    </p:spTree>
    <p:extLst>
      <p:ext uri="{BB962C8B-B14F-4D97-AF65-F5344CB8AC3E}">
        <p14:creationId xmlns:p14="http://schemas.microsoft.com/office/powerpoint/2010/main" val="4073992740"/>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16981">
                <p:cTn id="7" fill="hold" display="0">
                  <p:stCondLst>
                    <p:cond delay="indefinite"/>
                  </p:stCondLst>
                </p:cTn>
                <p:tgtEl>
                  <p:spTgt spid="3"/>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t="35126" b="1021"/>
          <a:stretch/>
        </p:blipFill>
        <p:spPr>
          <a:xfrm>
            <a:off x="0" y="1"/>
            <a:ext cx="9140850" cy="5143500"/>
          </a:xfrm>
          <a:prstGeom prst="rect">
            <a:avLst/>
          </a:prstGeom>
        </p:spPr>
      </p:pic>
      <p:sp>
        <p:nvSpPr>
          <p:cNvPr id="10" name="TextBox 9"/>
          <p:cNvSpPr txBox="1"/>
          <p:nvPr/>
        </p:nvSpPr>
        <p:spPr>
          <a:xfrm>
            <a:off x="0" y="87370"/>
            <a:ext cx="9144000" cy="646331"/>
          </a:xfrm>
          <a:prstGeom prst="rect">
            <a:avLst/>
          </a:prstGeom>
          <a:noFill/>
        </p:spPr>
        <p:txBody>
          <a:bodyPr wrap="square" rtlCol="0">
            <a:spAutoFit/>
          </a:bodyPr>
          <a:lstStyle/>
          <a:p>
            <a:pPr algn="ctr" defTabSz="685800"/>
            <a:r>
              <a:rPr lang="en-US" sz="3600" b="1" dirty="0" smtClean="0">
                <a:solidFill>
                  <a:prstClr val="white"/>
                </a:solidFill>
                <a:latin typeface="Tahoma" panose="020B0604030504040204" pitchFamily="34" charset="0"/>
                <a:ea typeface="Tahoma" panose="020B0604030504040204" pitchFamily="34" charset="0"/>
                <a:cs typeface="Tahoma" panose="020B0604030504040204" pitchFamily="34" charset="0"/>
              </a:rPr>
              <a:t>2021: </a:t>
            </a:r>
            <a:r>
              <a:rPr lang="en-US" sz="3600" b="1" dirty="0">
                <a:solidFill>
                  <a:prstClr val="white"/>
                </a:solidFill>
                <a:latin typeface="Tahoma" panose="020B0604030504040204" pitchFamily="34" charset="0"/>
                <a:ea typeface="Tahoma" panose="020B0604030504040204" pitchFamily="34" charset="0"/>
                <a:cs typeface="Tahoma" panose="020B0604030504040204" pitchFamily="34" charset="0"/>
              </a:rPr>
              <a:t>The Ones</a:t>
            </a:r>
          </a:p>
        </p:txBody>
      </p:sp>
      <p:graphicFrame>
        <p:nvGraphicFramePr>
          <p:cNvPr id="14" name="Table 13">
            <a:extLst>
              <a:ext uri="{FF2B5EF4-FFF2-40B4-BE49-F238E27FC236}">
                <a16:creationId xmlns:a16="http://schemas.microsoft.com/office/drawing/2014/main" xmlns="" id="{5BC36267-5C69-49C0-B418-EC90C73AC9BD}"/>
              </a:ext>
            </a:extLst>
          </p:cNvPr>
          <p:cNvGraphicFramePr>
            <a:graphicFrameLocks noGrp="1"/>
          </p:cNvGraphicFramePr>
          <p:nvPr>
            <p:extLst>
              <p:ext uri="{D42A27DB-BD31-4B8C-83A1-F6EECF244321}">
                <p14:modId xmlns:p14="http://schemas.microsoft.com/office/powerpoint/2010/main" val="1856036958"/>
              </p:ext>
            </p:extLst>
          </p:nvPr>
        </p:nvGraphicFramePr>
        <p:xfrm>
          <a:off x="2435708" y="821407"/>
          <a:ext cx="2006620" cy="4124428"/>
        </p:xfrm>
        <a:graphic>
          <a:graphicData uri="http://schemas.openxmlformats.org/drawingml/2006/table">
            <a:tbl>
              <a:tblPr firstRow="1">
                <a:tableStyleId>{74C1A8A3-306A-4EB7-A6B1-4F7E0EB9C5D6}</a:tableStyleId>
              </a:tblPr>
              <a:tblGrid>
                <a:gridCol w="558326">
                  <a:extLst>
                    <a:ext uri="{9D8B030D-6E8A-4147-A177-3AD203B41FA5}">
                      <a16:colId xmlns:a16="http://schemas.microsoft.com/office/drawing/2014/main" xmlns="" val="20000"/>
                    </a:ext>
                  </a:extLst>
                </a:gridCol>
                <a:gridCol w="444984">
                  <a:extLst>
                    <a:ext uri="{9D8B030D-6E8A-4147-A177-3AD203B41FA5}">
                      <a16:colId xmlns:a16="http://schemas.microsoft.com/office/drawing/2014/main" xmlns="" val="20001"/>
                    </a:ext>
                  </a:extLst>
                </a:gridCol>
                <a:gridCol w="501655">
                  <a:extLst>
                    <a:ext uri="{9D8B030D-6E8A-4147-A177-3AD203B41FA5}">
                      <a16:colId xmlns:a16="http://schemas.microsoft.com/office/drawing/2014/main" xmlns="" val="20002"/>
                    </a:ext>
                  </a:extLst>
                </a:gridCol>
                <a:gridCol w="501655">
                  <a:extLst>
                    <a:ext uri="{9D8B030D-6E8A-4147-A177-3AD203B41FA5}">
                      <a16:colId xmlns:a16="http://schemas.microsoft.com/office/drawing/2014/main" xmlns="" val="20003"/>
                    </a:ext>
                  </a:extLst>
                </a:gridCol>
              </a:tblGrid>
              <a:tr h="466969">
                <a:tc gridSpan="4">
                  <a:txBody>
                    <a:bodyPr/>
                    <a:lstStyle/>
                    <a:p>
                      <a:pPr marL="0" algn="ctr" defTabSz="457200" rtl="0" eaLnBrk="1" fontAlgn="b" latinLnBrk="0" hangingPunct="1"/>
                      <a:r>
                        <a:rPr lang="en-US" sz="1800" u="none" strike="noStrike" kern="1200" dirty="0">
                          <a:effectLst/>
                        </a:rPr>
                        <a:t>RB</a:t>
                      </a:r>
                      <a:endParaRPr lang="en-US" sz="1800" b="1" i="0" u="none" strike="noStrike" kern="1200" dirty="0">
                        <a:solidFill>
                          <a:srgbClr val="000000"/>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tcPr>
                </a:tc>
                <a:tc hMerge="1">
                  <a:txBody>
                    <a:bodyPr/>
                    <a:lstStyle/>
                    <a:p>
                      <a:pPr marL="0" algn="ctr" defTabSz="457200" rtl="0" eaLnBrk="1" fontAlgn="b" latinLnBrk="0" hangingPunct="1"/>
                      <a:endParaRPr lang="en-US" sz="90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b">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hMerge="1">
                  <a:txBody>
                    <a:bodyPr/>
                    <a:lstStyle/>
                    <a:p>
                      <a:pPr marL="0" algn="ctr" defTabSz="457200" rtl="0" eaLnBrk="1" fontAlgn="b" latinLnBrk="0" hangingPunct="1"/>
                      <a:endParaRPr lang="en-US" sz="900" u="none" strike="noStrike" kern="120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b">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hMerge="1">
                  <a:txBody>
                    <a:bodyPr/>
                    <a:lstStyle/>
                    <a:p>
                      <a:pPr marL="0" algn="ctr" defTabSz="457200" rtl="0" eaLnBrk="1" fontAlgn="b" latinLnBrk="0" hangingPunct="1"/>
                      <a:endParaRPr lang="en-US" sz="90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b">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xmlns="" val="1399438449"/>
                  </a:ext>
                </a:extLst>
              </a:tr>
              <a:tr h="281008">
                <a:tc>
                  <a:txBody>
                    <a:bodyPr/>
                    <a:lstStyle/>
                    <a:p>
                      <a:pPr marL="0" algn="ctr" defTabSz="457200" rtl="0" eaLnBrk="1" fontAlgn="b" latinLnBrk="0" hangingPunct="1"/>
                      <a:r>
                        <a:rPr lang="en-US" sz="1050" u="none" strike="noStrike" kern="1200" dirty="0">
                          <a:effectLst/>
                          <a:latin typeface="Arial Narrow" panose="020B0606020202030204" pitchFamily="34" charset="0"/>
                        </a:rPr>
                        <a:t>Player</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1050" u="none" strike="noStrike" dirty="0">
                          <a:effectLst/>
                          <a:latin typeface="Arial Narrow" panose="020B0606020202030204" pitchFamily="34" charset="0"/>
                        </a:rPr>
                        <a:t>Pts</a:t>
                      </a:r>
                      <a:endParaRPr lang="en-US" sz="1050" b="0" i="0" u="none" strike="noStrike" dirty="0">
                        <a:solidFill>
                          <a:srgbClr val="000000"/>
                        </a:solidFill>
                        <a:effectLst/>
                        <a:latin typeface="Arial Narrow" panose="020B0606020202030204" pitchFamily="34" charset="0"/>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Draft $</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By</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xmlns="" val="10000"/>
                  </a:ext>
                </a:extLst>
              </a:tr>
              <a:tr h="281008">
                <a:tc>
                  <a:txBody>
                    <a:bodyPr/>
                    <a:lstStyle/>
                    <a:p>
                      <a:pPr algn="ctr" fontAlgn="b"/>
                      <a:r>
                        <a:rPr lang="en-US" sz="1050" b="0" i="0" u="none" strike="noStrike" dirty="0" smtClean="0">
                          <a:solidFill>
                            <a:srgbClr val="000000"/>
                          </a:solidFill>
                          <a:effectLst/>
                          <a:latin typeface="Arial Narrow"/>
                          <a:cs typeface="Arial Narrow"/>
                        </a:rPr>
                        <a:t>JT</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389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$37</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Darren</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1"/>
                  </a:ext>
                </a:extLst>
              </a:tr>
              <a:tr h="281008">
                <a:tc>
                  <a:txBody>
                    <a:bodyPr/>
                    <a:lstStyle/>
                    <a:p>
                      <a:pPr algn="ctr" fontAlgn="b"/>
                      <a:r>
                        <a:rPr lang="en-US" sz="1050" b="0" i="0" u="none" strike="noStrike" dirty="0" err="1" smtClean="0">
                          <a:solidFill>
                            <a:srgbClr val="000000"/>
                          </a:solidFill>
                          <a:effectLst/>
                          <a:latin typeface="Arial Narrow"/>
                          <a:cs typeface="Arial Narrow"/>
                        </a:rPr>
                        <a:t>Ekeler</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344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$50</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Trevor</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2"/>
                  </a:ext>
                </a:extLst>
              </a:tr>
              <a:tr h="281008">
                <a:tc>
                  <a:txBody>
                    <a:bodyPr/>
                    <a:lstStyle/>
                    <a:p>
                      <a:pPr algn="ctr" fontAlgn="b"/>
                      <a:r>
                        <a:rPr lang="en-US" sz="1050" b="0" i="0" u="none" strike="noStrike" dirty="0" err="1" smtClean="0">
                          <a:solidFill>
                            <a:srgbClr val="000000"/>
                          </a:solidFill>
                          <a:effectLst/>
                          <a:latin typeface="Arial Narrow"/>
                          <a:cs typeface="Arial Narrow"/>
                        </a:rPr>
                        <a:t>Najee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304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$41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Jake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3"/>
                  </a:ext>
                </a:extLst>
              </a:tr>
              <a:tr h="281008">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Mixon</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291</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mn-cs"/>
                        </a:rPr>
                        <a:t>$30</a:t>
                      </a:r>
                      <a:endParaRPr lang="en-US" sz="1050" b="0" i="0" u="none" strike="noStrike" kern="1200" dirty="0">
                        <a:solidFill>
                          <a:srgbClr val="000000"/>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Aaron</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4"/>
                  </a:ext>
                </a:extLst>
              </a:tr>
              <a:tr h="281008">
                <a:tc>
                  <a:txBody>
                    <a:bodyPr/>
                    <a:lstStyle/>
                    <a:p>
                      <a:pPr algn="ctr" fontAlgn="b"/>
                      <a:r>
                        <a:rPr lang="en-US" sz="1050" b="0" i="0" u="none" strike="noStrike" dirty="0" smtClean="0">
                          <a:solidFill>
                            <a:srgbClr val="000000"/>
                          </a:solidFill>
                          <a:effectLst/>
                          <a:latin typeface="Arial Narrow"/>
                          <a:cs typeface="Arial Narrow"/>
                        </a:rPr>
                        <a:t>Conner</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257</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$5</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Gregg</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5"/>
                  </a:ext>
                </a:extLst>
              </a:tr>
              <a:tr h="281008">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Lenny</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257</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mn-cs"/>
                        </a:rPr>
                        <a:t>$3</a:t>
                      </a:r>
                      <a:endParaRPr lang="en-US" sz="1050" b="0" i="0" u="none" strike="noStrike" kern="1200" dirty="0">
                        <a:solidFill>
                          <a:srgbClr val="000000"/>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Trevor</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6"/>
                  </a:ext>
                </a:extLst>
              </a:tr>
              <a:tr h="281008">
                <a:tc>
                  <a:txBody>
                    <a:bodyPr/>
                    <a:lstStyle/>
                    <a:p>
                      <a:pPr algn="ctr" fontAlgn="b"/>
                      <a:r>
                        <a:rPr lang="en-US" sz="1050" b="0" i="0" u="none" strike="noStrike" dirty="0" smtClean="0">
                          <a:solidFill>
                            <a:srgbClr val="000000"/>
                          </a:solidFill>
                          <a:effectLst/>
                          <a:latin typeface="Arial Narrow"/>
                          <a:cs typeface="Arial Narrow"/>
                        </a:rPr>
                        <a:t>Zeke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254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$47</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Aaron</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7"/>
                  </a:ext>
                </a:extLst>
              </a:tr>
              <a:tr h="281008">
                <a:tc>
                  <a:txBody>
                    <a:bodyPr/>
                    <a:lstStyle/>
                    <a:p>
                      <a:pPr algn="ctr" fontAlgn="b"/>
                      <a:r>
                        <a:rPr lang="en-US" sz="1050" b="0" i="0" u="none" strike="noStrike" dirty="0" smtClean="0">
                          <a:solidFill>
                            <a:srgbClr val="000000"/>
                          </a:solidFill>
                          <a:effectLst/>
                          <a:latin typeface="Arial Narrow"/>
                          <a:cs typeface="Arial Narrow"/>
                        </a:rPr>
                        <a:t>C </a:t>
                      </a:r>
                      <a:r>
                        <a:rPr lang="en-US" sz="1050" b="0" i="0" u="none" strike="noStrike" dirty="0" err="1" smtClean="0">
                          <a:solidFill>
                            <a:srgbClr val="000000"/>
                          </a:solidFill>
                          <a:effectLst/>
                          <a:latin typeface="Arial Narrow"/>
                          <a:cs typeface="Arial Narrow"/>
                        </a:rPr>
                        <a:t>Patt</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254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gridSpan="2">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050" b="0" i="0" u="none" strike="noStrike" dirty="0" smtClean="0">
                          <a:solidFill>
                            <a:srgbClr val="FF0000"/>
                          </a:solidFill>
                          <a:effectLst/>
                          <a:latin typeface="Arial Narrow" panose="020B0606020202030204" pitchFamily="34" charset="0"/>
                          <a:cs typeface="Segoe UI"/>
                        </a:rPr>
                        <a:t>undrafted</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hMerge="1">
                  <a:txBody>
                    <a:bodyPr/>
                    <a:lstStyle/>
                    <a:p>
                      <a:pPr algn="ctr" fontAlgn="b"/>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8"/>
                  </a:ext>
                </a:extLst>
              </a:tr>
              <a:tr h="281008">
                <a:tc>
                  <a:txBody>
                    <a:bodyPr/>
                    <a:lstStyle/>
                    <a:p>
                      <a:pPr algn="ctr" fontAlgn="b"/>
                      <a:r>
                        <a:rPr lang="en-US" sz="1050" b="0" i="0" u="none" strike="noStrike" dirty="0" err="1" smtClean="0">
                          <a:solidFill>
                            <a:srgbClr val="000000"/>
                          </a:solidFill>
                          <a:effectLst/>
                          <a:latin typeface="Arial Narrow"/>
                          <a:cs typeface="Arial Narrow"/>
                        </a:rPr>
                        <a:t>Kamara</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239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$49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Andrew</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9"/>
                  </a:ext>
                </a:extLst>
              </a:tr>
              <a:tr h="281008">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Gibson</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232</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mn-cs"/>
                        </a:rPr>
                        <a:t>$39</a:t>
                      </a:r>
                      <a:endParaRPr lang="en-US" sz="1050" b="0" i="0" u="none" strike="noStrike" kern="1200" dirty="0">
                        <a:solidFill>
                          <a:srgbClr val="000000"/>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Albert</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0"/>
                  </a:ext>
                </a:extLst>
              </a:tr>
              <a:tr h="285363">
                <a:tc>
                  <a:txBody>
                    <a:bodyPr/>
                    <a:lstStyle/>
                    <a:p>
                      <a:pPr algn="ctr" fontAlgn="b"/>
                      <a:r>
                        <a:rPr lang="en-US" sz="1050" b="0" i="0" u="none" strike="noStrike" dirty="0" smtClean="0">
                          <a:solidFill>
                            <a:srgbClr val="000000"/>
                          </a:solidFill>
                          <a:effectLst/>
                          <a:latin typeface="Arial Narrow"/>
                          <a:cs typeface="Arial Narrow"/>
                        </a:rPr>
                        <a:t>A Jones</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230</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$42</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u="none" strike="noStrike" kern="1200" dirty="0" smtClean="0">
                          <a:solidFill>
                            <a:srgbClr val="000000"/>
                          </a:solidFill>
                          <a:effectLst/>
                          <a:latin typeface="Arial Narrow"/>
                          <a:ea typeface="+mn-ea"/>
                          <a:cs typeface="Arial Narrow"/>
                        </a:rPr>
                        <a:t>Gregg</a:t>
                      </a:r>
                      <a:endParaRPr lang="en-US" sz="1050" b="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1"/>
                  </a:ext>
                </a:extLst>
              </a:tr>
              <a:tr h="281008">
                <a:tc>
                  <a:txBody>
                    <a:bodyPr/>
                    <a:lstStyle/>
                    <a:p>
                      <a:pPr algn="ctr" fontAlgn="b"/>
                      <a:r>
                        <a:rPr lang="en-US" sz="1050" b="0" i="0" u="none" strike="noStrike" dirty="0" smtClean="0">
                          <a:solidFill>
                            <a:srgbClr val="000000"/>
                          </a:solidFill>
                          <a:effectLst/>
                          <a:latin typeface="Arial Narrow"/>
                          <a:cs typeface="Arial Narrow"/>
                        </a:rPr>
                        <a:t>Jacobs</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228</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$23</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Bill</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2"/>
                  </a:ext>
                </a:extLst>
              </a:tr>
            </a:tbl>
          </a:graphicData>
        </a:graphic>
      </p:graphicFrame>
      <p:graphicFrame>
        <p:nvGraphicFramePr>
          <p:cNvPr id="15" name="Table 14">
            <a:extLst>
              <a:ext uri="{FF2B5EF4-FFF2-40B4-BE49-F238E27FC236}">
                <a16:creationId xmlns:a16="http://schemas.microsoft.com/office/drawing/2014/main" xmlns="" id="{4BB1A1AB-E365-4376-8701-104D52ED8A9D}"/>
              </a:ext>
            </a:extLst>
          </p:cNvPr>
          <p:cNvGraphicFramePr>
            <a:graphicFrameLocks noGrp="1"/>
          </p:cNvGraphicFramePr>
          <p:nvPr>
            <p:extLst>
              <p:ext uri="{D42A27DB-BD31-4B8C-83A1-F6EECF244321}">
                <p14:modId xmlns:p14="http://schemas.microsoft.com/office/powerpoint/2010/main" val="2272392211"/>
              </p:ext>
            </p:extLst>
          </p:nvPr>
        </p:nvGraphicFramePr>
        <p:xfrm>
          <a:off x="199165" y="807961"/>
          <a:ext cx="2006624" cy="4137873"/>
        </p:xfrm>
        <a:graphic>
          <a:graphicData uri="http://schemas.openxmlformats.org/drawingml/2006/table">
            <a:tbl>
              <a:tblPr firstRow="1">
                <a:tableStyleId>{74C1A8A3-306A-4EB7-A6B1-4F7E0EB9C5D6}</a:tableStyleId>
              </a:tblPr>
              <a:tblGrid>
                <a:gridCol w="566164">
                  <a:extLst>
                    <a:ext uri="{9D8B030D-6E8A-4147-A177-3AD203B41FA5}">
                      <a16:colId xmlns:a16="http://schemas.microsoft.com/office/drawing/2014/main" xmlns="" val="3001801616"/>
                    </a:ext>
                  </a:extLst>
                </a:gridCol>
                <a:gridCol w="437148">
                  <a:extLst>
                    <a:ext uri="{9D8B030D-6E8A-4147-A177-3AD203B41FA5}">
                      <a16:colId xmlns:a16="http://schemas.microsoft.com/office/drawing/2014/main" xmlns="" val="312687649"/>
                    </a:ext>
                  </a:extLst>
                </a:gridCol>
                <a:gridCol w="501656">
                  <a:extLst>
                    <a:ext uri="{9D8B030D-6E8A-4147-A177-3AD203B41FA5}">
                      <a16:colId xmlns:a16="http://schemas.microsoft.com/office/drawing/2014/main" xmlns="" val="1081995813"/>
                    </a:ext>
                  </a:extLst>
                </a:gridCol>
                <a:gridCol w="501656">
                  <a:extLst>
                    <a:ext uri="{9D8B030D-6E8A-4147-A177-3AD203B41FA5}">
                      <a16:colId xmlns:a16="http://schemas.microsoft.com/office/drawing/2014/main" xmlns="" val="761955994"/>
                    </a:ext>
                  </a:extLst>
                </a:gridCol>
              </a:tblGrid>
              <a:tr h="455714">
                <a:tc gridSpan="4">
                  <a:txBody>
                    <a:bodyPr/>
                    <a:lstStyle/>
                    <a:p>
                      <a:pPr algn="ctr" fontAlgn="b"/>
                      <a:r>
                        <a:rPr lang="en-US" sz="1800" u="none" strike="noStrike" kern="1200" dirty="0">
                          <a:effectLst/>
                        </a:rPr>
                        <a:t>QB</a:t>
                      </a:r>
                      <a:endParaRPr lang="en-US" sz="1800" b="1" i="0" u="none" strike="noStrike" kern="1200" dirty="0">
                        <a:solidFill>
                          <a:srgbClr val="000000"/>
                        </a:solidFill>
                        <a:effectLst/>
                        <a:latin typeface="Arial Narrow" panose="020B0606020202030204" pitchFamily="34" charset="0"/>
                        <a:ea typeface="+mn-ea"/>
                        <a:cs typeface="Segoe UI" panose="020B0502040204020203" pitchFamily="34" charset="0"/>
                      </a:endParaRPr>
                    </a:p>
                  </a:txBody>
                  <a:tcPr marL="3572" marR="3572" marT="3572"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hMerge="1">
                  <a:txBody>
                    <a:bodyPr/>
                    <a:lstStyle/>
                    <a:p>
                      <a:pPr algn="ctr" fontAlgn="b"/>
                      <a:endParaRPr lang="en-US" sz="1200" b="0" i="0" u="none" strike="noStrike" dirty="0">
                        <a:solidFill>
                          <a:srgbClr val="000000"/>
                        </a:solidFill>
                        <a:effectLst/>
                        <a:latin typeface="Calibri" panose="020F0502020204030204" pitchFamily="34" charset="0"/>
                      </a:endParaRPr>
                    </a:p>
                  </a:txBody>
                  <a:tcPr marL="4763" marR="4763" marT="4763" marB="0" anchor="ctr">
                    <a:solidFill>
                      <a:schemeClr val="bg1">
                        <a:lumMod val="75000"/>
                      </a:schemeClr>
                    </a:solidFill>
                  </a:tcPr>
                </a:tc>
                <a:tc hMerge="1">
                  <a:txBody>
                    <a:bodyPr/>
                    <a:lstStyle/>
                    <a:p>
                      <a:pPr algn="ctr" fontAlgn="b"/>
                      <a:endParaRPr lang="en-US" sz="1200" b="0" i="0" u="none" strike="noStrike">
                        <a:solidFill>
                          <a:srgbClr val="000000"/>
                        </a:solidFill>
                        <a:effectLst/>
                        <a:latin typeface="Calibri" panose="020F0502020204030204" pitchFamily="34" charset="0"/>
                      </a:endParaRPr>
                    </a:p>
                  </a:txBody>
                  <a:tcPr marL="4763" marR="4763" marT="4763" marB="0" anchor="ctr">
                    <a:solidFill>
                      <a:schemeClr val="bg1">
                        <a:lumMod val="75000"/>
                      </a:schemeClr>
                    </a:solidFill>
                  </a:tcPr>
                </a:tc>
                <a:tc hMerge="1">
                  <a:txBody>
                    <a:bodyPr/>
                    <a:lstStyle/>
                    <a:p>
                      <a:pPr algn="ctr" fontAlgn="b"/>
                      <a:endParaRPr lang="en-US" sz="1200" b="0" i="0" u="none" strike="noStrike">
                        <a:solidFill>
                          <a:srgbClr val="000000"/>
                        </a:solidFill>
                        <a:effectLst/>
                        <a:latin typeface="Calibri" panose="020F0502020204030204" pitchFamily="34" charset="0"/>
                      </a:endParaRPr>
                    </a:p>
                  </a:txBody>
                  <a:tcPr marL="4763" marR="4763" marT="4763" marB="0" anchor="ctr">
                    <a:solidFill>
                      <a:schemeClr val="bg1">
                        <a:lumMod val="75000"/>
                      </a:schemeClr>
                    </a:solidFill>
                  </a:tcPr>
                </a:tc>
                <a:extLst>
                  <a:ext uri="{0D108BD9-81ED-4DB2-BD59-A6C34878D82A}">
                    <a16:rowId xmlns:a16="http://schemas.microsoft.com/office/drawing/2014/main" xmlns="" val="1680201557"/>
                  </a:ext>
                </a:extLst>
              </a:tr>
              <a:tr h="283243">
                <a:tc>
                  <a:txBody>
                    <a:bodyPr/>
                    <a:lstStyle/>
                    <a:p>
                      <a:pPr marL="0" algn="ctr" defTabSz="457200" rtl="0" eaLnBrk="1" fontAlgn="b" latinLnBrk="0" hangingPunct="1"/>
                      <a:r>
                        <a:rPr lang="en-US" sz="1050" u="none" strike="noStrike" kern="1200" dirty="0">
                          <a:effectLst/>
                          <a:latin typeface="Arial Narrow" panose="020B0606020202030204" pitchFamily="34" charset="0"/>
                        </a:rPr>
                        <a:t>Player</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1050" u="none" strike="noStrike" dirty="0">
                          <a:effectLst/>
                          <a:latin typeface="Arial Narrow" panose="020B0606020202030204" pitchFamily="34" charset="0"/>
                        </a:rPr>
                        <a:t>Pts</a:t>
                      </a:r>
                      <a:endParaRPr lang="en-US" sz="1050" b="0" i="0" u="none" strike="noStrike" dirty="0">
                        <a:solidFill>
                          <a:srgbClr val="000000"/>
                        </a:solidFill>
                        <a:effectLst/>
                        <a:latin typeface="Arial Narrow" panose="020B0606020202030204" pitchFamily="34" charset="0"/>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Draft $</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By</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xmlns="" val="2045953604"/>
                  </a:ext>
                </a:extLst>
              </a:tr>
              <a:tr h="283243">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J Allen</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411</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Segoe UI"/>
                        </a:rPr>
                        <a:t>$25</a:t>
                      </a:r>
                      <a:endParaRPr lang="en-US" sz="1050" b="0" i="0" u="none" strike="noStrike" kern="1200" dirty="0">
                        <a:solidFill>
                          <a:schemeClr val="tx1"/>
                        </a:solidFill>
                        <a:effectLst/>
                        <a:latin typeface="Arial Narrow"/>
                        <a:ea typeface="+mn-ea"/>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Segoe UI"/>
                        </a:rPr>
                        <a:t>Trevor</a:t>
                      </a:r>
                      <a:endParaRPr lang="en-US" sz="1050" b="0" i="0" u="none" strike="noStrike" kern="1200" dirty="0">
                        <a:solidFill>
                          <a:schemeClr val="tx1"/>
                        </a:solidFill>
                        <a:effectLst/>
                        <a:latin typeface="Arial Narrow"/>
                        <a:ea typeface="+mn-ea"/>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xmlns="" val="2896805246"/>
                  </a:ext>
                </a:extLst>
              </a:tr>
              <a:tr h="283243">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Herbert</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394</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mn-cs"/>
                        </a:rPr>
                        <a:t>$7</a:t>
                      </a:r>
                      <a:endParaRPr lang="en-US" sz="1050" b="0" i="0" u="none" strike="noStrike" kern="1200" dirty="0">
                        <a:solidFill>
                          <a:schemeClr val="tx1"/>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pl-PL" sz="1050" b="0" i="0" u="none" strike="noStrike" kern="1200" dirty="0" smtClean="0">
                          <a:solidFill>
                            <a:schemeClr val="tx1"/>
                          </a:solidFill>
                          <a:effectLst/>
                          <a:latin typeface="Arial Narrow"/>
                          <a:ea typeface="+mn-ea"/>
                          <a:cs typeface="Segoe UI"/>
                        </a:rPr>
                        <a:t>Jim</a:t>
                      </a:r>
                      <a:endParaRPr lang="pl-PL" sz="1050" b="0" i="0" u="none" strike="noStrike" kern="1200" dirty="0">
                        <a:solidFill>
                          <a:schemeClr val="tx1"/>
                        </a:solidFill>
                        <a:effectLst/>
                        <a:latin typeface="Arial Narrow"/>
                        <a:ea typeface="+mn-ea"/>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3699603693"/>
                  </a:ext>
                </a:extLst>
              </a:tr>
              <a:tr h="283243">
                <a:tc>
                  <a:txBody>
                    <a:bodyPr/>
                    <a:lstStyle/>
                    <a:p>
                      <a:pPr algn="ctr" fontAlgn="b"/>
                      <a:r>
                        <a:rPr lang="en-US" sz="1050" b="0" i="0" u="none" strike="noStrike" dirty="0" smtClean="0">
                          <a:solidFill>
                            <a:schemeClr val="tx1"/>
                          </a:solidFill>
                          <a:effectLst/>
                          <a:latin typeface="Arial Narrow"/>
                          <a:cs typeface="Arial Narrow"/>
                        </a:rPr>
                        <a:t>Brady</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chemeClr val="tx1"/>
                          </a:solidFill>
                          <a:effectLst/>
                          <a:latin typeface="Arial Narrow"/>
                          <a:cs typeface="Arial Narrow"/>
                        </a:rPr>
                        <a:t>391</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$4</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Trevor</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742087860"/>
                  </a:ext>
                </a:extLst>
              </a:tr>
              <a:tr h="283243">
                <a:tc>
                  <a:txBody>
                    <a:bodyPr/>
                    <a:lstStyle/>
                    <a:p>
                      <a:pPr algn="ctr" fontAlgn="b"/>
                      <a:r>
                        <a:rPr lang="en-US" sz="1050" b="0" i="0" u="none" strike="noStrike" dirty="0" err="1" smtClean="0">
                          <a:solidFill>
                            <a:schemeClr val="tx1"/>
                          </a:solidFill>
                          <a:effectLst/>
                          <a:latin typeface="Arial Narrow"/>
                          <a:cs typeface="Arial Narrow"/>
                        </a:rPr>
                        <a:t>Mahomes</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a:cs typeface="Arial Narrow"/>
                        </a:rPr>
                        <a:t>370</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$34</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Albert</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xmlns="" val="4019789809"/>
                  </a:ext>
                </a:extLst>
              </a:tr>
              <a:tr h="283243">
                <a:tc>
                  <a:txBody>
                    <a:bodyPr/>
                    <a:lstStyle/>
                    <a:p>
                      <a:pPr algn="ctr" fontAlgn="b"/>
                      <a:r>
                        <a:rPr lang="en-US" sz="1050" b="0" i="0" u="none" strike="noStrike" dirty="0" smtClean="0">
                          <a:solidFill>
                            <a:schemeClr val="tx1"/>
                          </a:solidFill>
                          <a:effectLst/>
                          <a:latin typeface="Arial Narrow"/>
                          <a:cs typeface="Arial Narrow"/>
                        </a:rPr>
                        <a:t>Stafford</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chemeClr val="tx1"/>
                          </a:solidFill>
                          <a:effectLst/>
                          <a:latin typeface="Arial Narrow"/>
                          <a:cs typeface="Arial Narrow"/>
                        </a:rPr>
                        <a:t>345</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u="none" strike="noStrike" kern="1200" dirty="0" smtClean="0">
                          <a:solidFill>
                            <a:schemeClr val="tx1"/>
                          </a:solidFill>
                          <a:effectLst/>
                          <a:latin typeface="Arial Narrow" panose="020B0606020202030204" pitchFamily="34" charset="0"/>
                          <a:ea typeface="+mn-ea"/>
                          <a:cs typeface="+mn-cs"/>
                        </a:rPr>
                        <a:t>$5</a:t>
                      </a:r>
                      <a:endParaRPr lang="en-US" sz="1050" b="0" u="none" strike="noStrike" kern="1200" dirty="0">
                        <a:solidFill>
                          <a:schemeClr val="tx1"/>
                        </a:solidFill>
                        <a:effectLst/>
                        <a:latin typeface="Arial Narrow" panose="020B0606020202030204" pitchFamily="34" charset="0"/>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Andrew</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3277163096"/>
                  </a:ext>
                </a:extLst>
              </a:tr>
              <a:tr h="283243">
                <a:tc>
                  <a:txBody>
                    <a:bodyPr/>
                    <a:lstStyle/>
                    <a:p>
                      <a:pPr algn="ctr" fontAlgn="b"/>
                      <a:r>
                        <a:rPr lang="en-US" sz="1050" b="0" i="0" u="none" strike="noStrike" dirty="0" smtClean="0">
                          <a:solidFill>
                            <a:schemeClr val="tx1"/>
                          </a:solidFill>
                          <a:effectLst/>
                          <a:latin typeface="Arial Narrow"/>
                          <a:cs typeface="Arial Narrow"/>
                        </a:rPr>
                        <a:t>Rodgers</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a:cs typeface="Arial Narrow"/>
                        </a:rPr>
                        <a:t>338</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$18</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Gregg</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xmlns="" val="2592783774"/>
                  </a:ext>
                </a:extLst>
              </a:tr>
              <a:tr h="283243">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Burrow</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335</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mn-cs"/>
                        </a:rPr>
                        <a:t>$3</a:t>
                      </a:r>
                      <a:endParaRPr lang="en-US" sz="1050" b="0" i="0" u="none" strike="noStrike" kern="1200" dirty="0">
                        <a:solidFill>
                          <a:schemeClr val="tx1"/>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Segoe UI"/>
                        </a:rPr>
                        <a:t>Darren</a:t>
                      </a:r>
                      <a:endParaRPr lang="en-US" sz="1050" b="0" i="0" u="none" strike="noStrike" kern="1200" dirty="0">
                        <a:solidFill>
                          <a:schemeClr val="tx1"/>
                        </a:solidFill>
                        <a:effectLst/>
                        <a:latin typeface="Arial Narrow"/>
                        <a:ea typeface="+mn-ea"/>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210807314"/>
                  </a:ext>
                </a:extLst>
              </a:tr>
              <a:tr h="283243">
                <a:tc>
                  <a:txBody>
                    <a:bodyPr/>
                    <a:lstStyle/>
                    <a:p>
                      <a:pPr algn="ctr" fontAlgn="b"/>
                      <a:r>
                        <a:rPr lang="en-US" sz="1050" b="0" i="0" u="none" strike="noStrike" dirty="0" err="1" smtClean="0">
                          <a:solidFill>
                            <a:schemeClr val="tx1"/>
                          </a:solidFill>
                          <a:effectLst/>
                          <a:latin typeface="Arial Narrow"/>
                          <a:cs typeface="Arial Narrow"/>
                        </a:rPr>
                        <a:t>Dak</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a:cs typeface="Arial Narrow"/>
                        </a:rPr>
                        <a:t>327.56</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$11</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Bill</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xmlns="" val="1773374706"/>
                  </a:ext>
                </a:extLst>
              </a:tr>
              <a:tr h="283243">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Hurts</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314</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mn-cs"/>
                        </a:rPr>
                        <a:t>$8</a:t>
                      </a:r>
                      <a:endParaRPr lang="en-US" sz="1050" b="0" i="0" u="none" strike="noStrike" kern="1200" dirty="0">
                        <a:solidFill>
                          <a:schemeClr val="tx1"/>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Segoe UI"/>
                        </a:rPr>
                        <a:t>Eddie</a:t>
                      </a:r>
                      <a:endParaRPr lang="en-US" sz="1050" b="0" i="0" u="none" strike="noStrike" kern="1200" dirty="0">
                        <a:solidFill>
                          <a:schemeClr val="tx1"/>
                        </a:solidFill>
                        <a:effectLst/>
                        <a:latin typeface="Arial Narrow"/>
                        <a:ea typeface="+mn-ea"/>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913433205"/>
                  </a:ext>
                </a:extLst>
              </a:tr>
              <a:tr h="283243">
                <a:tc>
                  <a:txBody>
                    <a:bodyPr/>
                    <a:lstStyle/>
                    <a:p>
                      <a:pPr algn="ctr" fontAlgn="b"/>
                      <a:r>
                        <a:rPr lang="en-US" sz="1050" b="0" i="0" u="none" strike="noStrike" dirty="0" smtClean="0">
                          <a:solidFill>
                            <a:schemeClr val="tx1"/>
                          </a:solidFill>
                          <a:effectLst/>
                          <a:latin typeface="Arial Narrow"/>
                          <a:cs typeface="Arial Narrow"/>
                        </a:rPr>
                        <a:t>Cousins</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a:cs typeface="Arial Narrow"/>
                        </a:rPr>
                        <a:t>310</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gridSpan="2">
                  <a:txBody>
                    <a:bodyPr/>
                    <a:lstStyle/>
                    <a:p>
                      <a:pPr algn="ctr" fontAlgn="b"/>
                      <a:r>
                        <a:rPr lang="en-US" sz="1050" b="0" i="0" u="none" strike="noStrike" dirty="0" smtClean="0">
                          <a:solidFill>
                            <a:srgbClr val="FF0000"/>
                          </a:solidFill>
                          <a:effectLst/>
                          <a:latin typeface="Arial Narrow" panose="020B0606020202030204" pitchFamily="34" charset="0"/>
                          <a:cs typeface="Segoe UI"/>
                        </a:rPr>
                        <a:t>undrafted</a:t>
                      </a:r>
                      <a:endParaRPr lang="en-US" sz="1050" b="0" i="0" u="none" strike="noStrike" dirty="0">
                        <a:solidFill>
                          <a:srgbClr val="FF0000"/>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hMerge="1">
                  <a:txBody>
                    <a:bodyPr/>
                    <a:lstStyle/>
                    <a:p>
                      <a:pPr algn="ctr" fontAlgn="b"/>
                      <a:endParaRPr lang="en-US" sz="1050" b="0" u="none" strike="noStrike" kern="1200" dirty="0">
                        <a:solidFill>
                          <a:schemeClr val="tx1"/>
                        </a:solidFill>
                        <a:effectLst/>
                        <a:latin typeface="Arial Narrow" panose="020B0606020202030204" pitchFamily="34" charset="0"/>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xmlns="" val="1196024203"/>
                  </a:ext>
                </a:extLst>
              </a:tr>
              <a:tr h="283243">
                <a:tc>
                  <a:txBody>
                    <a:bodyPr/>
                    <a:lstStyle/>
                    <a:p>
                      <a:pPr algn="ctr" fontAlgn="b"/>
                      <a:r>
                        <a:rPr lang="en-US" sz="1050" b="0" i="0" u="none" strike="noStrike" dirty="0" err="1" smtClean="0">
                          <a:solidFill>
                            <a:schemeClr val="tx1"/>
                          </a:solidFill>
                          <a:effectLst/>
                          <a:latin typeface="Arial Narrow"/>
                          <a:cs typeface="Arial Narrow"/>
                        </a:rPr>
                        <a:t>Kyler</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a:cs typeface="Arial Narrow"/>
                        </a:rPr>
                        <a:t>306</a:t>
                      </a:r>
                      <a:endParaRPr lang="en-US" sz="1050" b="0" i="0" u="none" strike="noStrike" dirty="0">
                        <a:solidFill>
                          <a:schemeClr val="tx1"/>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$24</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fontAlgn="b"/>
                      <a:r>
                        <a:rPr lang="en-US" sz="1050" b="0" i="0" u="none" strike="noStrike" dirty="0" smtClean="0">
                          <a:solidFill>
                            <a:schemeClr val="tx1"/>
                          </a:solidFill>
                          <a:effectLst/>
                          <a:latin typeface="Arial Narrow" panose="020B0606020202030204" pitchFamily="34" charset="0"/>
                          <a:cs typeface="Segoe UI"/>
                        </a:rPr>
                        <a:t>Jeff</a:t>
                      </a:r>
                      <a:endParaRPr lang="en-US" sz="1050" b="0" i="0" u="none" strike="noStrike" dirty="0">
                        <a:solidFill>
                          <a:schemeClr val="tx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xmlns="" val="2603688626"/>
                  </a:ext>
                </a:extLst>
              </a:tr>
              <a:tr h="283243">
                <a:tc>
                  <a:txBody>
                    <a:bodyPr/>
                    <a:lstStyle/>
                    <a:p>
                      <a:pPr marL="0" algn="ctr" defTabSz="685800" rtl="0" eaLnBrk="1" fontAlgn="b" latinLnBrk="0" hangingPunct="1"/>
                      <a:r>
                        <a:rPr lang="en-US" sz="1050" b="0" i="0" u="none" strike="noStrike" kern="1200" dirty="0" err="1" smtClean="0">
                          <a:solidFill>
                            <a:schemeClr val="tx1"/>
                          </a:solidFill>
                          <a:effectLst/>
                          <a:latin typeface="Arial Narrow"/>
                          <a:ea typeface="+mn-ea"/>
                          <a:cs typeface="Arial Narrow"/>
                        </a:rPr>
                        <a:t>Tannehill</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Arial Narrow"/>
                        </a:rPr>
                        <a:t>271</a:t>
                      </a:r>
                      <a:endParaRPr lang="en-US" sz="1050" b="0" i="0" u="none" strike="noStrike" kern="1200" dirty="0">
                        <a:solidFill>
                          <a:schemeClr val="tx1"/>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mn-cs"/>
                        </a:rPr>
                        <a:t>$2</a:t>
                      </a:r>
                      <a:endParaRPr lang="en-US" sz="1050" b="0" i="0" u="none" strike="noStrike" kern="1200" dirty="0">
                        <a:solidFill>
                          <a:schemeClr val="tx1"/>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chemeClr val="tx1"/>
                          </a:solidFill>
                          <a:effectLst/>
                          <a:latin typeface="Arial Narrow"/>
                          <a:ea typeface="+mn-ea"/>
                          <a:cs typeface="Segoe UI"/>
                        </a:rPr>
                        <a:t>Aaron</a:t>
                      </a:r>
                      <a:endParaRPr lang="en-US" sz="1050" b="0" i="0" u="none" strike="noStrike" kern="1200" dirty="0">
                        <a:solidFill>
                          <a:schemeClr val="tx1"/>
                        </a:solidFill>
                        <a:effectLst/>
                        <a:latin typeface="Arial Narrow"/>
                        <a:ea typeface="+mn-ea"/>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3184308257"/>
                  </a:ext>
                </a:extLst>
              </a:tr>
            </a:tbl>
          </a:graphicData>
        </a:graphic>
      </p:graphicFrame>
      <p:graphicFrame>
        <p:nvGraphicFramePr>
          <p:cNvPr id="16" name="Table 15">
            <a:extLst>
              <a:ext uri="{FF2B5EF4-FFF2-40B4-BE49-F238E27FC236}">
                <a16:creationId xmlns:a16="http://schemas.microsoft.com/office/drawing/2014/main" xmlns="" id="{B24FBB5F-4DC0-470B-B04B-57A8D14A32CA}"/>
              </a:ext>
            </a:extLst>
          </p:cNvPr>
          <p:cNvGraphicFramePr>
            <a:graphicFrameLocks noGrp="1"/>
          </p:cNvGraphicFramePr>
          <p:nvPr>
            <p:extLst>
              <p:ext uri="{D42A27DB-BD31-4B8C-83A1-F6EECF244321}">
                <p14:modId xmlns:p14="http://schemas.microsoft.com/office/powerpoint/2010/main" val="946732358"/>
              </p:ext>
            </p:extLst>
          </p:nvPr>
        </p:nvGraphicFramePr>
        <p:xfrm>
          <a:off x="4661035" y="821407"/>
          <a:ext cx="2058722" cy="4124427"/>
        </p:xfrm>
        <a:graphic>
          <a:graphicData uri="http://schemas.openxmlformats.org/drawingml/2006/table">
            <a:tbl>
              <a:tblPr firstRow="1">
                <a:tableStyleId>{74C1A8A3-306A-4EB7-A6B1-4F7E0EB9C5D6}</a:tableStyleId>
              </a:tblPr>
              <a:tblGrid>
                <a:gridCol w="535142">
                  <a:extLst>
                    <a:ext uri="{9D8B030D-6E8A-4147-A177-3AD203B41FA5}">
                      <a16:colId xmlns:a16="http://schemas.microsoft.com/office/drawing/2014/main" xmlns="" val="20000"/>
                    </a:ext>
                  </a:extLst>
                </a:gridCol>
                <a:gridCol w="468168">
                  <a:extLst>
                    <a:ext uri="{9D8B030D-6E8A-4147-A177-3AD203B41FA5}">
                      <a16:colId xmlns:a16="http://schemas.microsoft.com/office/drawing/2014/main" xmlns="" val="20001"/>
                    </a:ext>
                  </a:extLst>
                </a:gridCol>
                <a:gridCol w="407826">
                  <a:extLst>
                    <a:ext uri="{9D8B030D-6E8A-4147-A177-3AD203B41FA5}">
                      <a16:colId xmlns:a16="http://schemas.microsoft.com/office/drawing/2014/main" xmlns="" val="20002"/>
                    </a:ext>
                  </a:extLst>
                </a:gridCol>
                <a:gridCol w="647586">
                  <a:extLst>
                    <a:ext uri="{9D8B030D-6E8A-4147-A177-3AD203B41FA5}">
                      <a16:colId xmlns:a16="http://schemas.microsoft.com/office/drawing/2014/main" xmlns="" val="20003"/>
                    </a:ext>
                  </a:extLst>
                </a:gridCol>
              </a:tblGrid>
              <a:tr h="467462">
                <a:tc gridSpan="4">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1800" u="none" strike="noStrike" kern="1200" dirty="0">
                          <a:effectLst/>
                          <a:latin typeface="Arial Narrow" panose="020B0606020202030204" pitchFamily="34" charset="0"/>
                        </a:rPr>
                        <a:t>WR</a:t>
                      </a:r>
                      <a:endParaRPr lang="en-US" sz="1800" b="1" i="0" u="none" strike="noStrike" kern="1200" dirty="0">
                        <a:solidFill>
                          <a:srgbClr val="000000"/>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hMerge="1">
                  <a:txBody>
                    <a:bodyPr/>
                    <a:lstStyle/>
                    <a:p>
                      <a:pPr algn="ctr" fontAlgn="b"/>
                      <a:endParaRPr lang="en-US" sz="1400" b="0" i="0" u="none" strike="noStrike">
                        <a:solidFill>
                          <a:srgbClr val="000000"/>
                        </a:solidFill>
                        <a:effectLst/>
                        <a:latin typeface="Segoe UI"/>
                        <a:cs typeface="Segoe UI"/>
                      </a:endParaRPr>
                    </a:p>
                  </a:txBody>
                  <a:tcPr marL="12700" marR="12700" marT="12700" marB="0" anchor="b"/>
                </a:tc>
                <a:tc hMerge="1">
                  <a:txBody>
                    <a:bodyPr/>
                    <a:lstStyle/>
                    <a:p>
                      <a:pPr algn="ctr" fontAlgn="b"/>
                      <a:endParaRPr lang="en-US" sz="1400" b="0" i="0" u="none" strike="noStrike">
                        <a:solidFill>
                          <a:srgbClr val="000000"/>
                        </a:solidFill>
                        <a:effectLst/>
                        <a:latin typeface="Segoe UI"/>
                        <a:cs typeface="Segoe UI"/>
                      </a:endParaRPr>
                    </a:p>
                  </a:txBody>
                  <a:tcPr marL="12700" marR="12700" marT="12700" marB="0" anchor="b"/>
                </a:tc>
                <a:tc hMerge="1">
                  <a:txBody>
                    <a:bodyPr/>
                    <a:lstStyle/>
                    <a:p>
                      <a:pPr algn="ctr" fontAlgn="b"/>
                      <a:endParaRPr lang="en-US" sz="1400" b="0" i="0" u="none" strike="noStrike" dirty="0">
                        <a:solidFill>
                          <a:srgbClr val="000000"/>
                        </a:solidFill>
                        <a:effectLst/>
                        <a:latin typeface="Segoe UI"/>
                        <a:cs typeface="Segoe UI"/>
                      </a:endParaRPr>
                    </a:p>
                  </a:txBody>
                  <a:tcPr marL="12700" marR="12700" marT="12700" marB="0" anchor="b"/>
                </a:tc>
                <a:extLst>
                  <a:ext uri="{0D108BD9-81ED-4DB2-BD59-A6C34878D82A}">
                    <a16:rowId xmlns:a16="http://schemas.microsoft.com/office/drawing/2014/main" xmlns="" val="2949157664"/>
                  </a:ext>
                </a:extLst>
              </a:tr>
              <a:tr h="281305">
                <a:tc>
                  <a:txBody>
                    <a:bodyPr/>
                    <a:lstStyle/>
                    <a:p>
                      <a:pPr marL="0" algn="ctr" defTabSz="457200" rtl="0" eaLnBrk="1" fontAlgn="b" latinLnBrk="0" hangingPunct="1"/>
                      <a:r>
                        <a:rPr lang="en-US" sz="1050" u="none" strike="noStrike" kern="1200" dirty="0">
                          <a:effectLst/>
                          <a:latin typeface="Arial Narrow" panose="020B0606020202030204" pitchFamily="34" charset="0"/>
                        </a:rPr>
                        <a:t>Player</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1050" u="none" strike="noStrike" dirty="0">
                          <a:effectLst/>
                          <a:latin typeface="Arial Narrow" panose="020B0606020202030204" pitchFamily="34" charset="0"/>
                        </a:rPr>
                        <a:t>Pts</a:t>
                      </a:r>
                      <a:endParaRPr lang="en-US" sz="1050" b="0" i="0" u="none" strike="noStrike" dirty="0">
                        <a:solidFill>
                          <a:srgbClr val="000000"/>
                        </a:solidFill>
                        <a:effectLst/>
                        <a:latin typeface="Arial Narrow" panose="020B0606020202030204" pitchFamily="34" charset="0"/>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Draft $</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By</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xmlns="" val="10000"/>
                  </a:ext>
                </a:extLst>
              </a:tr>
              <a:tr h="281305">
                <a:tc>
                  <a:txBody>
                    <a:bodyPr/>
                    <a:lstStyle/>
                    <a:p>
                      <a:pPr algn="ctr" fontAlgn="b"/>
                      <a:r>
                        <a:rPr lang="en-US" sz="1050" b="0" i="0" u="none" strike="noStrike" dirty="0" err="1" smtClean="0">
                          <a:solidFill>
                            <a:srgbClr val="000000"/>
                          </a:solidFill>
                          <a:effectLst/>
                          <a:latin typeface="Arial Narrow"/>
                          <a:cs typeface="Arial Narrow"/>
                        </a:rPr>
                        <a:t>Kupp</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400" b="1" i="0" u="none" strike="noStrike" dirty="0" smtClean="0">
                          <a:solidFill>
                            <a:srgbClr val="FF0000"/>
                          </a:solidFill>
                          <a:effectLst/>
                          <a:latin typeface="Arial Narrow"/>
                          <a:cs typeface="Arial Narrow"/>
                        </a:rPr>
                        <a:t>453</a:t>
                      </a:r>
                      <a:endParaRPr lang="en-US" sz="1400" b="1" i="0" u="none" strike="noStrike" dirty="0">
                        <a:solidFill>
                          <a:srgbClr val="FF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$22</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Aaron</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1"/>
                  </a:ext>
                </a:extLst>
              </a:tr>
              <a:tr h="281305">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Davante</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354</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mn-cs"/>
                        </a:rPr>
                        <a:t>$42</a:t>
                      </a:r>
                      <a:endParaRPr lang="en-US" sz="1050" b="0" i="0" u="none" strike="noStrike" kern="1200" dirty="0">
                        <a:solidFill>
                          <a:srgbClr val="000000"/>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Jake</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2"/>
                  </a:ext>
                </a:extLst>
              </a:tr>
              <a:tr h="281305">
                <a:tc>
                  <a:txBody>
                    <a:bodyPr/>
                    <a:lstStyle/>
                    <a:p>
                      <a:pPr algn="ctr" fontAlgn="b"/>
                      <a:r>
                        <a:rPr lang="en-US" sz="1050" b="0" i="0" u="none" strike="noStrike" dirty="0" err="1" smtClean="0">
                          <a:solidFill>
                            <a:srgbClr val="000000"/>
                          </a:solidFill>
                          <a:effectLst/>
                          <a:latin typeface="Arial Narrow"/>
                          <a:cs typeface="Arial Narrow"/>
                        </a:rPr>
                        <a:t>Deebo</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349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$8</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Eddie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3"/>
                  </a:ext>
                </a:extLst>
              </a:tr>
              <a:tr h="281305">
                <a:tc>
                  <a:txBody>
                    <a:bodyPr/>
                    <a:lstStyle/>
                    <a:p>
                      <a:pPr algn="ctr" fontAlgn="b"/>
                      <a:r>
                        <a:rPr lang="en-US" sz="1050" b="0" i="0" u="none" strike="noStrike" dirty="0" smtClean="0">
                          <a:solidFill>
                            <a:srgbClr val="000000"/>
                          </a:solidFill>
                          <a:effectLst/>
                          <a:latin typeface="Arial Narrow"/>
                          <a:cs typeface="Arial Narrow"/>
                        </a:rPr>
                        <a:t>JJ</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338</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Gregg</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4"/>
                  </a:ext>
                </a:extLst>
              </a:tr>
              <a:tr h="281305">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Ja’Marr</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321</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mn-cs"/>
                        </a:rPr>
                        <a:t>$7</a:t>
                      </a:r>
                      <a:endParaRPr lang="en-US" sz="1050" b="0" i="0" u="none" strike="noStrike" kern="1200" dirty="0">
                        <a:solidFill>
                          <a:srgbClr val="000000"/>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Jim</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5"/>
                  </a:ext>
                </a:extLst>
              </a:tr>
              <a:tr h="281305">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Tyreek</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301</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mn-cs"/>
                        </a:rPr>
                        <a:t>$43</a:t>
                      </a:r>
                      <a:endParaRPr lang="en-US" sz="1050" b="0" i="0" u="none" strike="noStrike" kern="1200" dirty="0">
                        <a:solidFill>
                          <a:srgbClr val="000000"/>
                        </a:solidFill>
                        <a:effectLst/>
                        <a:latin typeface="Arial Narrow"/>
                        <a:ea typeface="+mn-ea"/>
                        <a:cs typeface="+mn-cs"/>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Darren</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6"/>
                  </a:ext>
                </a:extLst>
              </a:tr>
              <a:tr h="281305">
                <a:tc>
                  <a:txBody>
                    <a:bodyPr/>
                    <a:lstStyle/>
                    <a:p>
                      <a:pPr algn="ctr" fontAlgn="b"/>
                      <a:r>
                        <a:rPr lang="en-US" sz="1050" b="0" i="0" u="none" strike="noStrike" dirty="0" smtClean="0">
                          <a:solidFill>
                            <a:srgbClr val="000000"/>
                          </a:solidFill>
                          <a:effectLst/>
                          <a:latin typeface="Arial Narrow"/>
                          <a:cs typeface="Arial Narrow"/>
                        </a:rPr>
                        <a:t>Diggs</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287</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$35</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Bill</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7"/>
                  </a:ext>
                </a:extLst>
              </a:tr>
              <a:tr h="281305">
                <a:tc>
                  <a:txBody>
                    <a:bodyPr/>
                    <a:lstStyle/>
                    <a:p>
                      <a:pPr algn="ctr" fontAlgn="b"/>
                      <a:r>
                        <a:rPr lang="en-US" sz="1050" b="0" i="0" u="none" strike="noStrike" dirty="0" err="1" smtClean="0">
                          <a:solidFill>
                            <a:srgbClr val="000000"/>
                          </a:solidFill>
                          <a:effectLst/>
                          <a:latin typeface="Arial Narrow"/>
                          <a:cs typeface="Arial Narrow"/>
                        </a:rPr>
                        <a:t>Diontae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278</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$26</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Jeff</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8"/>
                  </a:ext>
                </a:extLst>
              </a:tr>
              <a:tr h="281305">
                <a:tc>
                  <a:txBody>
                    <a:bodyPr/>
                    <a:lstStyle/>
                    <a:p>
                      <a:pPr algn="ctr" fontAlgn="b"/>
                      <a:r>
                        <a:rPr lang="en-US" sz="1050" b="0" i="0" u="none" strike="noStrike" dirty="0" err="1" smtClean="0">
                          <a:solidFill>
                            <a:srgbClr val="000000"/>
                          </a:solidFill>
                          <a:effectLst/>
                          <a:latin typeface="Arial Narrow"/>
                          <a:cs typeface="Arial Narrow"/>
                        </a:rPr>
                        <a:t>Renfrow</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274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Aaron</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9"/>
                  </a:ext>
                </a:extLst>
              </a:tr>
              <a:tr h="281305">
                <a:tc>
                  <a:txBody>
                    <a:bodyPr/>
                    <a:lstStyle/>
                    <a:p>
                      <a:pPr algn="ctr" fontAlgn="b"/>
                      <a:r>
                        <a:rPr lang="en-US" sz="1050" b="0" i="0" u="none" strike="noStrike" dirty="0" smtClean="0">
                          <a:solidFill>
                            <a:srgbClr val="000000"/>
                          </a:solidFill>
                          <a:effectLst/>
                          <a:latin typeface="Arial Narrow"/>
                          <a:cs typeface="Arial Narrow"/>
                        </a:rPr>
                        <a:t>Evans</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264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$16</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Trevor</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10"/>
                  </a:ext>
                </a:extLst>
              </a:tr>
              <a:tr h="281305">
                <a:tc>
                  <a:txBody>
                    <a:bodyPr/>
                    <a:lstStyle/>
                    <a:p>
                      <a:pPr algn="ctr" fontAlgn="b"/>
                      <a:r>
                        <a:rPr lang="en-US" sz="1050" b="0" i="0" u="none" strike="noStrike" dirty="0" smtClean="0">
                          <a:solidFill>
                            <a:srgbClr val="000000"/>
                          </a:solidFill>
                          <a:effectLst/>
                          <a:latin typeface="Arial Narrow"/>
                          <a:cs typeface="Arial Narrow"/>
                        </a:rPr>
                        <a:t>Keenan</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261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$33</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Andrew</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1"/>
                  </a:ext>
                </a:extLst>
              </a:tr>
              <a:tr h="281305">
                <a:tc>
                  <a:txBody>
                    <a:bodyPr/>
                    <a:lstStyle/>
                    <a:p>
                      <a:pPr algn="ctr" fontAlgn="b"/>
                      <a:r>
                        <a:rPr lang="en-US" sz="1050" b="0" i="0" u="none" strike="noStrike" dirty="0" smtClean="0">
                          <a:solidFill>
                            <a:srgbClr val="000000"/>
                          </a:solidFill>
                          <a:effectLst/>
                          <a:latin typeface="Arial Narrow"/>
                          <a:cs typeface="Arial Narrow"/>
                        </a:rPr>
                        <a:t>Waddle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254</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1050" b="0" i="0" u="none" strike="noStrike" dirty="0" smtClean="0">
                          <a:solidFill>
                            <a:srgbClr val="000000"/>
                          </a:solidFill>
                          <a:effectLst/>
                          <a:latin typeface="Arial Narrow"/>
                          <a:cs typeface="Arial Narrow"/>
                        </a:rPr>
                        <a:t>$3</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algn="ctr" fontAlgn="b"/>
                      <a:r>
                        <a:rPr lang="en-US" sz="900" b="0" i="0" u="none" strike="noStrike" dirty="0" smtClean="0">
                          <a:solidFill>
                            <a:srgbClr val="000000"/>
                          </a:solidFill>
                          <a:effectLst/>
                          <a:latin typeface="Arial Narrow"/>
                          <a:cs typeface="Arial Narrow"/>
                        </a:rPr>
                        <a:t>Jeff</a:t>
                      </a:r>
                      <a:endParaRPr lang="en-US" sz="90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12"/>
                  </a:ext>
                </a:extLst>
              </a:tr>
            </a:tbl>
          </a:graphicData>
        </a:graphic>
      </p:graphicFrame>
      <p:graphicFrame>
        <p:nvGraphicFramePr>
          <p:cNvPr id="17" name="Table 16">
            <a:extLst>
              <a:ext uri="{FF2B5EF4-FFF2-40B4-BE49-F238E27FC236}">
                <a16:creationId xmlns:a16="http://schemas.microsoft.com/office/drawing/2014/main" xmlns="" id="{9D148E75-6C67-44A7-964A-E44456C7659A}"/>
              </a:ext>
            </a:extLst>
          </p:cNvPr>
          <p:cNvGraphicFramePr>
            <a:graphicFrameLocks noGrp="1"/>
          </p:cNvGraphicFramePr>
          <p:nvPr>
            <p:extLst>
              <p:ext uri="{D42A27DB-BD31-4B8C-83A1-F6EECF244321}">
                <p14:modId xmlns:p14="http://schemas.microsoft.com/office/powerpoint/2010/main" val="2488457386"/>
              </p:ext>
            </p:extLst>
          </p:nvPr>
        </p:nvGraphicFramePr>
        <p:xfrm>
          <a:off x="6913206" y="821357"/>
          <a:ext cx="2035258" cy="4124472"/>
        </p:xfrm>
        <a:graphic>
          <a:graphicData uri="http://schemas.openxmlformats.org/drawingml/2006/table">
            <a:tbl>
              <a:tblPr firstRow="1">
                <a:tableStyleId>{74C1A8A3-306A-4EB7-A6B1-4F7E0EB9C5D6}</a:tableStyleId>
              </a:tblPr>
              <a:tblGrid>
                <a:gridCol w="501655">
                  <a:extLst>
                    <a:ext uri="{9D8B030D-6E8A-4147-A177-3AD203B41FA5}">
                      <a16:colId xmlns:a16="http://schemas.microsoft.com/office/drawing/2014/main" xmlns="" val="20000"/>
                    </a:ext>
                  </a:extLst>
                </a:gridCol>
                <a:gridCol w="501655">
                  <a:extLst>
                    <a:ext uri="{9D8B030D-6E8A-4147-A177-3AD203B41FA5}">
                      <a16:colId xmlns:a16="http://schemas.microsoft.com/office/drawing/2014/main" xmlns="" val="20001"/>
                    </a:ext>
                  </a:extLst>
                </a:gridCol>
                <a:gridCol w="392771">
                  <a:extLst>
                    <a:ext uri="{9D8B030D-6E8A-4147-A177-3AD203B41FA5}">
                      <a16:colId xmlns:a16="http://schemas.microsoft.com/office/drawing/2014/main" xmlns="" val="20002"/>
                    </a:ext>
                  </a:extLst>
                </a:gridCol>
                <a:gridCol w="639177">
                  <a:extLst>
                    <a:ext uri="{9D8B030D-6E8A-4147-A177-3AD203B41FA5}">
                      <a16:colId xmlns:a16="http://schemas.microsoft.com/office/drawing/2014/main" xmlns="" val="20003"/>
                    </a:ext>
                  </a:extLst>
                </a:gridCol>
              </a:tblGrid>
              <a:tr h="467468">
                <a:tc gridSpan="4">
                  <a:txBody>
                    <a:bodyPr/>
                    <a:lstStyle/>
                    <a:p>
                      <a:pPr algn="ctr" fontAlgn="b"/>
                      <a:r>
                        <a:rPr lang="en-US" sz="1800" b="1" u="none" strike="noStrike" kern="1200" dirty="0">
                          <a:solidFill>
                            <a:schemeClr val="lt1"/>
                          </a:solidFill>
                          <a:effectLst/>
                          <a:latin typeface="Arial Narrow" panose="020B0606020202030204" pitchFamily="34" charset="0"/>
                          <a:ea typeface="+mn-ea"/>
                          <a:cs typeface="+mn-cs"/>
                        </a:rPr>
                        <a:t>TE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hMerge="1">
                  <a:txBody>
                    <a:bodyPr/>
                    <a:lstStyle/>
                    <a:p>
                      <a:pPr algn="ctr" fontAlgn="b"/>
                      <a:endParaRPr lang="en-US" sz="1600" b="0" i="0" u="none" strike="noStrike">
                        <a:solidFill>
                          <a:srgbClr val="000000"/>
                        </a:solidFill>
                        <a:effectLst/>
                        <a:latin typeface="Arial Narrow" panose="020B0606020202030204" pitchFamily="34" charset="0"/>
                        <a:cs typeface="Segoe UI"/>
                      </a:endParaRPr>
                    </a:p>
                  </a:txBody>
                  <a:tcPr marL="12700" marR="12700" marT="12700" marB="0" anchor="b"/>
                </a:tc>
                <a:tc hMerge="1">
                  <a:txBody>
                    <a:bodyPr/>
                    <a:lstStyle/>
                    <a:p>
                      <a:pPr algn="ctr" fontAlgn="b"/>
                      <a:endParaRPr lang="en-US" sz="1600" b="0" i="0" u="none" strike="noStrike">
                        <a:solidFill>
                          <a:srgbClr val="000000"/>
                        </a:solidFill>
                        <a:effectLst/>
                        <a:latin typeface="Arial Narrow" panose="020B0606020202030204" pitchFamily="34" charset="0"/>
                        <a:cs typeface="Segoe UI"/>
                      </a:endParaRPr>
                    </a:p>
                  </a:txBody>
                  <a:tcPr marL="12700" marR="12700" marT="12700" marB="0" anchor="b"/>
                </a:tc>
                <a:tc hMerge="1">
                  <a:txBody>
                    <a:bodyPr/>
                    <a:lstStyle/>
                    <a:p>
                      <a:pPr algn="ctr" fontAlgn="b"/>
                      <a:endParaRPr lang="en-US" sz="1600" b="0" i="0" u="none" strike="noStrike">
                        <a:solidFill>
                          <a:srgbClr val="000000"/>
                        </a:solidFill>
                        <a:effectLst/>
                        <a:latin typeface="Arial Narrow" panose="020B0606020202030204" pitchFamily="34" charset="0"/>
                        <a:cs typeface="Segoe UI"/>
                      </a:endParaRPr>
                    </a:p>
                  </a:txBody>
                  <a:tcPr marL="12700" marR="12700" marT="12700" marB="0" anchor="b"/>
                </a:tc>
                <a:extLst>
                  <a:ext uri="{0D108BD9-81ED-4DB2-BD59-A6C34878D82A}">
                    <a16:rowId xmlns:a16="http://schemas.microsoft.com/office/drawing/2014/main" xmlns="" val="2415383674"/>
                  </a:ext>
                </a:extLst>
              </a:tr>
              <a:tr h="281308">
                <a:tc>
                  <a:txBody>
                    <a:bodyPr/>
                    <a:lstStyle/>
                    <a:p>
                      <a:pPr marL="0" algn="ctr" defTabSz="457200" rtl="0" eaLnBrk="1" fontAlgn="b" latinLnBrk="0" hangingPunct="1"/>
                      <a:r>
                        <a:rPr lang="en-US" sz="1050" u="none" strike="noStrike" kern="1200" dirty="0">
                          <a:effectLst/>
                          <a:latin typeface="Arial Narrow" panose="020B0606020202030204" pitchFamily="34" charset="0"/>
                        </a:rPr>
                        <a:t>Player</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1050" u="none" strike="noStrike" dirty="0">
                          <a:effectLst/>
                          <a:latin typeface="Arial Narrow" panose="020B0606020202030204" pitchFamily="34" charset="0"/>
                        </a:rPr>
                        <a:t>Pts</a:t>
                      </a:r>
                      <a:endParaRPr lang="en-US" sz="1050" b="0" i="0" u="none" strike="noStrike" dirty="0">
                        <a:solidFill>
                          <a:srgbClr val="000000"/>
                        </a:solidFill>
                        <a:effectLst/>
                        <a:latin typeface="Arial Narrow" panose="020B0606020202030204" pitchFamily="34" charset="0"/>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Draft $</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tc>
                  <a:txBody>
                    <a:bodyPr/>
                    <a:lstStyle/>
                    <a:p>
                      <a:pPr marL="0" algn="ctr" defTabSz="457200" rtl="0" eaLnBrk="1" fontAlgn="b" latinLnBrk="0" hangingPunct="1"/>
                      <a:r>
                        <a:rPr lang="en-US" sz="1050" u="none" strike="noStrike" kern="1200" dirty="0">
                          <a:effectLst/>
                          <a:latin typeface="Arial Narrow" panose="020B0606020202030204" pitchFamily="34" charset="0"/>
                        </a:rPr>
                        <a:t>By</a:t>
                      </a:r>
                      <a:endParaRPr lang="en-US" sz="1050" u="none" strike="noStrike" kern="1200" dirty="0">
                        <a:solidFill>
                          <a:schemeClr val="dk1"/>
                        </a:solidFill>
                        <a:effectLst/>
                        <a:latin typeface="Arial Narrow" panose="020B0606020202030204" pitchFamily="34" charset="0"/>
                        <a:ea typeface="+mn-ea"/>
                        <a:cs typeface="Segoe UI" panose="020B0502040204020203" pitchFamily="34" charset="0"/>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xmlns="" val="10000"/>
                  </a:ext>
                </a:extLst>
              </a:tr>
              <a:tr h="281308">
                <a:tc>
                  <a:txBody>
                    <a:bodyPr/>
                    <a:lstStyle/>
                    <a:p>
                      <a:pPr algn="ctr" fontAlgn="b"/>
                      <a:r>
                        <a:rPr lang="en-US" sz="1050" b="0" i="0" u="none" strike="noStrike" dirty="0" smtClean="0">
                          <a:solidFill>
                            <a:srgbClr val="000000"/>
                          </a:solidFill>
                          <a:effectLst/>
                          <a:latin typeface="Arial Narrow"/>
                          <a:cs typeface="Arial Narrow"/>
                        </a:rPr>
                        <a:t>Andrews</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306</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$19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Jake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1"/>
                  </a:ext>
                </a:extLst>
              </a:tr>
              <a:tr h="281308">
                <a:tc>
                  <a:txBody>
                    <a:bodyPr/>
                    <a:lstStyle/>
                    <a:p>
                      <a:pPr algn="ctr" fontAlgn="b"/>
                      <a:r>
                        <a:rPr lang="en-US" sz="1050" b="0" i="0" u="none" strike="noStrike" dirty="0" err="1" smtClean="0">
                          <a:solidFill>
                            <a:srgbClr val="000000"/>
                          </a:solidFill>
                          <a:effectLst/>
                          <a:latin typeface="Arial Narrow"/>
                          <a:cs typeface="Arial Narrow"/>
                        </a:rPr>
                        <a:t>Kelce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266</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$41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Trevor</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2"/>
                  </a:ext>
                </a:extLst>
              </a:tr>
              <a:tr h="281308">
                <a:tc>
                  <a:txBody>
                    <a:bodyPr/>
                    <a:lstStyle/>
                    <a:p>
                      <a:pPr algn="ctr" fontAlgn="b"/>
                      <a:r>
                        <a:rPr lang="en-US" sz="1050" b="0" i="0" u="none" strike="noStrike" dirty="0" smtClean="0">
                          <a:solidFill>
                            <a:srgbClr val="000000"/>
                          </a:solidFill>
                          <a:effectLst/>
                          <a:latin typeface="Arial Narrow"/>
                          <a:cs typeface="Arial Narrow"/>
                        </a:rPr>
                        <a:t>Schultz</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208</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gridSpan="2">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050" b="0" i="0" u="none" strike="noStrike" dirty="0" smtClean="0">
                          <a:solidFill>
                            <a:srgbClr val="FF0000"/>
                          </a:solidFill>
                          <a:effectLst/>
                          <a:latin typeface="Arial Narrow" panose="020B0606020202030204" pitchFamily="34" charset="0"/>
                          <a:cs typeface="Segoe UI"/>
                        </a:rPr>
                        <a:t>undrafted</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hMerge="1">
                  <a:txBody>
                    <a:bodyPr/>
                    <a:lstStyle/>
                    <a:p>
                      <a:pPr algn="ctr" fontAlgn="b"/>
                      <a:endParaRPr lang="en-US" sz="1050" b="0" i="0" u="none" strike="noStrike" dirty="0">
                        <a:solidFill>
                          <a:srgbClr val="FF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3"/>
                  </a:ext>
                </a:extLst>
              </a:tr>
              <a:tr h="281308">
                <a:tc>
                  <a:txBody>
                    <a:bodyPr/>
                    <a:lstStyle/>
                    <a:p>
                      <a:pPr algn="ctr" fontAlgn="b"/>
                      <a:r>
                        <a:rPr lang="en-US" sz="1050" b="0" i="0" u="none" strike="noStrike" dirty="0" smtClean="0">
                          <a:solidFill>
                            <a:srgbClr val="000000"/>
                          </a:solidFill>
                          <a:effectLst/>
                          <a:latin typeface="Arial Narrow"/>
                          <a:cs typeface="Arial Narrow"/>
                        </a:rPr>
                        <a:t>Kittle</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201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$26</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050" b="0" u="none" strike="noStrike" kern="1200" dirty="0" smtClean="0">
                          <a:solidFill>
                            <a:srgbClr val="000000"/>
                          </a:solidFill>
                          <a:effectLst/>
                          <a:latin typeface="Arial Narrow"/>
                          <a:ea typeface="+mn-ea"/>
                          <a:cs typeface="Arial Narrow"/>
                        </a:rPr>
                        <a:t>Albert</a:t>
                      </a:r>
                      <a:endParaRPr lang="en-US" sz="1050" b="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4"/>
                  </a:ext>
                </a:extLst>
              </a:tr>
              <a:tr h="281308">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Ertz</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180</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$2</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Albert</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5"/>
                  </a:ext>
                </a:extLst>
              </a:tr>
              <a:tr h="281308">
                <a:tc>
                  <a:txBody>
                    <a:bodyPr/>
                    <a:lstStyle/>
                    <a:p>
                      <a:pPr algn="ctr" fontAlgn="b"/>
                      <a:r>
                        <a:rPr lang="en-US" sz="1050" b="0" i="0" u="none" strike="noStrike" dirty="0" smtClean="0">
                          <a:solidFill>
                            <a:srgbClr val="000000"/>
                          </a:solidFill>
                          <a:effectLst/>
                          <a:latin typeface="Arial Narrow"/>
                          <a:cs typeface="Arial Narrow"/>
                        </a:rPr>
                        <a:t>Pitts</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179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$19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u="none" strike="noStrike" kern="1200" dirty="0" smtClean="0">
                          <a:solidFill>
                            <a:srgbClr val="000000"/>
                          </a:solidFill>
                          <a:effectLst/>
                          <a:latin typeface="Arial Narrow"/>
                          <a:ea typeface="+mn-ea"/>
                          <a:cs typeface="Arial Narrow"/>
                        </a:rPr>
                        <a:t>Jeff</a:t>
                      </a:r>
                      <a:endParaRPr lang="en-US" sz="1050" b="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6"/>
                  </a:ext>
                </a:extLst>
              </a:tr>
              <a:tr h="281308">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Goedert</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167</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$2</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Darren</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7"/>
                  </a:ext>
                </a:extLst>
              </a:tr>
              <a:tr h="281308">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Knox</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166</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gridSpan="2">
                  <a:txBody>
                    <a:bodyPr/>
                    <a:lstStyle/>
                    <a:p>
                      <a:pPr marL="0" marR="0" indent="0" algn="ctr" defTabSz="685800" rtl="0" eaLnBrk="1" fontAlgn="b" latinLnBrk="0" hangingPunct="1">
                        <a:lnSpc>
                          <a:spcPct val="100000"/>
                        </a:lnSpc>
                        <a:spcBef>
                          <a:spcPts val="0"/>
                        </a:spcBef>
                        <a:spcAft>
                          <a:spcPts val="0"/>
                        </a:spcAft>
                        <a:buClrTx/>
                        <a:buSzTx/>
                        <a:buFontTx/>
                        <a:buNone/>
                        <a:tabLst/>
                        <a:defRPr/>
                      </a:pPr>
                      <a:r>
                        <a:rPr lang="en-US" sz="1050" b="0" i="0" u="none" strike="noStrike" dirty="0" smtClean="0">
                          <a:solidFill>
                            <a:srgbClr val="FF0000"/>
                          </a:solidFill>
                          <a:effectLst/>
                          <a:latin typeface="Arial Narrow" panose="020B0606020202030204" pitchFamily="34" charset="0"/>
                          <a:cs typeface="Segoe UI"/>
                        </a:rPr>
                        <a:t>undrafted</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hMerge="1">
                  <a:txBody>
                    <a:bodyPr/>
                    <a:lstStyle/>
                    <a:p>
                      <a:pPr marL="0" algn="ctr" defTabSz="685800" rtl="0" eaLnBrk="1" fontAlgn="b" latinLnBrk="0" hangingPunct="1"/>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08"/>
                  </a:ext>
                </a:extLst>
              </a:tr>
              <a:tr h="281308">
                <a:tc>
                  <a:txBody>
                    <a:bodyPr/>
                    <a:lstStyle/>
                    <a:p>
                      <a:pPr marL="0" algn="ctr" defTabSz="685800" rtl="0" eaLnBrk="1" fontAlgn="b" latinLnBrk="0" hangingPunct="1"/>
                      <a:r>
                        <a:rPr lang="en-US" sz="1050" b="0" i="0" u="none" strike="noStrike" kern="1200" dirty="0" err="1" smtClean="0">
                          <a:solidFill>
                            <a:srgbClr val="000000"/>
                          </a:solidFill>
                          <a:effectLst/>
                          <a:latin typeface="Arial Narrow"/>
                          <a:ea typeface="+mn-ea"/>
                          <a:cs typeface="Arial Narrow"/>
                        </a:rPr>
                        <a:t>Gesicki</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165</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$5</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Gregg</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8CF08C"/>
                    </a:solidFill>
                  </a:tcPr>
                </a:tc>
                <a:extLst>
                  <a:ext uri="{0D108BD9-81ED-4DB2-BD59-A6C34878D82A}">
                    <a16:rowId xmlns:a16="http://schemas.microsoft.com/office/drawing/2014/main" xmlns="" val="10009"/>
                  </a:ext>
                </a:extLst>
              </a:tr>
              <a:tr h="281308">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Hunter</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164</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gridSpan="2">
                  <a:txBody>
                    <a:bodyPr/>
                    <a:lstStyle/>
                    <a:p>
                      <a:pPr marL="0" marR="0" indent="0" algn="ctr" defTabSz="685800" rtl="0" eaLnBrk="1" fontAlgn="b" latinLnBrk="0" hangingPunct="1">
                        <a:lnSpc>
                          <a:spcPct val="100000"/>
                        </a:lnSpc>
                        <a:spcBef>
                          <a:spcPts val="0"/>
                        </a:spcBef>
                        <a:spcAft>
                          <a:spcPts val="0"/>
                        </a:spcAft>
                        <a:buClrTx/>
                        <a:buSzTx/>
                        <a:buFontTx/>
                        <a:buNone/>
                        <a:tabLst/>
                        <a:defRPr/>
                      </a:pPr>
                      <a:r>
                        <a:rPr lang="en-US" sz="1050" b="0" i="0" u="none" strike="noStrike" dirty="0" smtClean="0">
                          <a:solidFill>
                            <a:srgbClr val="FF0000"/>
                          </a:solidFill>
                          <a:effectLst/>
                          <a:latin typeface="Arial Narrow" panose="020B0606020202030204" pitchFamily="34" charset="0"/>
                          <a:cs typeface="Segoe UI"/>
                        </a:rPr>
                        <a:t>undrafted</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hMerge="1">
                  <a:txBody>
                    <a:bodyPr/>
                    <a:lstStyle/>
                    <a:p>
                      <a:pPr marL="0" algn="ctr" defTabSz="685800" rtl="0" eaLnBrk="1" fontAlgn="b" latinLnBrk="0" hangingPunct="1"/>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0"/>
                  </a:ext>
                </a:extLst>
              </a:tr>
              <a:tr h="281308">
                <a:tc>
                  <a:txBody>
                    <a:bodyPr/>
                    <a:lstStyle/>
                    <a:p>
                      <a:pPr algn="ctr" fontAlgn="b"/>
                      <a:r>
                        <a:rPr lang="en-US" sz="1050" b="0" i="0" u="none" strike="noStrike" dirty="0" err="1" smtClean="0">
                          <a:solidFill>
                            <a:srgbClr val="000000"/>
                          </a:solidFill>
                          <a:effectLst/>
                          <a:latin typeface="Arial Narrow"/>
                          <a:cs typeface="Arial Narrow"/>
                        </a:rPr>
                        <a:t>Fant</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159</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marR="0" lvl="0" indent="0" algn="ctr" defTabSz="685800" rtl="0" eaLnBrk="1" fontAlgn="b"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smtClean="0">
                          <a:ln>
                            <a:noFill/>
                          </a:ln>
                          <a:solidFill>
                            <a:srgbClr val="000000"/>
                          </a:solidFill>
                          <a:effectLst/>
                          <a:uLnTx/>
                          <a:uFillTx/>
                          <a:latin typeface="Arial Narrow"/>
                          <a:ea typeface="+mn-ea"/>
                          <a:cs typeface="Arial Narrow"/>
                        </a:rPr>
                        <a:t>$10</a:t>
                      </a:r>
                      <a:endParaRPr kumimoji="0" lang="en-US" sz="1050" b="0" i="0" u="none" strike="noStrike" kern="1200" cap="none" spc="0" normalizeH="0" baseline="0" noProof="0" dirty="0">
                        <a:ln>
                          <a:noFill/>
                        </a:ln>
                        <a:solidFill>
                          <a:srgbClr val="000000"/>
                        </a:solidFill>
                        <a:effectLst/>
                        <a:uLnTx/>
                        <a:uFillTx/>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marL="0" algn="ctr" defTabSz="685800" rtl="0" eaLnBrk="1" fontAlgn="b" latinLnBrk="0" hangingPunct="1"/>
                      <a:r>
                        <a:rPr lang="en-US" sz="1050" b="0" i="0" u="none" strike="noStrike" kern="1200" dirty="0" smtClean="0">
                          <a:solidFill>
                            <a:srgbClr val="000000"/>
                          </a:solidFill>
                          <a:effectLst/>
                          <a:latin typeface="Arial Narrow"/>
                          <a:ea typeface="+mn-ea"/>
                          <a:cs typeface="Arial Narrow"/>
                        </a:rPr>
                        <a:t>Kurt</a:t>
                      </a:r>
                      <a:endParaRPr lang="en-US" sz="1050" b="0" i="0" u="none" strike="noStrike" kern="1200" dirty="0">
                        <a:solidFill>
                          <a:srgbClr val="000000"/>
                        </a:solidFill>
                        <a:effectLst/>
                        <a:latin typeface="Arial Narrow"/>
                        <a:ea typeface="+mn-ea"/>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1"/>
                  </a:ext>
                </a:extLst>
              </a:tr>
              <a:tr h="281308">
                <a:tc>
                  <a:txBody>
                    <a:bodyPr/>
                    <a:lstStyle/>
                    <a:p>
                      <a:pPr algn="ctr" fontAlgn="b"/>
                      <a:r>
                        <a:rPr lang="en-US" sz="1050" b="0" i="0" u="none" strike="noStrike" dirty="0" err="1" smtClean="0">
                          <a:solidFill>
                            <a:srgbClr val="000000"/>
                          </a:solidFill>
                          <a:effectLst/>
                          <a:latin typeface="Arial Narrow"/>
                          <a:cs typeface="Arial Narrow"/>
                        </a:rPr>
                        <a:t>Friermuth</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a:txBody>
                    <a:bodyPr/>
                    <a:lstStyle/>
                    <a:p>
                      <a:pPr algn="ctr" fontAlgn="b"/>
                      <a:r>
                        <a:rPr lang="en-US" sz="1050" b="0" i="0" u="none" strike="noStrike" dirty="0" smtClean="0">
                          <a:solidFill>
                            <a:srgbClr val="000000"/>
                          </a:solidFill>
                          <a:effectLst/>
                          <a:latin typeface="Arial Narrow"/>
                          <a:cs typeface="Arial Narrow"/>
                        </a:rPr>
                        <a:t>151</a:t>
                      </a:r>
                      <a:endParaRPr lang="en-US" sz="105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gridSpan="2">
                  <a:txBody>
                    <a:bodyPr/>
                    <a:lstStyle/>
                    <a:p>
                      <a:pPr marL="0" marR="0" lvl="0" indent="0" algn="ctr" defTabSz="685800" rtl="0" eaLnBrk="1" fontAlgn="b" latinLnBrk="0" hangingPunct="1">
                        <a:lnSpc>
                          <a:spcPct val="100000"/>
                        </a:lnSpc>
                        <a:spcBef>
                          <a:spcPts val="0"/>
                        </a:spcBef>
                        <a:spcAft>
                          <a:spcPts val="0"/>
                        </a:spcAft>
                        <a:buClrTx/>
                        <a:buSzTx/>
                        <a:buFontTx/>
                        <a:buNone/>
                        <a:tabLst/>
                        <a:defRPr/>
                      </a:pPr>
                      <a:r>
                        <a:rPr lang="en-US" sz="1050" b="0" i="0" u="none" strike="noStrike" dirty="0" smtClean="0">
                          <a:solidFill>
                            <a:srgbClr val="FF0000"/>
                          </a:solidFill>
                          <a:effectLst/>
                          <a:latin typeface="Arial Narrow" panose="020B0606020202030204" pitchFamily="34" charset="0"/>
                          <a:cs typeface="Segoe UI"/>
                        </a:rPr>
                        <a:t>undrafted</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tc hMerge="1">
                  <a:txBody>
                    <a:bodyPr/>
                    <a:lstStyle/>
                    <a:p>
                      <a:pPr algn="ctr" fontAlgn="b"/>
                      <a:endParaRPr lang="en-US" sz="800" b="0" i="0" u="none" strike="noStrike" dirty="0">
                        <a:solidFill>
                          <a:srgbClr val="FF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solidFill>
                      <a:srgbClr val="FFFFFF"/>
                    </a:solidFill>
                  </a:tcPr>
                </a:tc>
                <a:extLst>
                  <a:ext uri="{0D108BD9-81ED-4DB2-BD59-A6C34878D82A}">
                    <a16:rowId xmlns:a16="http://schemas.microsoft.com/office/drawing/2014/main" xmlns="" val="10012"/>
                  </a:ext>
                </a:extLst>
              </a:tr>
            </a:tbl>
          </a:graphicData>
        </a:graphic>
      </p:graphicFrame>
    </p:spTree>
    <p:extLst>
      <p:ext uri="{BB962C8B-B14F-4D97-AF65-F5344CB8AC3E}">
        <p14:creationId xmlns:p14="http://schemas.microsoft.com/office/powerpoint/2010/main" val="3001400387"/>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51834"/>
            <a:ext cx="9143999" cy="553998"/>
          </a:xfrm>
          <a:prstGeom prst="rect">
            <a:avLst/>
          </a:prstGeom>
          <a:noFill/>
        </p:spPr>
        <p:txBody>
          <a:bodyPr wrap="square" rtlCol="0">
            <a:spAutoFit/>
          </a:bodyPr>
          <a:lstStyle/>
          <a:p>
            <a:pPr algn="ctr"/>
            <a:r>
              <a:rPr lang="en-US" sz="3000" b="1" dirty="0" smtClean="0">
                <a:solidFill>
                  <a:srgbClr val="FFFFFF"/>
                </a:solidFill>
                <a:latin typeface="Tahoma" panose="020B0604030504040204" pitchFamily="34" charset="0"/>
                <a:ea typeface="Tahoma" panose="020B0604030504040204" pitchFamily="34" charset="0"/>
                <a:cs typeface="Tahoma" panose="020B0604030504040204" pitchFamily="34" charset="0"/>
              </a:rPr>
              <a:t>2021 </a:t>
            </a:r>
            <a:r>
              <a:rPr lang="en-US" sz="3000" b="1" dirty="0">
                <a:solidFill>
                  <a:srgbClr val="FFFFFF"/>
                </a:solidFill>
                <a:latin typeface="Tahoma" panose="020B0604030504040204" pitchFamily="34" charset="0"/>
                <a:ea typeface="Tahoma" panose="020B0604030504040204" pitchFamily="34" charset="0"/>
                <a:cs typeface="Tahoma" panose="020B0604030504040204" pitchFamily="34" charset="0"/>
              </a:rPr>
              <a:t>Draft: </a:t>
            </a:r>
            <a:r>
              <a:rPr lang="en-US" sz="3000" b="1" dirty="0">
                <a:solidFill>
                  <a:srgbClr val="CCFFCC"/>
                </a:solidFill>
                <a:latin typeface="Tahoma" panose="020B0604030504040204" pitchFamily="34" charset="0"/>
                <a:ea typeface="Tahoma" panose="020B0604030504040204" pitchFamily="34" charset="0"/>
                <a:cs typeface="Tahoma" panose="020B0604030504040204" pitchFamily="34" charset="0"/>
              </a:rPr>
              <a:t>QB, RB, WR, TE 1s </a:t>
            </a:r>
            <a:r>
              <a:rPr lang="en-US" sz="3000" b="1" dirty="0">
                <a:solidFill>
                  <a:srgbClr val="FFFFFF"/>
                </a:solidFill>
                <a:latin typeface="Tahoma" panose="020B0604030504040204" pitchFamily="34" charset="0"/>
                <a:ea typeface="Tahoma" panose="020B0604030504040204" pitchFamily="34" charset="0"/>
                <a:cs typeface="Tahoma" panose="020B0604030504040204" pitchFamily="34" charset="0"/>
              </a:rPr>
              <a:t>… </a:t>
            </a:r>
            <a:r>
              <a:rPr lang="en-US" sz="3000" b="1" dirty="0">
                <a:solidFill>
                  <a:srgbClr val="FFA600"/>
                </a:solidFill>
                <a:latin typeface="Tahoma" panose="020B0604030504040204" pitchFamily="34" charset="0"/>
                <a:ea typeface="Tahoma" panose="020B0604030504040204" pitchFamily="34" charset="0"/>
                <a:cs typeface="Tahoma" panose="020B0604030504040204" pitchFamily="34" charset="0"/>
              </a:rPr>
              <a:t>RB, WR 2s  </a:t>
            </a:r>
          </a:p>
        </p:txBody>
      </p:sp>
      <p:graphicFrame>
        <p:nvGraphicFramePr>
          <p:cNvPr id="10" name="Table 9"/>
          <p:cNvGraphicFramePr>
            <a:graphicFrameLocks noGrp="1"/>
          </p:cNvGraphicFramePr>
          <p:nvPr>
            <p:extLst>
              <p:ext uri="{D42A27DB-BD31-4B8C-83A1-F6EECF244321}">
                <p14:modId xmlns:p14="http://schemas.microsoft.com/office/powerpoint/2010/main" val="123973796"/>
              </p:ext>
            </p:extLst>
          </p:nvPr>
        </p:nvGraphicFramePr>
        <p:xfrm>
          <a:off x="7992744" y="1941298"/>
          <a:ext cx="929376" cy="1660843"/>
        </p:xfrm>
        <a:graphic>
          <a:graphicData uri="http://schemas.openxmlformats.org/drawingml/2006/table">
            <a:tbl>
              <a:tblPr/>
              <a:tblGrid>
                <a:gridCol w="929376">
                  <a:extLst>
                    <a:ext uri="{9D8B030D-6E8A-4147-A177-3AD203B41FA5}">
                      <a16:colId xmlns:a16="http://schemas.microsoft.com/office/drawing/2014/main" xmlns="" val="20000"/>
                    </a:ext>
                  </a:extLst>
                </a:gridCol>
              </a:tblGrid>
              <a:tr h="175625">
                <a:tc>
                  <a:txBody>
                    <a:bodyPr/>
                    <a:lstStyle/>
                    <a:p>
                      <a:pPr algn="ctr" fontAlgn="b"/>
                      <a:r>
                        <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Cousins</a:t>
                      </a: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C3D69B"/>
                    </a:solidFill>
                  </a:tcPr>
                </a:tc>
                <a:extLst>
                  <a:ext uri="{0D108BD9-81ED-4DB2-BD59-A6C34878D82A}">
                    <a16:rowId xmlns:a16="http://schemas.microsoft.com/office/drawing/2014/main" xmlns="" val="10001"/>
                  </a:ext>
                </a:extLst>
              </a:tr>
              <a:tr h="85281">
                <a:tc>
                  <a:txBody>
                    <a:bodyPr/>
                    <a:lstStyle/>
                    <a:p>
                      <a:pPr algn="ctr" fontAlgn="b"/>
                      <a:endParaRPr lang="en-US" sz="4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xmlns="" val="4153150339"/>
                  </a:ext>
                </a:extLst>
              </a:tr>
              <a:tr h="175625">
                <a:tc>
                  <a:txBody>
                    <a:bodyPr/>
                    <a:lstStyle/>
                    <a:p>
                      <a:pPr algn="ctr" fontAlgn="b"/>
                      <a:r>
                        <a:rPr lang="en-US" sz="850" b="1" i="0" u="none" strike="noStrike" dirty="0"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C </a:t>
                      </a:r>
                      <a:r>
                        <a:rPr lang="en-US" sz="850" b="1" i="0" u="none" strike="noStrike" dirty="0" err="1"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Patt</a:t>
                      </a:r>
                      <a:endPar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C3D69B"/>
                    </a:solidFill>
                  </a:tcPr>
                </a:tc>
                <a:extLst>
                  <a:ext uri="{0D108BD9-81ED-4DB2-BD59-A6C34878D82A}">
                    <a16:rowId xmlns:a16="http://schemas.microsoft.com/office/drawing/2014/main" xmlns="" val="10002"/>
                  </a:ext>
                </a:extLst>
              </a:tr>
              <a:tr h="175625">
                <a:tc>
                  <a:txBody>
                    <a:bodyPr/>
                    <a:lstStyle/>
                    <a:p>
                      <a:pPr algn="ctr" fontAlgn="b"/>
                      <a:r>
                        <a:rPr lang="en-US" sz="850" b="1" i="0" u="none" strike="noStrike" dirty="0"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D Williams</a:t>
                      </a:r>
                      <a:endPar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F1AF0B"/>
                    </a:solidFill>
                  </a:tcPr>
                </a:tc>
              </a:tr>
              <a:tr h="85281">
                <a:tc>
                  <a:txBody>
                    <a:bodyPr/>
                    <a:lstStyle/>
                    <a:p>
                      <a:pPr algn="ctr" fontAlgn="b"/>
                      <a:endParaRPr lang="en-US" sz="4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xmlns="" val="2248570073"/>
                  </a:ext>
                </a:extLst>
              </a:tr>
              <a:tr h="175625">
                <a:tc>
                  <a:txBody>
                    <a:bodyPr/>
                    <a:lstStyle/>
                    <a:p>
                      <a:pPr algn="ctr" fontAlgn="b"/>
                      <a:r>
                        <a:rPr lang="en-US" sz="850" b="1" i="0" u="none" strike="noStrike" dirty="0" smtClean="0">
                          <a:solidFill>
                            <a:srgbClr val="FF0000"/>
                          </a:solidFill>
                          <a:effectLst/>
                          <a:latin typeface="Tahoma" panose="020B0604030504040204" pitchFamily="34" charset="0"/>
                          <a:ea typeface="Tahoma" panose="020B0604030504040204" pitchFamily="34" charset="0"/>
                          <a:cs typeface="Tahoma" panose="020B0604030504040204" pitchFamily="34" charset="0"/>
                        </a:rPr>
                        <a:t>0 WR</a:t>
                      </a:r>
                      <a:endParaRPr lang="en-US" sz="850" b="1" i="0" u="none" strike="noStrike" dirty="0">
                        <a:solidFill>
                          <a:srgbClr val="FF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noFill/>
                  </a:tcPr>
                </a:tc>
                <a:extLst>
                  <a:ext uri="{0D108BD9-81ED-4DB2-BD59-A6C34878D82A}">
                    <a16:rowId xmlns:a16="http://schemas.microsoft.com/office/drawing/2014/main" xmlns="" val="10004"/>
                  </a:ext>
                </a:extLst>
              </a:tr>
              <a:tr h="85281">
                <a:tc>
                  <a:txBody>
                    <a:bodyPr/>
                    <a:lstStyle/>
                    <a:p>
                      <a:pPr algn="ctr" fontAlgn="b"/>
                      <a:endParaRPr lang="en-US" sz="4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xmlns="" val="1070367497"/>
                  </a:ext>
                </a:extLst>
              </a:tr>
              <a:tr h="175625">
                <a:tc>
                  <a:txBody>
                    <a:bodyPr/>
                    <a:lstStyle/>
                    <a:p>
                      <a:pPr algn="ctr" fontAlgn="b"/>
                      <a:r>
                        <a:rPr lang="en-US" sz="850" b="1" i="0" u="none" strike="noStrike" dirty="0" err="1"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Schults</a:t>
                      </a:r>
                      <a:endPar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xmlns="" val="10005"/>
                  </a:ext>
                </a:extLst>
              </a:tr>
              <a:tr h="175625">
                <a:tc>
                  <a:txBody>
                    <a:bodyPr/>
                    <a:lstStyle/>
                    <a:p>
                      <a:pPr algn="ctr" fontAlgn="b"/>
                      <a:r>
                        <a:rPr lang="en-US" sz="850" b="1" i="0" u="none" strike="noStrike" dirty="0" err="1"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Gronk</a:t>
                      </a:r>
                      <a:endPar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xmlns="" val="10006"/>
                  </a:ext>
                </a:extLst>
              </a:tr>
              <a:tr h="175625">
                <a:tc>
                  <a:txBody>
                    <a:bodyPr/>
                    <a:lstStyle/>
                    <a:p>
                      <a:pPr algn="ctr" fontAlgn="b"/>
                      <a:r>
                        <a:rPr lang="en-US" sz="850" b="1" i="0" u="none" strike="noStrike" dirty="0"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H Henry</a:t>
                      </a:r>
                      <a:endPar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xmlns="" val="10007"/>
                  </a:ext>
                </a:extLst>
              </a:tr>
              <a:tr h="175625">
                <a:tc>
                  <a:txBody>
                    <a:bodyPr/>
                    <a:lstStyle/>
                    <a:p>
                      <a:pPr algn="ctr" fontAlgn="b"/>
                      <a:r>
                        <a:rPr lang="en-US" sz="850" b="1" i="0" u="none" strike="noStrike" dirty="0" smtClean="0">
                          <a:solidFill>
                            <a:srgbClr val="000000"/>
                          </a:solidFill>
                          <a:effectLst/>
                          <a:latin typeface="Tahoma" panose="020B0604030504040204" pitchFamily="34" charset="0"/>
                          <a:ea typeface="Tahoma" panose="020B0604030504040204" pitchFamily="34" charset="0"/>
                          <a:cs typeface="Tahoma" panose="020B0604030504040204" pitchFamily="34" charset="0"/>
                        </a:rPr>
                        <a:t>Knox</a:t>
                      </a:r>
                      <a:endParaRPr lang="en-US" sz="85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endParaRPr>
                    </a:p>
                  </a:txBody>
                  <a:tcPr marL="4525" marR="4525" marT="4525"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xmlns="" val="2199404646"/>
                  </a:ext>
                </a:extLst>
              </a:tr>
            </a:tbl>
          </a:graphicData>
        </a:graphic>
      </p:graphicFrame>
      <p:sp>
        <p:nvSpPr>
          <p:cNvPr id="4" name="Rectangle 3">
            <a:extLst>
              <a:ext uri="{FF2B5EF4-FFF2-40B4-BE49-F238E27FC236}">
                <a16:creationId xmlns:a16="http://schemas.microsoft.com/office/drawing/2014/main" xmlns="" id="{A6A5C66B-250F-432D-B2F1-13684B8892D2}"/>
              </a:ext>
            </a:extLst>
          </p:cNvPr>
          <p:cNvSpPr/>
          <p:nvPr/>
        </p:nvSpPr>
        <p:spPr>
          <a:xfrm>
            <a:off x="7856268" y="1475691"/>
            <a:ext cx="1202254" cy="338554"/>
          </a:xfrm>
          <a:prstGeom prst="rect">
            <a:avLst/>
          </a:prstGeom>
        </p:spPr>
        <p:txBody>
          <a:bodyPr wrap="square">
            <a:spAutoFit/>
          </a:bodyPr>
          <a:lstStyle/>
          <a:p>
            <a:r>
              <a:rPr lang="en-US" sz="1600" b="1" dirty="0">
                <a:solidFill>
                  <a:srgbClr val="FFFFFF"/>
                </a:solidFill>
                <a:latin typeface="Segoe UI"/>
                <a:cs typeface="Segoe UI"/>
              </a:rPr>
              <a:t>Undrafted</a:t>
            </a:r>
          </a:p>
        </p:txBody>
      </p:sp>
      <p:graphicFrame>
        <p:nvGraphicFramePr>
          <p:cNvPr id="3" name="Table 2"/>
          <p:cNvGraphicFramePr>
            <a:graphicFrameLocks noGrp="1"/>
          </p:cNvGraphicFramePr>
          <p:nvPr>
            <p:extLst>
              <p:ext uri="{D42A27DB-BD31-4B8C-83A1-F6EECF244321}">
                <p14:modId xmlns:p14="http://schemas.microsoft.com/office/powerpoint/2010/main" val="3948247236"/>
              </p:ext>
            </p:extLst>
          </p:nvPr>
        </p:nvGraphicFramePr>
        <p:xfrm>
          <a:off x="138477" y="660445"/>
          <a:ext cx="1645439" cy="4375107"/>
        </p:xfrm>
        <a:graphic>
          <a:graphicData uri="http://schemas.openxmlformats.org/drawingml/2006/table">
            <a:tbl>
              <a:tblPr/>
              <a:tblGrid>
                <a:gridCol w="746915"/>
                <a:gridCol w="397424"/>
                <a:gridCol w="501100"/>
              </a:tblGrid>
              <a:tr h="151822">
                <a:tc>
                  <a:txBody>
                    <a:bodyPr/>
                    <a:lstStyle/>
                    <a:p>
                      <a:pPr algn="ctr" fontAlgn="b"/>
                      <a:r>
                        <a:rPr lang="en-US" sz="900" b="0" i="0" u="none" strike="noStrike" dirty="0" smtClean="0">
                          <a:solidFill>
                            <a:srgbClr val="FFFFFF"/>
                          </a:solidFill>
                          <a:effectLst/>
                          <a:latin typeface="Arial Narrow"/>
                          <a:cs typeface="Arial Narrow"/>
                        </a:rPr>
                        <a:t>CMC</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$53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Kurt</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Dalvin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$52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Darren</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err="1" smtClean="0">
                          <a:solidFill>
                            <a:srgbClr val="000000"/>
                          </a:solidFill>
                          <a:effectLst/>
                          <a:latin typeface="Arial Narrow"/>
                          <a:cs typeface="Arial Narrow"/>
                        </a:rPr>
                        <a:t>Ekeler</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$50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Kamaray</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$49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Andrew</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Henry</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$49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Jim</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000000"/>
                          </a:solidFill>
                          <a:effectLst/>
                          <a:latin typeface="Arial Narrow"/>
                          <a:cs typeface="Arial Narrow"/>
                        </a:rPr>
                        <a:t>Zeke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$47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Aaron</a:t>
                      </a:r>
                    </a:p>
                  </a:txBody>
                  <a:tcPr marL="7945" marR="7945" marT="7945" marB="0" anchor="b">
                    <a:lnL>
                      <a:noFill/>
                    </a:lnL>
                    <a:lnR>
                      <a:noFill/>
                    </a:lnR>
                    <a:lnT>
                      <a:noFill/>
                    </a:lnT>
                    <a:lnB>
                      <a:noFill/>
                    </a:lnB>
                    <a:solidFill>
                      <a:srgbClr val="CCFFCC"/>
                    </a:solidFill>
                  </a:tcPr>
                </a:tc>
              </a:tr>
              <a:tr h="51263">
                <a:tc>
                  <a:txBody>
                    <a:bodyPr/>
                    <a:lstStyle/>
                    <a:p>
                      <a:pPr algn="ctr" fontAlgn="b"/>
                      <a:r>
                        <a:rPr lang="en-US" sz="900" b="0" i="0" u="none" strike="noStrike" dirty="0" err="1" smtClean="0">
                          <a:solidFill>
                            <a:srgbClr val="FFFFFF"/>
                          </a:solidFill>
                          <a:effectLst/>
                          <a:latin typeface="Arial Narrow"/>
                          <a:cs typeface="Arial Narrow"/>
                        </a:rPr>
                        <a:t>Saquon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$46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Edward</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Tyreek</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$43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Darren</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Davante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$42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Jake</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A Jones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$42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Ridley</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$42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Edward</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Kelce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$41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Najee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$41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Jake</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Chubb</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$40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Jake</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000000"/>
                          </a:solidFill>
                          <a:effectLst/>
                          <a:latin typeface="Arial Narrow"/>
                          <a:cs typeface="Arial Narrow"/>
                        </a:rPr>
                        <a:t>Gibson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$39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DK</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$38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FFFFFF"/>
                          </a:solidFill>
                          <a:effectLst/>
                          <a:latin typeface="Arial Narrow"/>
                          <a:cs typeface="Arial Narrow"/>
                        </a:rPr>
                        <a:t>CEH</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$38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Jim</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JT</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$37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Darren</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Hopkins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$37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Diggs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$35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Bill</a:t>
                      </a:r>
                    </a:p>
                  </a:txBody>
                  <a:tcPr marL="7945" marR="7945" marT="7945" marB="0" anchor="b">
                    <a:lnL>
                      <a:noFill/>
                    </a:lnL>
                    <a:lnR>
                      <a:noFill/>
                    </a:lnR>
                    <a:lnT>
                      <a:noFill/>
                    </a:lnT>
                    <a:lnB>
                      <a:noFill/>
                    </a:lnB>
                    <a:solidFill>
                      <a:srgbClr val="CCFFCC"/>
                    </a:solidFill>
                  </a:tcPr>
                </a:tc>
              </a:tr>
              <a:tr h="122352">
                <a:tc>
                  <a:txBody>
                    <a:bodyPr/>
                    <a:lstStyle/>
                    <a:p>
                      <a:pPr algn="ctr" fontAlgn="b"/>
                      <a:r>
                        <a:rPr lang="en-US" sz="1000" b="0" i="0" u="none" strike="noStrike" dirty="0" err="1" smtClean="0">
                          <a:solidFill>
                            <a:srgbClr val="000000"/>
                          </a:solidFill>
                          <a:effectLst/>
                          <a:latin typeface="Arial Narrow"/>
                          <a:cs typeface="Arial Narrow"/>
                        </a:rPr>
                        <a:t>Mahomes</a:t>
                      </a:r>
                      <a:endParaRPr lang="en-US" sz="10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$34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FFFFFF"/>
                          </a:solidFill>
                          <a:effectLst/>
                          <a:latin typeface="Arial Narrow"/>
                          <a:cs typeface="Arial Narrow"/>
                        </a:rPr>
                        <a:t>McLaurin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$34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Andrew</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Keenan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$33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Andrew</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JJ</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$31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Mixon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$30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Aaron</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CeeDee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$30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Aaron</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FFFFFF"/>
                          </a:solidFill>
                          <a:effectLst/>
                          <a:latin typeface="Arial Narrow"/>
                          <a:cs typeface="Arial Narrow"/>
                        </a:rPr>
                        <a:t>AJ Brown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$30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Darren</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Waller</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$28 </a:t>
                      </a:r>
                    </a:p>
                  </a:txBody>
                  <a:tcPr marL="7945" marR="7945" marT="7945" marB="0" anchor="b">
                    <a:lnL>
                      <a:noFill/>
                    </a:lnL>
                    <a:lnR>
                      <a:noFill/>
                    </a:lnR>
                    <a:lnT>
                      <a:noFill/>
                    </a:lnT>
                    <a:lnB>
                      <a:noFill/>
                    </a:lnB>
                  </a:tcPr>
                </a:tc>
                <a:tc>
                  <a:txBody>
                    <a:bodyPr/>
                    <a:lstStyle/>
                    <a:p>
                      <a:pPr algn="ctr" fontAlgn="b"/>
                      <a:r>
                        <a:rPr lang="en-US" sz="900" b="0" i="0" u="none" strike="noStrike">
                          <a:solidFill>
                            <a:srgbClr val="FFFFFF"/>
                          </a:solidFill>
                          <a:effectLst/>
                          <a:latin typeface="Arial Narrow"/>
                          <a:cs typeface="Arial Narrow"/>
                        </a:rPr>
                        <a:t>Edward</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A Rob</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Aaron</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D </a:t>
                      </a:r>
                      <a:r>
                        <a:rPr lang="en-US" sz="900" b="0" i="0" u="none" strike="noStrike" dirty="0" err="1" smtClean="0">
                          <a:solidFill>
                            <a:srgbClr val="000000"/>
                          </a:solidFill>
                          <a:effectLst/>
                          <a:latin typeface="Arial Narrow"/>
                          <a:cs typeface="Arial Narrow"/>
                        </a:rPr>
                        <a:t>Montg</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a:solidFill>
                            <a:srgbClr val="000000"/>
                          </a:solidFill>
                          <a:effectLst/>
                          <a:latin typeface="Arial Narrow"/>
                          <a:cs typeface="Arial Narrow"/>
                        </a:rPr>
                        <a:t>$27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Bill</a:t>
                      </a:r>
                    </a:p>
                  </a:txBody>
                  <a:tcPr marL="7945" marR="7945" marT="7945" marB="0" anchor="b">
                    <a:lnL>
                      <a:noFill/>
                    </a:lnL>
                    <a:lnR>
                      <a:noFill/>
                    </a:lnR>
                    <a:lnT>
                      <a:noFill/>
                    </a:lnT>
                    <a:lnB>
                      <a:noFill/>
                    </a:lnB>
                    <a:solidFill>
                      <a:srgbClr val="FFC000"/>
                    </a:solidFill>
                  </a:tcPr>
                </a:tc>
              </a:tr>
            </a:tbl>
          </a:graphicData>
        </a:graphic>
      </p:graphicFrame>
      <p:graphicFrame>
        <p:nvGraphicFramePr>
          <p:cNvPr id="11" name="Table 10"/>
          <p:cNvGraphicFramePr>
            <a:graphicFrameLocks noGrp="1"/>
          </p:cNvGraphicFramePr>
          <p:nvPr>
            <p:extLst>
              <p:ext uri="{D42A27DB-BD31-4B8C-83A1-F6EECF244321}">
                <p14:modId xmlns:p14="http://schemas.microsoft.com/office/powerpoint/2010/main" val="126903436"/>
              </p:ext>
            </p:extLst>
          </p:nvPr>
        </p:nvGraphicFramePr>
        <p:xfrm>
          <a:off x="2013765" y="660445"/>
          <a:ext cx="1822785" cy="4368390"/>
        </p:xfrm>
        <a:graphic>
          <a:graphicData uri="http://schemas.openxmlformats.org/drawingml/2006/table">
            <a:tbl>
              <a:tblPr/>
              <a:tblGrid>
                <a:gridCol w="845885"/>
                <a:gridCol w="408522"/>
                <a:gridCol w="568378"/>
              </a:tblGrid>
              <a:tr h="112818">
                <a:tc>
                  <a:txBody>
                    <a:bodyPr/>
                    <a:lstStyle/>
                    <a:p>
                      <a:pPr algn="ctr" fontAlgn="b"/>
                      <a:r>
                        <a:rPr lang="en-US" sz="900" b="0" i="0" u="none" strike="noStrike" dirty="0" smtClean="0">
                          <a:solidFill>
                            <a:srgbClr val="FFFFFF"/>
                          </a:solidFill>
                          <a:effectLst/>
                          <a:latin typeface="Arial Narrow"/>
                          <a:cs typeface="Arial Narrow"/>
                        </a:rPr>
                        <a:t>R</a:t>
                      </a:r>
                      <a:r>
                        <a:rPr lang="en-US" sz="900" b="0" i="0" u="none" strike="noStrike" baseline="0" dirty="0" smtClean="0">
                          <a:solidFill>
                            <a:srgbClr val="FFFFFF"/>
                          </a:solidFill>
                          <a:effectLst/>
                          <a:latin typeface="Arial Narrow"/>
                          <a:cs typeface="Arial Narrow"/>
                        </a:rPr>
                        <a:t> Woods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$27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Andrew</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C Carson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$27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Jeff</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Kittle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$26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Diontae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$26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Jeff</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Miles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$26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Jeff</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J Allen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$25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Gaskin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$25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Jim</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Gus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$25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Edward</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Kyler</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$24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Jeff</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J Robinson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$24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Kurt</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err="1" smtClean="0">
                          <a:solidFill>
                            <a:srgbClr val="FFFFFF"/>
                          </a:solidFill>
                          <a:effectLst/>
                          <a:latin typeface="Arial Narrow"/>
                          <a:cs typeface="Arial Narrow"/>
                        </a:rPr>
                        <a:t>Amari</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$24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Jeff</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J Jacobs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$23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Bill</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Kupp</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$22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Aaron</a:t>
                      </a:r>
                    </a:p>
                  </a:txBody>
                  <a:tcPr marL="7945" marR="7945" marT="7945" marB="0" anchor="b">
                    <a:lnL>
                      <a:noFill/>
                    </a:lnL>
                    <a:lnR>
                      <a:noFill/>
                    </a:lnR>
                    <a:lnT>
                      <a:noFill/>
                    </a:lnT>
                    <a:lnB>
                      <a:noFill/>
                    </a:lnB>
                    <a:solidFill>
                      <a:srgbClr val="CCFFCC"/>
                    </a:solidFill>
                  </a:tcPr>
                </a:tc>
              </a:tr>
              <a:tr h="122352">
                <a:tc>
                  <a:txBody>
                    <a:bodyPr/>
                    <a:lstStyle/>
                    <a:p>
                      <a:pPr algn="ctr" fontAlgn="b"/>
                      <a:r>
                        <a:rPr lang="en-US" sz="1000" b="0" i="0" u="none" strike="noStrike" dirty="0" smtClean="0">
                          <a:solidFill>
                            <a:srgbClr val="FFFFFF"/>
                          </a:solidFill>
                          <a:effectLst/>
                          <a:latin typeface="Arial Narrow"/>
                          <a:cs typeface="Arial Narrow"/>
                        </a:rPr>
                        <a:t>D Henderson</a:t>
                      </a:r>
                      <a:endParaRPr lang="en-US" sz="10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$22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Aaron</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Lockett</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$21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a:solidFill>
                            <a:srgbClr val="000000"/>
                          </a:solidFill>
                          <a:effectLst/>
                          <a:latin typeface="Arial Narrow"/>
                          <a:cs typeface="Arial Narrow"/>
                        </a:rPr>
                        <a:t>DJ Moore</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$20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Jake</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FFFFFF"/>
                          </a:solidFill>
                          <a:effectLst/>
                          <a:latin typeface="Arial Narrow"/>
                          <a:cs typeface="Arial Narrow"/>
                        </a:rPr>
                        <a:t>C</a:t>
                      </a:r>
                      <a:r>
                        <a:rPr lang="en-US" sz="900" b="0" i="0" u="none" strike="noStrike" baseline="0" dirty="0" smtClean="0">
                          <a:solidFill>
                            <a:srgbClr val="FFFFFF"/>
                          </a:solidFill>
                          <a:effectLst/>
                          <a:latin typeface="Arial Narrow"/>
                          <a:cs typeface="Arial Narrow"/>
                        </a:rPr>
                        <a:t> Edmonds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$20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FFFFFF"/>
                          </a:solidFill>
                          <a:effectLst/>
                          <a:latin typeface="Arial Narrow"/>
                          <a:cs typeface="Arial Narrow"/>
                        </a:rPr>
                        <a:t>Mostert</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$20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Kurt</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M Andrews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$19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Jake</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Pitts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$19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Jeff</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Swift</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$19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000000"/>
                          </a:solidFill>
                          <a:effectLst/>
                          <a:latin typeface="Arial Narrow"/>
                          <a:cs typeface="Arial Narrow"/>
                        </a:rPr>
                        <a:t>Godwin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$19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Jeff</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FFFFFF"/>
                          </a:solidFill>
                          <a:effectLst/>
                          <a:latin typeface="Arial Narrow"/>
                          <a:cs typeface="Arial Narrow"/>
                        </a:rPr>
                        <a:t>Kareem</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$19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Kurt</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Rodgers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$18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D Harris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$18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err="1" smtClean="0">
                          <a:solidFill>
                            <a:srgbClr val="FFFFFF"/>
                          </a:solidFill>
                          <a:effectLst/>
                          <a:latin typeface="Arial Narrow"/>
                          <a:cs typeface="Arial Narrow"/>
                        </a:rPr>
                        <a:t>Thielen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Kurt</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M Davis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Jeff</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Javonte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$17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Edward</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a:solidFill>
                            <a:srgbClr val="000000"/>
                          </a:solidFill>
                          <a:effectLst/>
                          <a:latin typeface="Arial Narrow"/>
                          <a:cs typeface="Arial Narrow"/>
                        </a:rPr>
                        <a:t>Mike Evans</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$16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FFFFFF"/>
                          </a:solidFill>
                          <a:effectLst/>
                          <a:latin typeface="Arial Narrow"/>
                          <a:cs typeface="Arial Narrow"/>
                        </a:rPr>
                        <a:t>Hockenson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$16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Andrew</a:t>
                      </a:r>
                    </a:p>
                  </a:txBody>
                  <a:tcPr marL="7945" marR="7945" marT="7945" marB="0" anchor="b">
                    <a:lnL>
                      <a:noFill/>
                    </a:lnL>
                    <a:lnR>
                      <a:noFill/>
                    </a:lnR>
                    <a:lnT>
                      <a:noFill/>
                    </a:lnT>
                    <a:lnB>
                      <a:noFill/>
                    </a:lnB>
                  </a:tcPr>
                </a:tc>
              </a:tr>
            </a:tbl>
          </a:graphicData>
        </a:graphic>
      </p:graphicFrame>
      <p:graphicFrame>
        <p:nvGraphicFramePr>
          <p:cNvPr id="12" name="Table 11"/>
          <p:cNvGraphicFramePr>
            <a:graphicFrameLocks noGrp="1"/>
          </p:cNvGraphicFramePr>
          <p:nvPr>
            <p:extLst>
              <p:ext uri="{D42A27DB-BD31-4B8C-83A1-F6EECF244321}">
                <p14:modId xmlns:p14="http://schemas.microsoft.com/office/powerpoint/2010/main" val="1231709180"/>
              </p:ext>
            </p:extLst>
          </p:nvPr>
        </p:nvGraphicFramePr>
        <p:xfrm>
          <a:off x="4032702" y="660445"/>
          <a:ext cx="1757647" cy="4368390"/>
        </p:xfrm>
        <a:graphic>
          <a:graphicData uri="http://schemas.openxmlformats.org/drawingml/2006/table">
            <a:tbl>
              <a:tblPr/>
              <a:tblGrid>
                <a:gridCol w="762986"/>
                <a:gridCol w="479569"/>
                <a:gridCol w="515092"/>
              </a:tblGrid>
              <a:tr h="112818">
                <a:tc>
                  <a:txBody>
                    <a:bodyPr/>
                    <a:lstStyle/>
                    <a:p>
                      <a:pPr algn="ctr" fontAlgn="b"/>
                      <a:r>
                        <a:rPr lang="en-US" sz="900" b="0" i="0" u="none" strike="noStrike" dirty="0" err="1" smtClean="0">
                          <a:solidFill>
                            <a:srgbClr val="FFFFFF"/>
                          </a:solidFill>
                          <a:effectLst/>
                          <a:latin typeface="Arial Narrow"/>
                          <a:cs typeface="Arial Narrow"/>
                        </a:rPr>
                        <a:t>Jeudy</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$16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Edward</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FFFFFF"/>
                          </a:solidFill>
                          <a:effectLst/>
                          <a:latin typeface="Arial Narrow"/>
                          <a:cs typeface="Arial Narrow"/>
                        </a:rPr>
                        <a:t>Tonyan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$15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Trevor</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OBJ</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$15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Gregg</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Tee</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$14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Kurt</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err="1" smtClean="0">
                          <a:solidFill>
                            <a:srgbClr val="FFFFFF"/>
                          </a:solidFill>
                          <a:effectLst/>
                          <a:latin typeface="Arial Narrow"/>
                          <a:cs typeface="Arial Narrow"/>
                        </a:rPr>
                        <a:t>Aiyuk</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$14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Russell</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$13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Kurt</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L Thomas</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$13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Jim</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Claypool</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$12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Andrew</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Sermon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$12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Trevor</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Dak</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$11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Bill</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Julio</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$11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Trevor</a:t>
                      </a:r>
                    </a:p>
                  </a:txBody>
                  <a:tcPr marL="7945" marR="7945" marT="7945" marB="0" anchor="b">
                    <a:lnL>
                      <a:noFill/>
                    </a:lnL>
                    <a:lnR>
                      <a:noFill/>
                    </a:lnR>
                    <a:lnT>
                      <a:noFill/>
                    </a:lnT>
                    <a:lnB>
                      <a:noFill/>
                    </a:lnB>
                  </a:tcPr>
                </a:tc>
              </a:tr>
              <a:tr h="122352">
                <a:tc>
                  <a:txBody>
                    <a:bodyPr/>
                    <a:lstStyle/>
                    <a:p>
                      <a:pPr algn="ctr" fontAlgn="b"/>
                      <a:r>
                        <a:rPr lang="en-US" sz="1000" b="0" i="0" u="none" strike="noStrike" dirty="0" err="1" smtClean="0">
                          <a:solidFill>
                            <a:srgbClr val="FFFFFF"/>
                          </a:solidFill>
                          <a:effectLst/>
                          <a:latin typeface="Arial Narrow"/>
                          <a:cs typeface="Arial Narrow"/>
                        </a:rPr>
                        <a:t>JuJu</a:t>
                      </a:r>
                      <a:endParaRPr lang="en-US" sz="10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$11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Gregg</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Fant</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$10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Kurt</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L</a:t>
                      </a:r>
                      <a:r>
                        <a:rPr lang="en-US" sz="900" b="0" i="0" u="none" strike="noStrike" baseline="0" dirty="0" smtClean="0">
                          <a:solidFill>
                            <a:srgbClr val="FFFFFF"/>
                          </a:solidFill>
                          <a:effectLst/>
                          <a:latin typeface="Arial Narrow"/>
                          <a:cs typeface="Arial Narrow"/>
                        </a:rPr>
                        <a:t>amar</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$10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Darren</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M Williams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$9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Jake</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FFFFFF"/>
                          </a:solidFill>
                          <a:effectLst/>
                          <a:latin typeface="Arial Narrow"/>
                          <a:cs typeface="Arial Narrow"/>
                        </a:rPr>
                        <a:t>Sutton</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$9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Trevor</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FFFFFF"/>
                          </a:solidFill>
                          <a:effectLst/>
                          <a:latin typeface="Arial Narrow"/>
                          <a:cs typeface="Arial Narrow"/>
                        </a:rPr>
                        <a:t>Laviska</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$9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Jim</a:t>
                      </a:r>
                    </a:p>
                  </a:txBody>
                  <a:tcPr marL="7945" marR="7945" marT="7945" marB="0" anchor="b">
                    <a:lnL>
                      <a:noFill/>
                    </a:lnL>
                    <a:lnR>
                      <a:noFill/>
                    </a:lnR>
                    <a:lnT>
                      <a:noFill/>
                    </a:lnT>
                    <a:lnB>
                      <a:noFill/>
                    </a:lnB>
                  </a:tcPr>
                </a:tc>
              </a:tr>
              <a:tr h="112818">
                <a:tc>
                  <a:txBody>
                    <a:bodyPr/>
                    <a:lstStyle/>
                    <a:p>
                      <a:pPr algn="ctr" fontAlgn="b"/>
                      <a:r>
                        <a:rPr lang="en-US" sz="900" b="0" i="0" u="none" strike="noStrike" dirty="0" err="1" smtClean="0">
                          <a:solidFill>
                            <a:srgbClr val="000000"/>
                          </a:solidFill>
                          <a:effectLst/>
                          <a:latin typeface="Arial Narrow"/>
                          <a:cs typeface="Arial Narrow"/>
                        </a:rPr>
                        <a:t>Deebo</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$8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Edward</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Hurts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$8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Edward</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smtClean="0">
                          <a:solidFill>
                            <a:srgbClr val="000000"/>
                          </a:solidFill>
                          <a:effectLst/>
                          <a:latin typeface="Arial Narrow"/>
                          <a:cs typeface="Arial Narrow"/>
                        </a:rPr>
                        <a:t>Pittman</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$8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Jim</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smtClean="0">
                          <a:solidFill>
                            <a:srgbClr val="000000"/>
                          </a:solidFill>
                          <a:effectLst/>
                          <a:latin typeface="Arial Narrow"/>
                          <a:cs typeface="Arial Narrow"/>
                        </a:rPr>
                        <a:t>Singletary</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$8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Jim</a:t>
                      </a:r>
                    </a:p>
                  </a:txBody>
                  <a:tcPr marL="7945" marR="7945" marT="7945" marB="0" anchor="b">
                    <a:lnL>
                      <a:noFill/>
                    </a:lnL>
                    <a:lnR>
                      <a:noFill/>
                    </a:lnR>
                    <a:lnT>
                      <a:noFill/>
                    </a:lnT>
                    <a:lnB>
                      <a:noFill/>
                    </a:lnB>
                    <a:solidFill>
                      <a:srgbClr val="FFC000"/>
                    </a:solidFill>
                  </a:tcPr>
                </a:tc>
              </a:tr>
              <a:tr h="112818">
                <a:tc>
                  <a:txBody>
                    <a:bodyPr/>
                    <a:lstStyle/>
                    <a:p>
                      <a:pPr algn="ctr" fontAlgn="b"/>
                      <a:r>
                        <a:rPr lang="en-US" sz="900" b="0" i="0" u="none" strike="noStrike" dirty="0" err="1" smtClean="0">
                          <a:solidFill>
                            <a:srgbClr val="FFFFFF"/>
                          </a:solidFill>
                          <a:effectLst/>
                          <a:latin typeface="Arial Narrow"/>
                          <a:cs typeface="Arial Narrow"/>
                        </a:rPr>
                        <a:t>Jakobi</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Boyd</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Darren</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Jamaal W</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Andrew</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FFFFFF"/>
                          </a:solidFill>
                          <a:effectLst/>
                          <a:latin typeface="Arial Narrow"/>
                          <a:cs typeface="Arial Narrow"/>
                        </a:rPr>
                        <a:t>Robbie A</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45" marR="7945" marT="7945" marB="0" anchor="b">
                    <a:lnL>
                      <a:noFill/>
                    </a:lnL>
                    <a:lnR>
                      <a:noFill/>
                    </a:lnR>
                    <a:lnT>
                      <a:noFill/>
                    </a:lnT>
                    <a:lnB>
                      <a:noFill/>
                    </a:lnB>
                  </a:tcPr>
                </a:tc>
              </a:tr>
              <a:tr h="112818">
                <a:tc>
                  <a:txBody>
                    <a:bodyPr/>
                    <a:lstStyle/>
                    <a:p>
                      <a:pPr algn="ctr" fontAlgn="b"/>
                      <a:r>
                        <a:rPr lang="en-US" sz="900" b="0" i="0" u="none" strike="noStrike" dirty="0">
                          <a:solidFill>
                            <a:srgbClr val="FFFFFF"/>
                          </a:solidFill>
                          <a:effectLst/>
                          <a:latin typeface="Arial Narrow"/>
                          <a:cs typeface="Arial Narrow"/>
                        </a:rPr>
                        <a:t>James White</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$8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Jake</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Herbert</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$7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Jim</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000000"/>
                          </a:solidFill>
                          <a:effectLst/>
                          <a:latin typeface="Arial Narrow"/>
                          <a:cs typeface="Arial Narrow"/>
                        </a:rPr>
                        <a:t>Ja’Marr</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$7 </a:t>
                      </a:r>
                    </a:p>
                  </a:txBody>
                  <a:tcPr marL="7945" marR="7945" marT="7945"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Jim</a:t>
                      </a:r>
                    </a:p>
                  </a:txBody>
                  <a:tcPr marL="7945" marR="7945" marT="7945" marB="0" anchor="b">
                    <a:lnL>
                      <a:noFill/>
                    </a:lnL>
                    <a:lnR>
                      <a:noFill/>
                    </a:lnR>
                    <a:lnT>
                      <a:noFill/>
                    </a:lnT>
                    <a:lnB>
                      <a:noFill/>
                    </a:lnB>
                    <a:solidFill>
                      <a:srgbClr val="CCFFCC"/>
                    </a:solidFill>
                  </a:tcPr>
                </a:tc>
              </a:tr>
              <a:tr h="112818">
                <a:tc>
                  <a:txBody>
                    <a:bodyPr/>
                    <a:lstStyle/>
                    <a:p>
                      <a:pPr algn="ctr" fontAlgn="b"/>
                      <a:r>
                        <a:rPr lang="en-US" sz="900" b="0" i="0" u="none" strike="noStrike" dirty="0" err="1" smtClean="0">
                          <a:solidFill>
                            <a:srgbClr val="FFFFFF"/>
                          </a:solidFill>
                          <a:effectLst/>
                          <a:latin typeface="Arial Narrow"/>
                          <a:cs typeface="Arial Narrow"/>
                        </a:rPr>
                        <a:t>Higbee</a:t>
                      </a:r>
                      <a:endParaRPr lang="en-US" sz="900" b="0" i="0" u="none" strike="noStrike" dirty="0">
                        <a:solidFill>
                          <a:srgbClr val="FFFFFF"/>
                        </a:solidFill>
                        <a:effectLst/>
                        <a:latin typeface="Arial Narrow"/>
                        <a:cs typeface="Arial Narrow"/>
                      </a:endParaRP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$7 </a:t>
                      </a:r>
                    </a:p>
                  </a:txBody>
                  <a:tcPr marL="7945" marR="7945" marT="7945"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Jim</a:t>
                      </a:r>
                    </a:p>
                  </a:txBody>
                  <a:tcPr marL="7945" marR="7945" marT="7945" marB="0" anchor="b">
                    <a:lnL>
                      <a:noFill/>
                    </a:lnL>
                    <a:lnR>
                      <a:noFill/>
                    </a:lnR>
                    <a:lnT>
                      <a:noFill/>
                    </a:lnT>
                    <a:lnB>
                      <a:noFill/>
                    </a:lnB>
                  </a:tcPr>
                </a:tc>
              </a:tr>
              <a:tr h="112818">
                <a:tc>
                  <a:txBody>
                    <a:bodyPr/>
                    <a:lstStyle/>
                    <a:p>
                      <a:pPr algn="ctr" fontAlgn="b"/>
                      <a:r>
                        <a:rPr lang="en-US" sz="900" b="0" i="0" u="none" strike="noStrike" dirty="0" smtClean="0">
                          <a:solidFill>
                            <a:srgbClr val="000000"/>
                          </a:solidFill>
                          <a:effectLst/>
                          <a:latin typeface="Arial Narrow"/>
                          <a:cs typeface="Arial Narrow"/>
                        </a:rPr>
                        <a:t>Cooks</a:t>
                      </a:r>
                      <a:endParaRPr lang="en-US" sz="900" b="0" i="0" u="none" strike="noStrike" dirty="0">
                        <a:solidFill>
                          <a:srgbClr val="000000"/>
                        </a:solidFill>
                        <a:effectLst/>
                        <a:latin typeface="Arial Narrow"/>
                        <a:cs typeface="Arial Narrow"/>
                      </a:endParaRP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a:solidFill>
                            <a:srgbClr val="000000"/>
                          </a:solidFill>
                          <a:effectLst/>
                          <a:latin typeface="Arial Narrow"/>
                          <a:cs typeface="Arial Narrow"/>
                        </a:rPr>
                        <a:t>$7 </a:t>
                      </a:r>
                    </a:p>
                  </a:txBody>
                  <a:tcPr marL="7945" marR="7945" marT="7945"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Andrew</a:t>
                      </a:r>
                    </a:p>
                  </a:txBody>
                  <a:tcPr marL="7945" marR="7945" marT="7945" marB="0" anchor="b">
                    <a:lnL>
                      <a:noFill/>
                    </a:lnL>
                    <a:lnR>
                      <a:noFill/>
                    </a:lnR>
                    <a:lnT>
                      <a:noFill/>
                    </a:lnT>
                    <a:lnB>
                      <a:noFill/>
                    </a:lnB>
                    <a:solidFill>
                      <a:srgbClr val="FFC000"/>
                    </a:solidFill>
                  </a:tcPr>
                </a:tc>
              </a:tr>
            </a:tbl>
          </a:graphicData>
        </a:graphic>
      </p:graphicFrame>
      <p:graphicFrame>
        <p:nvGraphicFramePr>
          <p:cNvPr id="13" name="Table 12"/>
          <p:cNvGraphicFramePr>
            <a:graphicFrameLocks noGrp="1"/>
          </p:cNvGraphicFramePr>
          <p:nvPr>
            <p:extLst>
              <p:ext uri="{D42A27DB-BD31-4B8C-83A1-F6EECF244321}">
                <p14:modId xmlns:p14="http://schemas.microsoft.com/office/powerpoint/2010/main" val="2353437682"/>
              </p:ext>
            </p:extLst>
          </p:nvPr>
        </p:nvGraphicFramePr>
        <p:xfrm>
          <a:off x="6076737" y="660445"/>
          <a:ext cx="1640768" cy="4232348"/>
        </p:xfrm>
        <a:graphic>
          <a:graphicData uri="http://schemas.openxmlformats.org/drawingml/2006/table">
            <a:tbl>
              <a:tblPr/>
              <a:tblGrid>
                <a:gridCol w="726034"/>
                <a:gridCol w="372999"/>
                <a:gridCol w="541735"/>
              </a:tblGrid>
              <a:tr h="113136">
                <a:tc>
                  <a:txBody>
                    <a:bodyPr/>
                    <a:lstStyle/>
                    <a:p>
                      <a:pPr algn="ctr" fontAlgn="b"/>
                      <a:r>
                        <a:rPr lang="en-US" sz="900" b="0" i="0" u="none" strike="noStrike" dirty="0" smtClean="0">
                          <a:solidFill>
                            <a:srgbClr val="000000"/>
                          </a:solidFill>
                          <a:effectLst/>
                          <a:latin typeface="Arial Narrow"/>
                          <a:cs typeface="Arial Narrow"/>
                        </a:rPr>
                        <a:t>Melvin</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$7 </a:t>
                      </a: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67" marR="7967" marT="7967" marB="0" anchor="b">
                    <a:lnL>
                      <a:noFill/>
                    </a:lnL>
                    <a:lnR>
                      <a:noFill/>
                    </a:lnR>
                    <a:lnT>
                      <a:noFill/>
                    </a:lnT>
                    <a:lnB>
                      <a:noFill/>
                    </a:lnB>
                    <a:solidFill>
                      <a:srgbClr val="FFC000"/>
                    </a:solidFill>
                  </a:tcPr>
                </a:tc>
              </a:tr>
              <a:tr h="113136">
                <a:tc>
                  <a:txBody>
                    <a:bodyPr/>
                    <a:lstStyle/>
                    <a:p>
                      <a:pPr algn="ctr" fontAlgn="b"/>
                      <a:r>
                        <a:rPr lang="en-US" sz="900" b="0" i="0" u="none" strike="noStrike" dirty="0" err="1" smtClean="0">
                          <a:solidFill>
                            <a:srgbClr val="FFFFFF"/>
                          </a:solidFill>
                          <a:effectLst/>
                          <a:latin typeface="Arial Narrow"/>
                          <a:cs typeface="Arial Narrow"/>
                        </a:rPr>
                        <a:t>DeVonta</a:t>
                      </a:r>
                      <a:r>
                        <a:rPr lang="en-US" sz="900" b="0" i="0" u="none" strike="noStrike" baseline="0" dirty="0" smtClean="0">
                          <a:solidFill>
                            <a:srgbClr val="FFFFFF"/>
                          </a:solidFill>
                          <a:effectLst/>
                          <a:latin typeface="Arial Narrow"/>
                          <a:cs typeface="Arial Narrow"/>
                        </a:rPr>
                        <a:t> S</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$7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Darren</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C</a:t>
                      </a:r>
                      <a:r>
                        <a:rPr lang="en-US" sz="900" b="0" i="0" u="none" strike="noStrike" baseline="0" dirty="0" smtClean="0">
                          <a:solidFill>
                            <a:srgbClr val="FFFFFF"/>
                          </a:solidFill>
                          <a:effectLst/>
                          <a:latin typeface="Arial Narrow"/>
                          <a:cs typeface="Arial Narrow"/>
                        </a:rPr>
                        <a:t> Davis</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$7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Jake</a:t>
                      </a:r>
                    </a:p>
                  </a:txBody>
                  <a:tcPr marL="7967" marR="7967" marT="7967" marB="0" anchor="b">
                    <a:lnL>
                      <a:noFill/>
                    </a:lnL>
                    <a:lnR>
                      <a:noFill/>
                    </a:lnR>
                    <a:lnT>
                      <a:noFill/>
                    </a:lnT>
                    <a:lnB>
                      <a:noFill/>
                    </a:lnB>
                  </a:tcPr>
                </a:tc>
              </a:tr>
              <a:tr h="113136">
                <a:tc>
                  <a:txBody>
                    <a:bodyPr/>
                    <a:lstStyle/>
                    <a:p>
                      <a:pPr algn="ctr" fontAlgn="b"/>
                      <a:r>
                        <a:rPr lang="en-US" sz="900" b="0" i="0" u="none" strike="noStrike" dirty="0" err="1" smtClean="0">
                          <a:solidFill>
                            <a:srgbClr val="FFFFFF"/>
                          </a:solidFill>
                          <a:effectLst/>
                          <a:latin typeface="Arial Narrow"/>
                          <a:cs typeface="Arial Narrow"/>
                        </a:rPr>
                        <a:t>Golladay</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$7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Gregg</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MT</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$7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000000"/>
                          </a:solidFill>
                          <a:effectLst/>
                          <a:latin typeface="Arial Narrow"/>
                          <a:cs typeface="Arial Narrow"/>
                        </a:rPr>
                        <a:t>Mooney</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$6 </a:t>
                      </a: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Jim</a:t>
                      </a:r>
                    </a:p>
                  </a:txBody>
                  <a:tcPr marL="7967" marR="7967" marT="7967" marB="0" anchor="b">
                    <a:lnL>
                      <a:noFill/>
                    </a:lnL>
                    <a:lnR>
                      <a:noFill/>
                    </a:lnR>
                    <a:lnT>
                      <a:noFill/>
                    </a:lnT>
                    <a:lnB>
                      <a:noFill/>
                    </a:lnB>
                    <a:solidFill>
                      <a:srgbClr val="FFC000"/>
                    </a:solidFill>
                  </a:tcPr>
                </a:tc>
              </a:tr>
              <a:tr h="113136">
                <a:tc>
                  <a:txBody>
                    <a:bodyPr/>
                    <a:lstStyle/>
                    <a:p>
                      <a:pPr algn="ctr" fontAlgn="b"/>
                      <a:r>
                        <a:rPr lang="en-US" sz="900" b="0" i="0" u="none" strike="noStrike" dirty="0" smtClean="0">
                          <a:solidFill>
                            <a:srgbClr val="FFFFFF"/>
                          </a:solidFill>
                          <a:effectLst/>
                          <a:latin typeface="Arial Narrow"/>
                          <a:cs typeface="Arial Narrow"/>
                        </a:rPr>
                        <a:t>Pollard</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Aaron</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M</a:t>
                      </a:r>
                      <a:r>
                        <a:rPr lang="en-US" sz="900" b="0" i="0" u="none" strike="noStrike" baseline="0" dirty="0" smtClean="0">
                          <a:solidFill>
                            <a:srgbClr val="FFFFFF"/>
                          </a:solidFill>
                          <a:effectLst/>
                          <a:latin typeface="Arial Narrow"/>
                          <a:cs typeface="Arial Narrow"/>
                        </a:rPr>
                        <a:t> Carter</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Gregg</a:t>
                      </a:r>
                    </a:p>
                  </a:txBody>
                  <a:tcPr marL="7967" marR="7967" marT="7967" marB="0" anchor="b">
                    <a:lnL>
                      <a:noFill/>
                    </a:lnL>
                    <a:lnR>
                      <a:noFill/>
                    </a:lnR>
                    <a:lnT>
                      <a:noFill/>
                    </a:lnT>
                    <a:lnB>
                      <a:noFill/>
                    </a:lnB>
                  </a:tcPr>
                </a:tc>
              </a:tr>
              <a:tr h="113136">
                <a:tc>
                  <a:txBody>
                    <a:bodyPr/>
                    <a:lstStyle/>
                    <a:p>
                      <a:pPr algn="ctr" fontAlgn="b"/>
                      <a:r>
                        <a:rPr lang="en-US" sz="900" b="0" i="0" u="none" strike="noStrike" dirty="0" err="1" smtClean="0">
                          <a:solidFill>
                            <a:srgbClr val="FFFFFF"/>
                          </a:solidFill>
                          <a:effectLst/>
                          <a:latin typeface="Arial Narrow"/>
                          <a:cs typeface="Arial Narrow"/>
                        </a:rPr>
                        <a:t>Jonnu</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Aaron</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M</a:t>
                      </a:r>
                      <a:r>
                        <a:rPr lang="en-US" sz="900" b="0" i="0" u="none" strike="noStrike" baseline="0" dirty="0" smtClean="0">
                          <a:solidFill>
                            <a:srgbClr val="FFFFFF"/>
                          </a:solidFill>
                          <a:effectLst/>
                          <a:latin typeface="Arial Narrow"/>
                          <a:cs typeface="Arial Narrow"/>
                        </a:rPr>
                        <a:t> Callaway</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Gregg</a:t>
                      </a:r>
                    </a:p>
                  </a:txBody>
                  <a:tcPr marL="7967" marR="7967" marT="7967" marB="0" anchor="b">
                    <a:lnL>
                      <a:noFill/>
                    </a:lnL>
                    <a:lnR>
                      <a:noFill/>
                    </a:lnR>
                    <a:lnT>
                      <a:noFill/>
                    </a:lnT>
                    <a:lnB>
                      <a:noFill/>
                    </a:lnB>
                  </a:tcPr>
                </a:tc>
              </a:tr>
              <a:tr h="113136">
                <a:tc>
                  <a:txBody>
                    <a:bodyPr/>
                    <a:lstStyle/>
                    <a:p>
                      <a:pPr algn="ctr" fontAlgn="b"/>
                      <a:r>
                        <a:rPr lang="en-US" sz="900" b="0" i="0" u="none" strike="noStrike" dirty="0" err="1" smtClean="0">
                          <a:solidFill>
                            <a:srgbClr val="FFFFFF"/>
                          </a:solidFill>
                          <a:effectLst/>
                          <a:latin typeface="Arial Narrow"/>
                          <a:cs typeface="Arial Narrow"/>
                        </a:rPr>
                        <a:t>Agholor</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Kurt</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C Samuel</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Albert</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Fuller</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$6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Jim</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000000"/>
                          </a:solidFill>
                          <a:effectLst/>
                          <a:latin typeface="Arial Narrow"/>
                          <a:cs typeface="Arial Narrow"/>
                        </a:rPr>
                        <a:t>Stafford</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$5 </a:t>
                      </a: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Andrew</a:t>
                      </a:r>
                    </a:p>
                  </a:txBody>
                  <a:tcPr marL="7967" marR="7967" marT="7967" marB="0" anchor="b">
                    <a:lnL>
                      <a:noFill/>
                    </a:lnL>
                    <a:lnR>
                      <a:noFill/>
                    </a:lnR>
                    <a:lnT>
                      <a:noFill/>
                    </a:lnT>
                    <a:lnB>
                      <a:noFill/>
                    </a:lnB>
                    <a:solidFill>
                      <a:srgbClr val="CCFFCC"/>
                    </a:solidFill>
                  </a:tcPr>
                </a:tc>
              </a:tr>
              <a:tr h="113136">
                <a:tc>
                  <a:txBody>
                    <a:bodyPr/>
                    <a:lstStyle/>
                    <a:p>
                      <a:pPr algn="ctr" fontAlgn="b"/>
                      <a:r>
                        <a:rPr lang="en-US" sz="900" b="0" i="0" u="none" strike="noStrike" dirty="0" smtClean="0">
                          <a:solidFill>
                            <a:srgbClr val="000000"/>
                          </a:solidFill>
                          <a:effectLst/>
                          <a:latin typeface="Arial Narrow"/>
                          <a:cs typeface="Arial Narrow"/>
                        </a:rPr>
                        <a:t>Conner</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$5 </a:t>
                      </a: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67" marR="7967" marT="7967" marB="0" anchor="b">
                    <a:lnL>
                      <a:noFill/>
                    </a:lnL>
                    <a:lnR>
                      <a:noFill/>
                    </a:lnR>
                    <a:lnT>
                      <a:noFill/>
                    </a:lnT>
                    <a:lnB>
                      <a:noFill/>
                    </a:lnB>
                    <a:solidFill>
                      <a:srgbClr val="CCFFCC"/>
                    </a:solidFill>
                  </a:tcPr>
                </a:tc>
              </a:tr>
              <a:tr h="113136">
                <a:tc>
                  <a:txBody>
                    <a:bodyPr/>
                    <a:lstStyle/>
                    <a:p>
                      <a:pPr algn="ctr" fontAlgn="b"/>
                      <a:r>
                        <a:rPr lang="en-US" sz="900" b="0" i="0" u="none" strike="noStrike" dirty="0" err="1" smtClean="0">
                          <a:solidFill>
                            <a:srgbClr val="000000"/>
                          </a:solidFill>
                          <a:effectLst/>
                          <a:latin typeface="Arial Narrow"/>
                          <a:cs typeface="Arial Narrow"/>
                        </a:rPr>
                        <a:t>Gesicki</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$5 </a:t>
                      </a: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Gregg</a:t>
                      </a:r>
                    </a:p>
                  </a:txBody>
                  <a:tcPr marL="7967" marR="7967" marT="7967" marB="0" anchor="b">
                    <a:lnL>
                      <a:noFill/>
                    </a:lnL>
                    <a:lnR>
                      <a:noFill/>
                    </a:lnR>
                    <a:lnT>
                      <a:noFill/>
                    </a:lnT>
                    <a:lnB>
                      <a:noFill/>
                    </a:lnB>
                    <a:solidFill>
                      <a:srgbClr val="CCFFCC"/>
                    </a:solidFill>
                  </a:tcPr>
                </a:tc>
              </a:tr>
              <a:tr h="113136">
                <a:tc>
                  <a:txBody>
                    <a:bodyPr/>
                    <a:lstStyle/>
                    <a:p>
                      <a:pPr algn="ctr" fontAlgn="b"/>
                      <a:r>
                        <a:rPr lang="en-US" sz="900" b="0" i="0" u="none" strike="noStrike" dirty="0" err="1" smtClean="0">
                          <a:solidFill>
                            <a:srgbClr val="FFFFFF"/>
                          </a:solidFill>
                          <a:effectLst/>
                          <a:latin typeface="Arial Narrow"/>
                          <a:cs typeface="Arial Narrow"/>
                        </a:rPr>
                        <a:t>RoJo</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$5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Jake</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FFFFFF"/>
                          </a:solidFill>
                          <a:effectLst/>
                          <a:latin typeface="Arial Narrow"/>
                          <a:cs typeface="Arial Narrow"/>
                        </a:rPr>
                        <a:t>Lindsay</a:t>
                      </a:r>
                      <a:endParaRPr lang="en-US" sz="900" b="0" i="0" u="none" strike="noStrike" dirty="0">
                        <a:solidFill>
                          <a:srgbClr val="FFFFFF"/>
                        </a:solidFill>
                        <a:effectLst/>
                        <a:latin typeface="Arial Narrow"/>
                        <a:cs typeface="Arial Narrow"/>
                      </a:endParaRP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$5 </a:t>
                      </a:r>
                    </a:p>
                  </a:txBody>
                  <a:tcPr marL="7967" marR="7967" marT="7967" marB="0" anchor="b">
                    <a:lnL>
                      <a:noFill/>
                    </a:lnL>
                    <a:lnR>
                      <a:noFill/>
                    </a:lnR>
                    <a:lnT>
                      <a:noFill/>
                    </a:lnT>
                    <a:lnB>
                      <a:noFill/>
                    </a:lnB>
                  </a:tcPr>
                </a:tc>
                <a:tc>
                  <a:txBody>
                    <a:bodyPr/>
                    <a:lstStyle/>
                    <a:p>
                      <a:pPr algn="ctr" fontAlgn="b"/>
                      <a:r>
                        <a:rPr lang="en-US" sz="900" b="0" i="0" u="none" strike="noStrike" dirty="0">
                          <a:solidFill>
                            <a:srgbClr val="FFFFFF"/>
                          </a:solidFill>
                          <a:effectLst/>
                          <a:latin typeface="Arial Narrow"/>
                          <a:cs typeface="Arial Narrow"/>
                        </a:rPr>
                        <a:t>Bill</a:t>
                      </a:r>
                    </a:p>
                  </a:txBody>
                  <a:tcPr marL="7967" marR="7967" marT="7967" marB="0" anchor="b">
                    <a:lnL>
                      <a:noFill/>
                    </a:lnL>
                    <a:lnR>
                      <a:noFill/>
                    </a:lnR>
                    <a:lnT>
                      <a:noFill/>
                    </a:lnT>
                    <a:lnB>
                      <a:noFill/>
                    </a:lnB>
                  </a:tcPr>
                </a:tc>
              </a:tr>
              <a:tr h="113136">
                <a:tc>
                  <a:txBody>
                    <a:bodyPr/>
                    <a:lstStyle/>
                    <a:p>
                      <a:pPr algn="ctr" fontAlgn="b"/>
                      <a:r>
                        <a:rPr lang="en-US" sz="900" b="0" i="0" u="none" strike="noStrike" dirty="0" smtClean="0">
                          <a:solidFill>
                            <a:srgbClr val="000000"/>
                          </a:solidFill>
                          <a:effectLst/>
                          <a:latin typeface="Arial Narrow"/>
                          <a:cs typeface="Arial Narrow"/>
                        </a:rPr>
                        <a:t>Brady</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$4 </a:t>
                      </a: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67" marR="7967" marT="7967" marB="0" anchor="b">
                    <a:lnL>
                      <a:noFill/>
                    </a:lnL>
                    <a:lnR>
                      <a:noFill/>
                    </a:lnR>
                    <a:lnT>
                      <a:noFill/>
                    </a:lnT>
                    <a:lnB>
                      <a:noFill/>
                    </a:lnB>
                    <a:solidFill>
                      <a:srgbClr val="CCFFCC"/>
                    </a:solidFill>
                  </a:tcPr>
                </a:tc>
              </a:tr>
              <a:tr h="113136">
                <a:tc>
                  <a:txBody>
                    <a:bodyPr/>
                    <a:lstStyle/>
                    <a:p>
                      <a:pPr algn="ctr" fontAlgn="b"/>
                      <a:r>
                        <a:rPr lang="en-US" sz="900" b="0" i="0" u="none" strike="noStrike" dirty="0" smtClean="0">
                          <a:solidFill>
                            <a:srgbClr val="000000"/>
                          </a:solidFill>
                          <a:effectLst/>
                          <a:latin typeface="Arial Narrow"/>
                          <a:cs typeface="Arial Narrow"/>
                        </a:rPr>
                        <a:t>Hollywood</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$4 </a:t>
                      </a: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Jim</a:t>
                      </a:r>
                    </a:p>
                  </a:txBody>
                  <a:tcPr marL="7967" marR="7967" marT="7967" marB="0" anchor="b">
                    <a:lnL>
                      <a:noFill/>
                    </a:lnL>
                    <a:lnR>
                      <a:noFill/>
                    </a:lnR>
                    <a:lnT>
                      <a:noFill/>
                    </a:lnT>
                    <a:lnB>
                      <a:noFill/>
                    </a:lnB>
                    <a:solidFill>
                      <a:srgbClr val="FFC000"/>
                    </a:solidFill>
                  </a:tcPr>
                </a:tc>
              </a:tr>
              <a:tr h="113136">
                <a:tc>
                  <a:txBody>
                    <a:bodyPr/>
                    <a:lstStyle/>
                    <a:p>
                      <a:pPr algn="ctr" fontAlgn="b"/>
                      <a:r>
                        <a:rPr lang="en-US" sz="900" b="0" i="0" u="none" strike="noStrike" dirty="0">
                          <a:solidFill>
                            <a:srgbClr val="000000"/>
                          </a:solidFill>
                          <a:effectLst/>
                          <a:latin typeface="Arial Narrow"/>
                          <a:cs typeface="Arial Narrow"/>
                        </a:rPr>
                        <a:t>AJ Dillon</a:t>
                      </a: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$4 </a:t>
                      </a: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67" marR="7967" marT="7967" marB="0" anchor="b">
                    <a:lnL>
                      <a:noFill/>
                    </a:lnL>
                    <a:lnR>
                      <a:noFill/>
                    </a:lnR>
                    <a:lnT>
                      <a:noFill/>
                    </a:lnT>
                    <a:lnB>
                      <a:noFill/>
                    </a:lnB>
                    <a:solidFill>
                      <a:srgbClr val="FFC000"/>
                    </a:solidFill>
                  </a:tcPr>
                </a:tc>
              </a:tr>
              <a:tr h="113136">
                <a:tc>
                  <a:txBody>
                    <a:bodyPr/>
                    <a:lstStyle/>
                    <a:p>
                      <a:pPr algn="ctr" fontAlgn="b"/>
                      <a:r>
                        <a:rPr lang="en-US" sz="900" b="0" i="0" u="none" strike="noStrike" dirty="0" err="1" smtClean="0">
                          <a:solidFill>
                            <a:srgbClr val="000000"/>
                          </a:solidFill>
                          <a:effectLst/>
                          <a:latin typeface="Arial Narrow"/>
                          <a:cs typeface="Arial Narrow"/>
                        </a:rPr>
                        <a:t>Fournette</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 </a:t>
                      </a: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Trevor</a:t>
                      </a:r>
                    </a:p>
                  </a:txBody>
                  <a:tcPr marL="7967" marR="7967" marT="7967" marB="0" anchor="b">
                    <a:lnL>
                      <a:noFill/>
                    </a:lnL>
                    <a:lnR>
                      <a:noFill/>
                    </a:lnR>
                    <a:lnT>
                      <a:noFill/>
                    </a:lnT>
                    <a:lnB>
                      <a:noFill/>
                    </a:lnB>
                    <a:solidFill>
                      <a:srgbClr val="CCFFCC"/>
                    </a:solidFill>
                  </a:tcPr>
                </a:tc>
              </a:tr>
              <a:tr h="113136">
                <a:tc>
                  <a:txBody>
                    <a:bodyPr/>
                    <a:lstStyle/>
                    <a:p>
                      <a:pPr algn="ctr" fontAlgn="b"/>
                      <a:r>
                        <a:rPr lang="en-US" sz="900" b="0" i="0" u="none" strike="noStrike" dirty="0" smtClean="0">
                          <a:solidFill>
                            <a:srgbClr val="000000"/>
                          </a:solidFill>
                          <a:effectLst/>
                          <a:latin typeface="Arial Narrow"/>
                          <a:cs typeface="Arial Narrow"/>
                        </a:rPr>
                        <a:t>Burrow</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$3 </a:t>
                      </a:r>
                    </a:p>
                  </a:txBody>
                  <a:tcPr marL="7967" marR="7967" marT="7967"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Darren</a:t>
                      </a:r>
                    </a:p>
                  </a:txBody>
                  <a:tcPr marL="7967" marR="7967" marT="7967" marB="0" anchor="b">
                    <a:lnL>
                      <a:noFill/>
                    </a:lnL>
                    <a:lnR>
                      <a:noFill/>
                    </a:lnR>
                    <a:lnT>
                      <a:noFill/>
                    </a:lnT>
                    <a:lnB>
                      <a:noFill/>
                    </a:lnB>
                    <a:solidFill>
                      <a:srgbClr val="CCFFCC"/>
                    </a:solidFill>
                  </a:tcPr>
                </a:tc>
              </a:tr>
              <a:tr h="113136">
                <a:tc>
                  <a:txBody>
                    <a:bodyPr/>
                    <a:lstStyle/>
                    <a:p>
                      <a:pPr algn="ctr" fontAlgn="b"/>
                      <a:r>
                        <a:rPr lang="en-US" sz="900" b="0" i="0" u="none" strike="noStrike" dirty="0" smtClean="0">
                          <a:solidFill>
                            <a:srgbClr val="000000"/>
                          </a:solidFill>
                          <a:effectLst/>
                          <a:latin typeface="Arial Narrow"/>
                          <a:cs typeface="Arial Narrow"/>
                        </a:rPr>
                        <a:t>Waddle</a:t>
                      </a:r>
                      <a:endParaRPr lang="en-US" sz="900" b="0" i="0" u="none" strike="noStrike" dirty="0">
                        <a:solidFill>
                          <a:srgbClr val="000000"/>
                        </a:solidFill>
                        <a:effectLst/>
                        <a:latin typeface="Arial Narrow"/>
                        <a:cs typeface="Arial Narrow"/>
                      </a:endParaRP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$3 </a:t>
                      </a:r>
                    </a:p>
                  </a:txBody>
                  <a:tcPr marL="7967" marR="7967" marT="7967" marB="0" anchor="b">
                    <a:lnL>
                      <a:noFill/>
                    </a:lnL>
                    <a:lnR>
                      <a:noFill/>
                    </a:lnR>
                    <a:lnT>
                      <a:noFill/>
                    </a:lnT>
                    <a:lnB>
                      <a:noFill/>
                    </a:lnB>
                    <a:solidFill>
                      <a:srgbClr val="FFC000"/>
                    </a:solidFill>
                  </a:tcPr>
                </a:tc>
                <a:tc>
                  <a:txBody>
                    <a:bodyPr/>
                    <a:lstStyle/>
                    <a:p>
                      <a:pPr algn="ctr" fontAlgn="b"/>
                      <a:r>
                        <a:rPr lang="en-US" sz="900" b="0" i="0" u="none" strike="noStrike" dirty="0">
                          <a:solidFill>
                            <a:srgbClr val="000000"/>
                          </a:solidFill>
                          <a:effectLst/>
                          <a:latin typeface="Arial Narrow"/>
                          <a:cs typeface="Arial Narrow"/>
                        </a:rPr>
                        <a:t>Jeff</a:t>
                      </a:r>
                    </a:p>
                  </a:txBody>
                  <a:tcPr marL="7967" marR="7967" marT="7967" marB="0" anchor="b">
                    <a:lnL>
                      <a:noFill/>
                    </a:lnL>
                    <a:lnR>
                      <a:noFill/>
                    </a:lnR>
                    <a:lnT>
                      <a:noFill/>
                    </a:lnT>
                    <a:lnB>
                      <a:noFill/>
                    </a:lnB>
                    <a:solidFill>
                      <a:srgbClr val="FFC000"/>
                    </a:solidFill>
                  </a:tcPr>
                </a:tc>
              </a:tr>
              <a:tr h="113136">
                <a:tc>
                  <a:txBody>
                    <a:bodyPr/>
                    <a:lstStyle/>
                    <a:p>
                      <a:pPr algn="ctr" fontAlgn="b"/>
                      <a:r>
                        <a:rPr lang="en-US" sz="900" b="0" i="0" u="none" strike="noStrike" dirty="0" err="1" smtClean="0">
                          <a:solidFill>
                            <a:srgbClr val="000000"/>
                          </a:solidFill>
                          <a:effectLst/>
                          <a:latin typeface="Arial Narrow"/>
                          <a:cs typeface="Arial Narrow"/>
                        </a:rPr>
                        <a:t>Ertz</a:t>
                      </a:r>
                      <a:endParaRPr lang="en-US" sz="900" b="0" i="0" u="none" strike="noStrike" dirty="0">
                        <a:solidFill>
                          <a:srgbClr val="000000"/>
                        </a:solidFill>
                        <a:effectLst/>
                        <a:latin typeface="Arial Narrow"/>
                        <a:cs typeface="Arial Narrow"/>
                      </a:endParaRP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 </a:t>
                      </a: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12700" marR="12700" marT="12700" marB="0" anchor="b">
                    <a:lnL>
                      <a:noFill/>
                    </a:lnL>
                    <a:lnR>
                      <a:noFill/>
                    </a:lnR>
                    <a:lnT>
                      <a:noFill/>
                    </a:lnT>
                    <a:lnB>
                      <a:noFill/>
                    </a:lnB>
                    <a:solidFill>
                      <a:srgbClr val="CCFFCC"/>
                    </a:solidFill>
                  </a:tcPr>
                </a:tc>
              </a:tr>
              <a:tr h="113136">
                <a:tc>
                  <a:txBody>
                    <a:bodyPr/>
                    <a:lstStyle/>
                    <a:p>
                      <a:pPr algn="ctr" fontAlgn="b"/>
                      <a:r>
                        <a:rPr lang="en-US" sz="900" b="0" i="0" u="none" strike="noStrike" dirty="0" err="1" smtClean="0">
                          <a:solidFill>
                            <a:srgbClr val="000000"/>
                          </a:solidFill>
                          <a:effectLst/>
                          <a:latin typeface="Arial Narrow"/>
                          <a:cs typeface="Arial Narrow"/>
                        </a:rPr>
                        <a:t>Goedert</a:t>
                      </a:r>
                      <a:endParaRPr lang="en-US" sz="900" b="0" i="0" u="none" strike="noStrike" dirty="0">
                        <a:solidFill>
                          <a:srgbClr val="000000"/>
                        </a:solidFill>
                        <a:effectLst/>
                        <a:latin typeface="Arial Narrow"/>
                        <a:cs typeface="Arial Narrow"/>
                      </a:endParaRP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 </a:t>
                      </a: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Darren</a:t>
                      </a:r>
                    </a:p>
                  </a:txBody>
                  <a:tcPr marL="12700" marR="12700" marT="12700" marB="0" anchor="b">
                    <a:lnL>
                      <a:noFill/>
                    </a:lnL>
                    <a:lnR>
                      <a:noFill/>
                    </a:lnR>
                    <a:lnT>
                      <a:noFill/>
                    </a:lnT>
                    <a:lnB>
                      <a:noFill/>
                    </a:lnB>
                    <a:solidFill>
                      <a:srgbClr val="CCFFCC"/>
                    </a:solidFill>
                  </a:tcPr>
                </a:tc>
              </a:tr>
              <a:tr h="113136">
                <a:tc>
                  <a:txBody>
                    <a:bodyPr/>
                    <a:lstStyle/>
                    <a:p>
                      <a:pPr algn="ctr" fontAlgn="b"/>
                      <a:r>
                        <a:rPr lang="en-US" sz="900" b="0" i="0" u="none" strike="noStrike" dirty="0" err="1" smtClean="0">
                          <a:solidFill>
                            <a:srgbClr val="000000"/>
                          </a:solidFill>
                          <a:effectLst/>
                          <a:latin typeface="Arial Narrow"/>
                          <a:cs typeface="Arial Narrow"/>
                        </a:rPr>
                        <a:t>Tannehill</a:t>
                      </a:r>
                      <a:endParaRPr lang="en-US" sz="900" b="0" i="0" u="none" strike="noStrike" dirty="0">
                        <a:solidFill>
                          <a:srgbClr val="000000"/>
                        </a:solidFill>
                        <a:effectLst/>
                        <a:latin typeface="Arial Narrow"/>
                        <a:cs typeface="Arial Narrow"/>
                      </a:endParaRP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$2 </a:t>
                      </a: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Aaron</a:t>
                      </a:r>
                    </a:p>
                  </a:txBody>
                  <a:tcPr marL="12700" marR="12700" marT="12700" marB="0" anchor="b">
                    <a:lnL>
                      <a:noFill/>
                    </a:lnL>
                    <a:lnR>
                      <a:noFill/>
                    </a:lnR>
                    <a:lnT>
                      <a:noFill/>
                    </a:lnT>
                    <a:lnB>
                      <a:noFill/>
                    </a:lnB>
                    <a:solidFill>
                      <a:srgbClr val="CCFFCC"/>
                    </a:solidFill>
                  </a:tcPr>
                </a:tc>
              </a:tr>
              <a:tr h="113136">
                <a:tc>
                  <a:txBody>
                    <a:bodyPr/>
                    <a:lstStyle/>
                    <a:p>
                      <a:pPr algn="ctr" fontAlgn="b"/>
                      <a:r>
                        <a:rPr lang="en-US" sz="900" b="0" i="0" u="none" strike="noStrike" dirty="0" smtClean="0">
                          <a:solidFill>
                            <a:srgbClr val="000000"/>
                          </a:solidFill>
                          <a:effectLst/>
                          <a:latin typeface="Arial Narrow"/>
                          <a:cs typeface="Arial Narrow"/>
                        </a:rPr>
                        <a:t>A</a:t>
                      </a:r>
                      <a:r>
                        <a:rPr lang="en-US" sz="900" b="0" i="0" u="none" strike="noStrike" baseline="0" dirty="0" smtClean="0">
                          <a:solidFill>
                            <a:srgbClr val="000000"/>
                          </a:solidFill>
                          <a:effectLst/>
                          <a:latin typeface="Arial Narrow"/>
                          <a:cs typeface="Arial Narrow"/>
                        </a:rPr>
                        <a:t> St. Brown</a:t>
                      </a:r>
                      <a:endParaRPr lang="en-US" sz="900" b="0" i="0" u="none" strike="noStrike" dirty="0">
                        <a:solidFill>
                          <a:srgbClr val="000000"/>
                        </a:solidFill>
                        <a:effectLst/>
                        <a:latin typeface="Arial Narrow"/>
                        <a:cs typeface="Arial Narrow"/>
                      </a:endParaRPr>
                    </a:p>
                  </a:txBody>
                  <a:tcPr marL="12700" marR="12700" marT="12700" marB="0" anchor="b">
                    <a:lnL>
                      <a:noFill/>
                    </a:lnL>
                    <a:lnR>
                      <a:noFill/>
                    </a:lnR>
                    <a:lnT>
                      <a:noFill/>
                    </a:lnT>
                    <a:lnB>
                      <a:noFill/>
                    </a:lnB>
                    <a:solidFill>
                      <a:srgbClr val="F1AF0B"/>
                    </a:solidFill>
                  </a:tcPr>
                </a:tc>
                <a:tc>
                  <a:txBody>
                    <a:bodyPr/>
                    <a:lstStyle/>
                    <a:p>
                      <a:pPr algn="ctr" fontAlgn="b"/>
                      <a:r>
                        <a:rPr lang="en-US" sz="900" b="0" i="0" u="none" strike="noStrike" dirty="0">
                          <a:solidFill>
                            <a:srgbClr val="000000"/>
                          </a:solidFill>
                          <a:effectLst/>
                          <a:latin typeface="Arial Narrow"/>
                          <a:cs typeface="Arial Narrow"/>
                        </a:rPr>
                        <a:t>$2 </a:t>
                      </a:r>
                    </a:p>
                  </a:txBody>
                  <a:tcPr marL="12700" marR="12700" marT="12700" marB="0" anchor="b">
                    <a:lnL>
                      <a:noFill/>
                    </a:lnL>
                    <a:lnR>
                      <a:noFill/>
                    </a:lnR>
                    <a:lnT>
                      <a:noFill/>
                    </a:lnT>
                    <a:lnB>
                      <a:noFill/>
                    </a:lnB>
                    <a:solidFill>
                      <a:srgbClr val="F1AF0B"/>
                    </a:solidFill>
                  </a:tcPr>
                </a:tc>
                <a:tc>
                  <a:txBody>
                    <a:bodyPr/>
                    <a:lstStyle/>
                    <a:p>
                      <a:pPr algn="ctr" fontAlgn="b"/>
                      <a:r>
                        <a:rPr lang="en-US" sz="900" b="0" i="0" u="none" strike="noStrike" dirty="0">
                          <a:solidFill>
                            <a:srgbClr val="000000"/>
                          </a:solidFill>
                          <a:effectLst/>
                          <a:latin typeface="Arial Narrow"/>
                          <a:cs typeface="Arial Narrow"/>
                        </a:rPr>
                        <a:t>Albert</a:t>
                      </a:r>
                    </a:p>
                  </a:txBody>
                  <a:tcPr marL="12700" marR="12700" marT="12700" marB="0" anchor="b">
                    <a:lnL>
                      <a:noFill/>
                    </a:lnL>
                    <a:lnR>
                      <a:noFill/>
                    </a:lnR>
                    <a:lnT>
                      <a:noFill/>
                    </a:lnT>
                    <a:lnB>
                      <a:noFill/>
                    </a:lnB>
                    <a:solidFill>
                      <a:srgbClr val="F1AF0B"/>
                    </a:solidFill>
                  </a:tcPr>
                </a:tc>
              </a:tr>
              <a:tr h="113136">
                <a:tc>
                  <a:txBody>
                    <a:bodyPr/>
                    <a:lstStyle/>
                    <a:p>
                      <a:pPr algn="ctr" fontAlgn="b"/>
                      <a:r>
                        <a:rPr lang="en-US" sz="900" b="0" i="0" u="none" strike="noStrike" dirty="0" err="1" smtClean="0">
                          <a:solidFill>
                            <a:srgbClr val="000000"/>
                          </a:solidFill>
                          <a:effectLst/>
                          <a:latin typeface="Arial Narrow"/>
                          <a:cs typeface="Arial Narrow"/>
                        </a:rPr>
                        <a:t>Renfrow</a:t>
                      </a:r>
                      <a:endParaRPr lang="en-US" sz="900" b="0" i="0" u="none" strike="noStrike" dirty="0">
                        <a:solidFill>
                          <a:srgbClr val="000000"/>
                        </a:solidFill>
                        <a:effectLst/>
                        <a:latin typeface="Arial Narrow"/>
                        <a:cs typeface="Arial Narrow"/>
                      </a:endParaRP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$1 </a:t>
                      </a:r>
                    </a:p>
                  </a:txBody>
                  <a:tcPr marL="12700" marR="12700" marT="12700" marB="0" anchor="b">
                    <a:lnL>
                      <a:noFill/>
                    </a:lnL>
                    <a:lnR>
                      <a:noFill/>
                    </a:lnR>
                    <a:lnT>
                      <a:noFill/>
                    </a:lnT>
                    <a:lnB>
                      <a:noFill/>
                    </a:lnB>
                    <a:solidFill>
                      <a:srgbClr val="CCFFCC"/>
                    </a:solidFill>
                  </a:tcPr>
                </a:tc>
                <a:tc>
                  <a:txBody>
                    <a:bodyPr/>
                    <a:lstStyle/>
                    <a:p>
                      <a:pPr algn="ctr" fontAlgn="b"/>
                      <a:r>
                        <a:rPr lang="en-US" sz="900" b="0" i="0" u="none" strike="noStrike" dirty="0">
                          <a:solidFill>
                            <a:srgbClr val="000000"/>
                          </a:solidFill>
                          <a:effectLst/>
                          <a:latin typeface="Arial Narrow"/>
                          <a:cs typeface="Arial Narrow"/>
                        </a:rPr>
                        <a:t>Aaron</a:t>
                      </a:r>
                    </a:p>
                  </a:txBody>
                  <a:tcPr marL="12700" marR="12700" marT="12700" marB="0" anchor="b">
                    <a:lnL>
                      <a:noFill/>
                    </a:lnL>
                    <a:lnR>
                      <a:noFill/>
                    </a:lnR>
                    <a:lnT>
                      <a:noFill/>
                    </a:lnT>
                    <a:lnB>
                      <a:noFill/>
                    </a:lnB>
                    <a:solidFill>
                      <a:srgbClr val="CCFFCC"/>
                    </a:solidFill>
                  </a:tcPr>
                </a:tc>
              </a:tr>
            </a:tbl>
          </a:graphicData>
        </a:graphic>
      </p:graphicFrame>
    </p:spTree>
    <p:extLst>
      <p:ext uri="{BB962C8B-B14F-4D97-AF65-F5344CB8AC3E}">
        <p14:creationId xmlns:p14="http://schemas.microsoft.com/office/powerpoint/2010/main" val="277075920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4847" t="4356" r="1175" b="21814"/>
          <a:stretch/>
        </p:blipFill>
        <p:spPr>
          <a:xfrm>
            <a:off x="-81076" y="0"/>
            <a:ext cx="9286208" cy="5143500"/>
          </a:xfrm>
          <a:prstGeom prst="rect">
            <a:avLst/>
          </a:prstGeom>
        </p:spPr>
      </p:pic>
      <p:sp>
        <p:nvSpPr>
          <p:cNvPr id="7" name="Rounded Rectangle 6"/>
          <p:cNvSpPr/>
          <p:nvPr/>
        </p:nvSpPr>
        <p:spPr>
          <a:xfrm>
            <a:off x="542506" y="628727"/>
            <a:ext cx="8068456" cy="739996"/>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800" b="1" dirty="0" smtClean="0">
                <a:solidFill>
                  <a:schemeClr val="tx1"/>
                </a:solidFill>
                <a:latin typeface="Tahoma"/>
                <a:cs typeface="Tahoma"/>
              </a:rPr>
              <a:t>Sx3: 9 Years of Storied History</a:t>
            </a:r>
            <a:endParaRPr lang="en-US" sz="3800" b="1" dirty="0">
              <a:solidFill>
                <a:schemeClr val="tx1"/>
              </a:solidFill>
              <a:latin typeface="Tahoma"/>
              <a:cs typeface="Tahoma"/>
            </a:endParaRPr>
          </a:p>
        </p:txBody>
      </p:sp>
    </p:spTree>
    <p:extLst>
      <p:ext uri="{BB962C8B-B14F-4D97-AF65-F5344CB8AC3E}">
        <p14:creationId xmlns:p14="http://schemas.microsoft.com/office/powerpoint/2010/main" val="1321896422"/>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0" y="0"/>
            <a:ext cx="9144000" cy="5143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3" name="Straight Connector 52">
            <a:extLst>
              <a:ext uri="{FF2B5EF4-FFF2-40B4-BE49-F238E27FC236}">
                <a16:creationId xmlns:a16="http://schemas.microsoft.com/office/drawing/2014/main" xmlns="" id="{7C0AB826-40FB-4921-B891-080245285620}"/>
              </a:ext>
            </a:extLst>
          </p:cNvPr>
          <p:cNvCxnSpPr>
            <a:cxnSpLocks/>
            <a:endCxn id="11" idx="3"/>
          </p:cNvCxnSpPr>
          <p:nvPr/>
        </p:nvCxnSpPr>
        <p:spPr>
          <a:xfrm flipV="1">
            <a:off x="7050925" y="1073001"/>
            <a:ext cx="651145" cy="239387"/>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08" name="Straight Connector 107"/>
          <p:cNvCxnSpPr>
            <a:cxnSpLocks/>
          </p:cNvCxnSpPr>
          <p:nvPr/>
        </p:nvCxnSpPr>
        <p:spPr>
          <a:xfrm>
            <a:off x="5981389" y="1077495"/>
            <a:ext cx="606043" cy="234892"/>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12290" name="Picture 2" descr="See the source image">
            <a:extLst>
              <a:ext uri="{FF2B5EF4-FFF2-40B4-BE49-F238E27FC236}">
                <a16:creationId xmlns:a16="http://schemas.microsoft.com/office/drawing/2014/main" xmlns="" id="{0E9933DA-3FDD-468D-B67A-84361C0661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40" r="11684" b="40896"/>
          <a:stretch/>
        </p:blipFill>
        <p:spPr bwMode="auto">
          <a:xfrm>
            <a:off x="6248818" y="1229064"/>
            <a:ext cx="1090153" cy="1097280"/>
          </a:xfrm>
          <a:prstGeom prst="ellipse">
            <a:avLst/>
          </a:prstGeom>
          <a:ln w="19050" cmpd="sng">
            <a:solidFill>
              <a:srgbClr val="C00004"/>
            </a:solidFill>
          </a:ln>
        </p:spPr>
      </p:pic>
      <p:cxnSp>
        <p:nvCxnSpPr>
          <p:cNvPr id="54" name="Straight Connector 53"/>
          <p:cNvCxnSpPr>
            <a:cxnSpLocks/>
          </p:cNvCxnSpPr>
          <p:nvPr/>
        </p:nvCxnSpPr>
        <p:spPr>
          <a:xfrm flipV="1">
            <a:off x="5787888" y="777891"/>
            <a:ext cx="1744949" cy="2426"/>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4100" name="Picture 4099"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3"/>
          <a:srcRect l="9041" r="9453" b="2281"/>
          <a:stretch/>
        </p:blipFill>
        <p:spPr>
          <a:xfrm>
            <a:off x="5037985" y="139913"/>
            <a:ext cx="1095024" cy="1097280"/>
          </a:xfrm>
          <a:prstGeom prst="ellipse">
            <a:avLst/>
          </a:prstGeom>
          <a:ln w="19050" cmpd="sng">
            <a:solidFill>
              <a:srgbClr val="C00004"/>
            </a:solidFill>
          </a:ln>
        </p:spPr>
      </p:pic>
      <p:sp>
        <p:nvSpPr>
          <p:cNvPr id="17" name="Oval 16"/>
          <p:cNvSpPr/>
          <p:nvPr/>
        </p:nvSpPr>
        <p:spPr>
          <a:xfrm>
            <a:off x="2185893" y="1337387"/>
            <a:ext cx="750294" cy="750294"/>
          </a:xfrm>
          <a:prstGeom prst="ellipse">
            <a:avLst/>
          </a:prstGeom>
          <a:no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 b="1" i="0" u="none" strike="noStrike" kern="1200" cap="none" spc="0" normalizeH="0" baseline="0" noProof="0" dirty="0">
                <a:ln>
                  <a:noFill/>
                </a:ln>
                <a:solidFill>
                  <a:prstClr val="black">
                    <a:lumMod val="50000"/>
                    <a:lumOff val="50000"/>
                  </a:prstClr>
                </a:solidFill>
                <a:effectLst/>
                <a:uLnTx/>
                <a:uFillTx/>
                <a:latin typeface="Tahoma" panose="020B0604030504040204" pitchFamily="34" charset="0"/>
                <a:ea typeface="Tahoma" panose="020B0604030504040204" pitchFamily="34" charset="0"/>
                <a:cs typeface="Tahoma" panose="020B0604030504040204" pitchFamily="34" charset="0"/>
              </a:rPr>
              <a:t>Founding Fathers</a:t>
            </a:r>
          </a:p>
        </p:txBody>
      </p:sp>
      <p:pic>
        <p:nvPicPr>
          <p:cNvPr id="110" name="Picture 109"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4"/>
          <a:srcRect l="2030" t="3967" r="6050" b="4112"/>
          <a:stretch/>
        </p:blipFill>
        <p:spPr>
          <a:xfrm>
            <a:off x="2691274" y="707216"/>
            <a:ext cx="1094716" cy="1097280"/>
          </a:xfrm>
          <a:prstGeom prst="ellipse">
            <a:avLst/>
          </a:prstGeom>
          <a:ln w="19050" cmpd="sng">
            <a:solidFill>
              <a:srgbClr val="C00004"/>
            </a:solidFill>
          </a:ln>
        </p:spPr>
      </p:pic>
      <p:pic>
        <p:nvPicPr>
          <p:cNvPr id="72" name="Picture 71" descr="A person with a beard&#10;&#10;Description automatically generated with medium confidence">
            <a:extLst>
              <a:ext uri="{FF2B5EF4-FFF2-40B4-BE49-F238E27FC236}">
                <a16:creationId xmlns:a16="http://schemas.microsoft.com/office/drawing/2014/main" xmlns="" id="{26DA047D-AD8F-4DF6-851C-F77536DA2E2E}"/>
              </a:ext>
            </a:extLst>
          </p:cNvPr>
          <p:cNvPicPr>
            <a:picLocks noChangeAspect="1"/>
          </p:cNvPicPr>
          <p:nvPr/>
        </p:nvPicPr>
        <p:blipFill rotWithShape="1">
          <a:blip r:embed="rId5"/>
          <a:srcRect l="4341" t="2908" b="4882"/>
          <a:stretch/>
        </p:blipFill>
        <p:spPr>
          <a:xfrm>
            <a:off x="6393216" y="2489746"/>
            <a:ext cx="1169699" cy="1177631"/>
          </a:xfrm>
          <a:prstGeom prst="ellipse">
            <a:avLst/>
          </a:prstGeom>
          <a:ln w="19050" cmpd="sng">
            <a:solidFill>
              <a:srgbClr val="C00004"/>
            </a:solidFill>
          </a:ln>
        </p:spPr>
      </p:pic>
      <p:pic>
        <p:nvPicPr>
          <p:cNvPr id="11" name="Picture 10" descr="A person smiling for the picture&#10;&#10;Description automatically generated with medium confidence">
            <a:extLst>
              <a:ext uri="{FF2B5EF4-FFF2-40B4-BE49-F238E27FC236}">
                <a16:creationId xmlns:a16="http://schemas.microsoft.com/office/drawing/2014/main" xmlns="" id="{DC57B94B-A4AD-4F48-813C-405029D772FA}"/>
              </a:ext>
            </a:extLst>
          </p:cNvPr>
          <p:cNvPicPr>
            <a:picLocks noChangeAspect="1"/>
          </p:cNvPicPr>
          <p:nvPr/>
        </p:nvPicPr>
        <p:blipFill rotWithShape="1">
          <a:blip r:embed="rId6"/>
          <a:srcRect l="4692" t="2221" r="7150"/>
          <a:stretch/>
        </p:blipFill>
        <p:spPr>
          <a:xfrm>
            <a:off x="7539731" y="129968"/>
            <a:ext cx="1108508" cy="1104831"/>
          </a:xfrm>
          <a:prstGeom prst="ellipse">
            <a:avLst/>
          </a:prstGeom>
          <a:ln w="19050" cmpd="sng">
            <a:solidFill>
              <a:srgbClr val="C00004"/>
            </a:solidFill>
          </a:ln>
        </p:spPr>
      </p:pic>
      <p:pic>
        <p:nvPicPr>
          <p:cNvPr id="3074" name="Picture 2" descr="Icon&#10;&#10;Description automatically generated">
            <a:extLst>
              <a:ext uri="{FF2B5EF4-FFF2-40B4-BE49-F238E27FC236}">
                <a16:creationId xmlns:a16="http://schemas.microsoft.com/office/drawing/2014/main" xmlns="" id="{D32C1A10-5828-44C3-B44D-A3209250B20B}"/>
              </a:ext>
            </a:extLst>
          </p:cNvPr>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612100" y="356478"/>
            <a:ext cx="420044" cy="420044"/>
          </a:xfrm>
          <a:prstGeom prst="rect">
            <a:avLst/>
          </a:prstGeom>
          <a:noFill/>
        </p:spPr>
      </p:pic>
      <p:cxnSp>
        <p:nvCxnSpPr>
          <p:cNvPr id="91" name="Straight Connector 90"/>
          <p:cNvCxnSpPr>
            <a:cxnSpLocks/>
            <a:stCxn id="99" idx="5"/>
            <a:endCxn id="8" idx="1"/>
          </p:cNvCxnSpPr>
          <p:nvPr/>
        </p:nvCxnSpPr>
        <p:spPr>
          <a:xfrm>
            <a:off x="5093020" y="3392941"/>
            <a:ext cx="344533" cy="697127"/>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8" name="Picture 7">
            <a:extLst>
              <a:ext uri="{FF2B5EF4-FFF2-40B4-BE49-F238E27FC236}">
                <a16:creationId xmlns:a16="http://schemas.microsoft.com/office/drawing/2014/main" xmlns="" id="{B15C73B6-0DAF-472D-A3DA-5A7848EAE2AB}"/>
              </a:ext>
            </a:extLst>
          </p:cNvPr>
          <p:cNvPicPr>
            <a:picLocks noChangeAspect="1"/>
          </p:cNvPicPr>
          <p:nvPr/>
        </p:nvPicPr>
        <p:blipFill>
          <a:blip r:embed="rId8"/>
          <a:stretch>
            <a:fillRect/>
          </a:stretch>
        </p:blipFill>
        <p:spPr>
          <a:xfrm>
            <a:off x="5276533" y="3929050"/>
            <a:ext cx="1099502" cy="1099502"/>
          </a:xfrm>
          <a:prstGeom prst="ellipse">
            <a:avLst/>
          </a:prstGeom>
          <a:ln w="19050" cmpd="sng">
            <a:solidFill>
              <a:srgbClr val="C00004"/>
            </a:solidFill>
          </a:ln>
        </p:spPr>
      </p:pic>
      <p:cxnSp>
        <p:nvCxnSpPr>
          <p:cNvPr id="70" name="Straight Connector 69"/>
          <p:cNvCxnSpPr>
            <a:cxnSpLocks/>
            <a:endCxn id="36" idx="1"/>
          </p:cNvCxnSpPr>
          <p:nvPr/>
        </p:nvCxnSpPr>
        <p:spPr>
          <a:xfrm>
            <a:off x="2841131" y="2971704"/>
            <a:ext cx="230500" cy="215464"/>
          </a:xfrm>
          <a:prstGeom prst="line">
            <a:avLst/>
          </a:prstGeom>
          <a:ln w="9525"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87" name="Straight Connector 86"/>
          <p:cNvCxnSpPr>
            <a:cxnSpLocks/>
            <a:stCxn id="2" idx="7"/>
            <a:endCxn id="14" idx="5"/>
          </p:cNvCxnSpPr>
          <p:nvPr/>
        </p:nvCxnSpPr>
        <p:spPr>
          <a:xfrm flipV="1">
            <a:off x="1271036" y="2889190"/>
            <a:ext cx="883981" cy="984164"/>
          </a:xfrm>
          <a:prstGeom prst="line">
            <a:avLst/>
          </a:prstGeom>
          <a:ln w="9525"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14" name="Picture 13" descr="20200619_203145.jpg"/>
          <p:cNvPicPr>
            <a:picLocks noChangeAspect="1"/>
          </p:cNvPicPr>
          <p:nvPr/>
        </p:nvPicPr>
        <p:blipFill rotWithShape="1">
          <a:blip r:embed="rId9">
            <a:extLst>
              <a:ext uri="{28A0092B-C50C-407E-A947-70E740481C1C}">
                <a14:useLocalDpi xmlns:a14="http://schemas.microsoft.com/office/drawing/2010/main" val="0"/>
              </a:ext>
            </a:extLst>
          </a:blip>
          <a:srcRect l="10635" t="25668" r="70248" b="40840"/>
          <a:stretch/>
        </p:blipFill>
        <p:spPr>
          <a:xfrm rot="5400000">
            <a:off x="1986228" y="1946878"/>
            <a:ext cx="1113470" cy="1097280"/>
          </a:xfrm>
          <a:prstGeom prst="ellipse">
            <a:avLst/>
          </a:prstGeom>
          <a:ln w="19050" cmpd="sng">
            <a:solidFill>
              <a:srgbClr val="0F70C0"/>
            </a:solidFill>
          </a:ln>
        </p:spPr>
      </p:pic>
      <p:cxnSp>
        <p:nvCxnSpPr>
          <p:cNvPr id="103" name="Straight Connector 102"/>
          <p:cNvCxnSpPr>
            <a:cxnSpLocks/>
            <a:stCxn id="33" idx="0"/>
            <a:endCxn id="36" idx="4"/>
          </p:cNvCxnSpPr>
          <p:nvPr/>
        </p:nvCxnSpPr>
        <p:spPr>
          <a:xfrm flipV="1">
            <a:off x="3134595" y="3543493"/>
            <a:ext cx="91143" cy="294977"/>
          </a:xfrm>
          <a:prstGeom prst="line">
            <a:avLst/>
          </a:prstGeom>
          <a:ln w="9525"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0" name="Rectangle 19"/>
          <p:cNvSpPr/>
          <p:nvPr/>
        </p:nvSpPr>
        <p:spPr>
          <a:xfrm>
            <a:off x="3645967" y="1208952"/>
            <a:ext cx="547498"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Jake</a:t>
            </a:r>
          </a:p>
        </p:txBody>
      </p:sp>
      <p:cxnSp>
        <p:nvCxnSpPr>
          <p:cNvPr id="52" name="Straight Connector 51"/>
          <p:cNvCxnSpPr>
            <a:cxnSpLocks/>
          </p:cNvCxnSpPr>
          <p:nvPr/>
        </p:nvCxnSpPr>
        <p:spPr>
          <a:xfrm flipV="1">
            <a:off x="3725410" y="841044"/>
            <a:ext cx="1331845" cy="240883"/>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6" name="Straight Connector 55"/>
          <p:cNvCxnSpPr>
            <a:cxnSpLocks/>
          </p:cNvCxnSpPr>
          <p:nvPr/>
        </p:nvCxnSpPr>
        <p:spPr>
          <a:xfrm>
            <a:off x="3609862" y="1641335"/>
            <a:ext cx="2963933" cy="1014516"/>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8" name="Straight Connector 57"/>
          <p:cNvCxnSpPr>
            <a:cxnSpLocks/>
            <a:endCxn id="99" idx="1"/>
          </p:cNvCxnSpPr>
          <p:nvPr/>
        </p:nvCxnSpPr>
        <p:spPr>
          <a:xfrm>
            <a:off x="3239695" y="1802020"/>
            <a:ext cx="1077431" cy="828896"/>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37" name="Rectangle 36"/>
          <p:cNvSpPr/>
          <p:nvPr/>
        </p:nvSpPr>
        <p:spPr>
          <a:xfrm>
            <a:off x="3379852" y="3306365"/>
            <a:ext cx="361103" cy="142458"/>
          </a:xfrm>
          <a:prstGeom prst="rect">
            <a:avLst/>
          </a:prstGeom>
          <a:noFill/>
          <a:ln>
            <a:solidFill>
              <a:srgbClr val="5B9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smtClean="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Julia</a:t>
            </a:r>
            <a:endParaRPr kumimoji="0" lang="en-US" sz="7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36" name="Picture 35" descr="Screen Clipping"/>
          <p:cNvPicPr>
            <a:picLocks noChangeAspect="1"/>
          </p:cNvPicPr>
          <p:nvPr/>
        </p:nvPicPr>
        <p:blipFill rotWithShape="1">
          <a:blip r:embed="rId10">
            <a:extLst>
              <a:ext uri="{28A0092B-C50C-407E-A947-70E740481C1C}">
                <a14:useLocalDpi xmlns:a14="http://schemas.microsoft.com/office/drawing/2010/main" val="0"/>
              </a:ext>
            </a:extLst>
          </a:blip>
          <a:srcRect l="11272" t="6890" r="6901" b="11286"/>
          <a:stretch/>
        </p:blipFill>
        <p:spPr>
          <a:xfrm>
            <a:off x="3007800" y="3126034"/>
            <a:ext cx="435876" cy="417459"/>
          </a:xfrm>
          <a:prstGeom prst="ellipse">
            <a:avLst/>
          </a:prstGeom>
          <a:ln w="19050" cmpd="sng">
            <a:solidFill>
              <a:srgbClr val="0F70C0"/>
            </a:solidFill>
          </a:ln>
        </p:spPr>
      </p:pic>
      <p:sp>
        <p:nvSpPr>
          <p:cNvPr id="51" name="Rectangle 50"/>
          <p:cNvSpPr/>
          <p:nvPr/>
        </p:nvSpPr>
        <p:spPr>
          <a:xfrm>
            <a:off x="8354765" y="854557"/>
            <a:ext cx="600740"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Albert</a:t>
            </a:r>
          </a:p>
        </p:txBody>
      </p:sp>
      <p:sp>
        <p:nvSpPr>
          <p:cNvPr id="116" name="Rectangle 115"/>
          <p:cNvSpPr/>
          <p:nvPr/>
        </p:nvSpPr>
        <p:spPr>
          <a:xfrm>
            <a:off x="7362665" y="2941317"/>
            <a:ext cx="600739"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Bill</a:t>
            </a:r>
          </a:p>
        </p:txBody>
      </p:sp>
      <p:pic>
        <p:nvPicPr>
          <p:cNvPr id="99" name="Picture 6" descr="Image may contain: 2 people, including Melissa Dallier, people smiling, eyeglasses and closeup">
            <a:extLst>
              <a:ext uri="{FF2B5EF4-FFF2-40B4-BE49-F238E27FC236}">
                <a16:creationId xmlns:a16="http://schemas.microsoft.com/office/drawing/2014/main" xmlns="" id="{4DB5CC10-E3A7-4046-B833-44E033EC31A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7017" t="1" r="25040" b="33415"/>
          <a:stretch/>
        </p:blipFill>
        <p:spPr bwMode="auto">
          <a:xfrm>
            <a:off x="4156431" y="2473095"/>
            <a:ext cx="1097280" cy="1077666"/>
          </a:xfrm>
          <a:prstGeom prst="ellipse">
            <a:avLst/>
          </a:prstGeom>
          <a:ln w="19050" cmpd="sng">
            <a:solidFill>
              <a:srgbClr val="C00004"/>
            </a:solidFill>
          </a:ln>
          <a:extLst>
            <a:ext uri="{909E8E84-426E-40dd-AFC4-6F175D3DCCD1}">
              <a14:hiddenFill xmlns:a14="http://schemas.microsoft.com/office/drawing/2010/main">
                <a:solidFill>
                  <a:srgbClr val="FFFFFF"/>
                </a:solidFill>
              </a14:hiddenFill>
            </a:ext>
          </a:extLst>
        </p:spPr>
      </p:pic>
      <p:sp>
        <p:nvSpPr>
          <p:cNvPr id="43" name="Rectangle 42"/>
          <p:cNvSpPr/>
          <p:nvPr/>
        </p:nvSpPr>
        <p:spPr>
          <a:xfrm>
            <a:off x="5110833" y="2957981"/>
            <a:ext cx="600739"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Trevor</a:t>
            </a:r>
          </a:p>
        </p:txBody>
      </p:sp>
      <p:sp>
        <p:nvSpPr>
          <p:cNvPr id="59" name="Rectangle 58"/>
          <p:cNvSpPr/>
          <p:nvPr/>
        </p:nvSpPr>
        <p:spPr>
          <a:xfrm rot="2596654">
            <a:off x="2574599" y="3077049"/>
            <a:ext cx="513029" cy="1958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NYC Friend</a:t>
            </a:r>
          </a:p>
        </p:txBody>
      </p:sp>
      <p:sp>
        <p:nvSpPr>
          <p:cNvPr id="61" name="Rectangle 60"/>
          <p:cNvSpPr/>
          <p:nvPr/>
        </p:nvSpPr>
        <p:spPr>
          <a:xfrm rot="17354698">
            <a:off x="3086663" y="3594001"/>
            <a:ext cx="364448" cy="1958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Dad</a:t>
            </a:r>
          </a:p>
        </p:txBody>
      </p:sp>
      <p:sp>
        <p:nvSpPr>
          <p:cNvPr id="62" name="Rectangle 61"/>
          <p:cNvSpPr/>
          <p:nvPr/>
        </p:nvSpPr>
        <p:spPr>
          <a:xfrm rot="20950407">
            <a:off x="3672386" y="735953"/>
            <a:ext cx="1086862" cy="1462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Columbus Circle Men’s Room</a:t>
            </a:r>
          </a:p>
        </p:txBody>
      </p:sp>
      <p:sp>
        <p:nvSpPr>
          <p:cNvPr id="63" name="Rectangle 62"/>
          <p:cNvSpPr/>
          <p:nvPr/>
        </p:nvSpPr>
        <p:spPr>
          <a:xfrm rot="1155191">
            <a:off x="4071771" y="1954697"/>
            <a:ext cx="2293729" cy="2042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800" dirty="0">
                <a:solidFill>
                  <a:prstClr val="white">
                    <a:lumMod val="65000"/>
                  </a:prstClr>
                </a:solidFill>
                <a:latin typeface="Tahoma" panose="020B0604030504040204" pitchFamily="34" charset="0"/>
                <a:ea typeface="Tahoma" panose="020B0604030504040204" pitchFamily="34" charset="0"/>
                <a:cs typeface="Tahoma" panose="020B0604030504040204" pitchFamily="34" charset="0"/>
              </a:rPr>
              <a:t>2021 Buns &amp; Beards Calendar</a:t>
            </a:r>
            <a:endParaRPr kumimoji="0" lang="en-US" sz="8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Rectangle 63"/>
          <p:cNvSpPr/>
          <p:nvPr/>
        </p:nvSpPr>
        <p:spPr>
          <a:xfrm rot="2260724">
            <a:off x="3138774" y="2037773"/>
            <a:ext cx="1586238" cy="24380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1</a:t>
            </a:r>
            <a:r>
              <a:rPr kumimoji="0" lang="en-US" sz="700" b="0" i="0" u="none" strike="noStrike" kern="1200" cap="none" spc="0" normalizeH="0" baseline="3000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st</a:t>
            </a:r>
            <a:r>
              <a:rPr kumimoji="0" lang="en-US" sz="7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 &amp; 2</a:t>
            </a:r>
            <a:r>
              <a:rPr kumimoji="0" lang="en-US" sz="700" b="0" i="0" u="none" strike="noStrike" kern="1200" cap="none" spc="0" normalizeH="0" baseline="3000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nd</a:t>
            </a:r>
            <a:r>
              <a:rPr kumimoji="0" lang="en-US" sz="7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 in National</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Horse Handy Competition</a:t>
            </a:r>
          </a:p>
        </p:txBody>
      </p:sp>
      <p:sp>
        <p:nvSpPr>
          <p:cNvPr id="66" name="Rectangle 65"/>
          <p:cNvSpPr/>
          <p:nvPr/>
        </p:nvSpPr>
        <p:spPr>
          <a:xfrm>
            <a:off x="6333771" y="894473"/>
            <a:ext cx="988198" cy="20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err="1">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CockWorld</a:t>
            </a:r>
            <a:r>
              <a:rPr kumimoji="0" lang="en-US" sz="8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 </a:t>
            </a:r>
            <a:r>
              <a:rPr lang="en-US" sz="800" dirty="0">
                <a:solidFill>
                  <a:prstClr val="white">
                    <a:lumMod val="65000"/>
                  </a:prstClr>
                </a:solidFill>
                <a:latin typeface="Tahoma" panose="020B0604030504040204" pitchFamily="34" charset="0"/>
                <a:ea typeface="Tahoma" panose="020B0604030504040204" pitchFamily="34" charset="0"/>
                <a:cs typeface="Tahoma" panose="020B0604030504040204" pitchFamily="34" charset="0"/>
              </a:rPr>
              <a:t>201</a:t>
            </a:r>
            <a:r>
              <a:rPr kumimoji="0" lang="en-US" sz="8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4</a:t>
            </a:r>
          </a:p>
        </p:txBody>
      </p:sp>
      <p:sp>
        <p:nvSpPr>
          <p:cNvPr id="71" name="Rectangle 70"/>
          <p:cNvSpPr/>
          <p:nvPr/>
        </p:nvSpPr>
        <p:spPr>
          <a:xfrm>
            <a:off x="2896650" y="2539035"/>
            <a:ext cx="607841" cy="181546"/>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Aaron</a:t>
            </a:r>
          </a:p>
        </p:txBody>
      </p:sp>
      <p:sp>
        <p:nvSpPr>
          <p:cNvPr id="74" name="Rectangle 73"/>
          <p:cNvSpPr/>
          <p:nvPr/>
        </p:nvSpPr>
        <p:spPr>
          <a:xfrm>
            <a:off x="3707073" y="1404572"/>
            <a:ext cx="486392" cy="7881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Atlanta</a:t>
            </a:r>
          </a:p>
        </p:txBody>
      </p:sp>
      <p:sp>
        <p:nvSpPr>
          <p:cNvPr id="77" name="Rectangle 76"/>
          <p:cNvSpPr/>
          <p:nvPr/>
        </p:nvSpPr>
        <p:spPr>
          <a:xfrm>
            <a:off x="7517059" y="3120263"/>
            <a:ext cx="507528"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Atlanta</a:t>
            </a:r>
          </a:p>
        </p:txBody>
      </p:sp>
      <p:sp>
        <p:nvSpPr>
          <p:cNvPr id="78" name="Rectangle 77"/>
          <p:cNvSpPr/>
          <p:nvPr/>
        </p:nvSpPr>
        <p:spPr>
          <a:xfrm>
            <a:off x="5140001" y="3076524"/>
            <a:ext cx="618826" cy="26540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smtClean="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Atlanta</a:t>
            </a:r>
            <a:endPar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9" name="Rectangle 78"/>
          <p:cNvSpPr/>
          <p:nvPr/>
        </p:nvSpPr>
        <p:spPr>
          <a:xfrm>
            <a:off x="2907310" y="2694473"/>
            <a:ext cx="618826"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Chicago</a:t>
            </a:r>
          </a:p>
        </p:txBody>
      </p:sp>
      <p:pic>
        <p:nvPicPr>
          <p:cNvPr id="16" name="Picture 15" descr="Screen Clipping"/>
          <p:cNvPicPr>
            <a:picLocks noChangeAspect="1"/>
          </p:cNvPicPr>
          <p:nvPr/>
        </p:nvPicPr>
        <p:blipFill rotWithShape="1">
          <a:blip r:embed="rId12">
            <a:extLst>
              <a:ext uri="{28A0092B-C50C-407E-A947-70E740481C1C}">
                <a14:useLocalDpi xmlns:a14="http://schemas.microsoft.com/office/drawing/2010/main" val="0"/>
              </a:ext>
            </a:extLst>
          </a:blip>
          <a:srcRect l="13288" t="13014" r="4282" b="14286"/>
          <a:stretch/>
        </p:blipFill>
        <p:spPr>
          <a:xfrm>
            <a:off x="1339728" y="702505"/>
            <a:ext cx="1062169" cy="1116420"/>
          </a:xfrm>
          <a:prstGeom prst="ellipse">
            <a:avLst/>
          </a:prstGeom>
          <a:ln w="19050" cmpd="sng">
            <a:solidFill>
              <a:schemeClr val="bg1">
                <a:lumMod val="65000"/>
              </a:schemeClr>
            </a:solidFill>
          </a:ln>
          <a:effectLst/>
        </p:spPr>
      </p:pic>
      <p:sp>
        <p:nvSpPr>
          <p:cNvPr id="18" name="Rectangle 17"/>
          <p:cNvSpPr/>
          <p:nvPr/>
        </p:nvSpPr>
        <p:spPr>
          <a:xfrm>
            <a:off x="855786" y="1212914"/>
            <a:ext cx="600740" cy="179425"/>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Andrew</a:t>
            </a:r>
          </a:p>
        </p:txBody>
      </p:sp>
      <p:sp>
        <p:nvSpPr>
          <p:cNvPr id="80" name="Rectangle 79"/>
          <p:cNvSpPr/>
          <p:nvPr/>
        </p:nvSpPr>
        <p:spPr>
          <a:xfrm>
            <a:off x="762727" y="1365579"/>
            <a:ext cx="683849"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Gainesville, FL</a:t>
            </a:r>
          </a:p>
        </p:txBody>
      </p:sp>
      <p:sp>
        <p:nvSpPr>
          <p:cNvPr id="85" name="Rectangle 84"/>
          <p:cNvSpPr/>
          <p:nvPr/>
        </p:nvSpPr>
        <p:spPr>
          <a:xfrm>
            <a:off x="8455889" y="1033982"/>
            <a:ext cx="408352"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NYC</a:t>
            </a:r>
          </a:p>
        </p:txBody>
      </p:sp>
      <p:pic>
        <p:nvPicPr>
          <p:cNvPr id="2" name="Picture 1"/>
          <p:cNvPicPr>
            <a:picLocks noChangeAspect="1"/>
          </p:cNvPicPr>
          <p:nvPr/>
        </p:nvPicPr>
        <p:blipFill rotWithShape="1">
          <a:blip r:embed="rId13"/>
          <a:srcRect l="31474" t="1381" r="23438" b="51435"/>
          <a:stretch/>
        </p:blipFill>
        <p:spPr>
          <a:xfrm>
            <a:off x="307452" y="3699071"/>
            <a:ext cx="1128906" cy="1190081"/>
          </a:xfrm>
          <a:prstGeom prst="ellipse">
            <a:avLst/>
          </a:prstGeom>
          <a:ln w="19050" cmpd="sng">
            <a:solidFill>
              <a:srgbClr val="0F70C0"/>
            </a:solidFill>
          </a:ln>
        </p:spPr>
      </p:pic>
      <p:sp>
        <p:nvSpPr>
          <p:cNvPr id="89" name="Rectangle 88"/>
          <p:cNvSpPr/>
          <p:nvPr/>
        </p:nvSpPr>
        <p:spPr>
          <a:xfrm>
            <a:off x="1123934" y="4509981"/>
            <a:ext cx="607841" cy="181546"/>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Jeff</a:t>
            </a:r>
          </a:p>
        </p:txBody>
      </p:sp>
      <p:sp>
        <p:nvSpPr>
          <p:cNvPr id="90" name="Rectangle 89"/>
          <p:cNvSpPr/>
          <p:nvPr/>
        </p:nvSpPr>
        <p:spPr>
          <a:xfrm>
            <a:off x="1137594" y="4674668"/>
            <a:ext cx="618826"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Chicago</a:t>
            </a:r>
          </a:p>
        </p:txBody>
      </p:sp>
      <p:sp>
        <p:nvSpPr>
          <p:cNvPr id="88" name="Rectangle 87"/>
          <p:cNvSpPr/>
          <p:nvPr/>
        </p:nvSpPr>
        <p:spPr>
          <a:xfrm rot="18695415">
            <a:off x="981845" y="3219360"/>
            <a:ext cx="1340776" cy="1984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Asians All Know Each Other</a:t>
            </a:r>
          </a:p>
        </p:txBody>
      </p:sp>
      <p:sp>
        <p:nvSpPr>
          <p:cNvPr id="92" name="Rectangle 91"/>
          <p:cNvSpPr/>
          <p:nvPr/>
        </p:nvSpPr>
        <p:spPr>
          <a:xfrm rot="3925488">
            <a:off x="4559741" y="3742344"/>
            <a:ext cx="1002098" cy="2298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Conservative Needlework Association </a:t>
            </a:r>
          </a:p>
        </p:txBody>
      </p:sp>
      <p:sp>
        <p:nvSpPr>
          <p:cNvPr id="93" name="Rectangle 92"/>
          <p:cNvSpPr/>
          <p:nvPr/>
        </p:nvSpPr>
        <p:spPr>
          <a:xfrm>
            <a:off x="6209511" y="4601814"/>
            <a:ext cx="600739"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Eddie</a:t>
            </a:r>
          </a:p>
        </p:txBody>
      </p:sp>
      <p:sp>
        <p:nvSpPr>
          <p:cNvPr id="95" name="Rectangle 94"/>
          <p:cNvSpPr/>
          <p:nvPr/>
        </p:nvSpPr>
        <p:spPr>
          <a:xfrm>
            <a:off x="6163771" y="4777820"/>
            <a:ext cx="776108"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San Jose, CA</a:t>
            </a:r>
          </a:p>
        </p:txBody>
      </p:sp>
      <p:sp>
        <p:nvSpPr>
          <p:cNvPr id="105" name="Rectangle 104"/>
          <p:cNvSpPr/>
          <p:nvPr/>
        </p:nvSpPr>
        <p:spPr>
          <a:xfrm>
            <a:off x="7176296" y="1628970"/>
            <a:ext cx="600739"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Darren</a:t>
            </a:r>
          </a:p>
        </p:txBody>
      </p:sp>
      <p:sp>
        <p:nvSpPr>
          <p:cNvPr id="106" name="Rectangle 105"/>
          <p:cNvSpPr/>
          <p:nvPr/>
        </p:nvSpPr>
        <p:spPr>
          <a:xfrm>
            <a:off x="7244616" y="1795139"/>
            <a:ext cx="408352"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LA</a:t>
            </a:r>
          </a:p>
        </p:txBody>
      </p:sp>
      <p:pic>
        <p:nvPicPr>
          <p:cNvPr id="6" name="Picture 5" descr="New York Giants.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126349" y="4375077"/>
            <a:ext cx="367166" cy="367166"/>
          </a:xfrm>
          <a:prstGeom prst="rect">
            <a:avLst/>
          </a:prstGeom>
        </p:spPr>
      </p:pic>
      <p:pic>
        <p:nvPicPr>
          <p:cNvPr id="81" name="Picture 80" descr="New York Giants.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384531" y="119179"/>
            <a:ext cx="367166" cy="367166"/>
          </a:xfrm>
          <a:prstGeom prst="rect">
            <a:avLst/>
          </a:prstGeom>
        </p:spPr>
      </p:pic>
      <p:pic>
        <p:nvPicPr>
          <p:cNvPr id="7" name="Picture 6" descr="GPG.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909589" y="2855008"/>
            <a:ext cx="387284" cy="387284"/>
          </a:xfrm>
          <a:prstGeom prst="rect">
            <a:avLst/>
          </a:prstGeom>
        </p:spPr>
      </p:pic>
      <p:pic>
        <p:nvPicPr>
          <p:cNvPr id="82" name="Picture 81" descr="GPG.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700852" y="702505"/>
            <a:ext cx="387284" cy="387284"/>
          </a:xfrm>
          <a:prstGeom prst="rect">
            <a:avLst/>
          </a:prstGeom>
        </p:spPr>
      </p:pic>
      <p:pic>
        <p:nvPicPr>
          <p:cNvPr id="83" name="Picture 82" descr="GPG.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109786" y="702505"/>
            <a:ext cx="387284" cy="387284"/>
          </a:xfrm>
          <a:prstGeom prst="rect">
            <a:avLst/>
          </a:prstGeom>
        </p:spPr>
      </p:pic>
      <p:pic>
        <p:nvPicPr>
          <p:cNvPr id="96" name="Picture 95" descr="GPG.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873439" y="2134156"/>
            <a:ext cx="387284" cy="387284"/>
          </a:xfrm>
          <a:prstGeom prst="rect">
            <a:avLst/>
          </a:prstGeom>
        </p:spPr>
      </p:pic>
      <p:pic>
        <p:nvPicPr>
          <p:cNvPr id="9" name="Picture 8"/>
          <p:cNvPicPr>
            <a:picLocks noChangeAspect="1"/>
          </p:cNvPicPr>
          <p:nvPr/>
        </p:nvPicPr>
        <p:blipFill>
          <a:blip r:embed="rId16"/>
          <a:stretch>
            <a:fillRect/>
          </a:stretch>
        </p:blipFill>
        <p:spPr>
          <a:xfrm>
            <a:off x="214553" y="4050740"/>
            <a:ext cx="312739" cy="312739"/>
          </a:xfrm>
          <a:prstGeom prst="rect">
            <a:avLst/>
          </a:prstGeom>
        </p:spPr>
      </p:pic>
      <p:pic>
        <p:nvPicPr>
          <p:cNvPr id="10" name="Picture 9"/>
          <p:cNvPicPr>
            <a:picLocks noChangeAspect="1"/>
          </p:cNvPicPr>
          <p:nvPr/>
        </p:nvPicPr>
        <p:blipFill>
          <a:blip r:embed="rId17"/>
          <a:stretch>
            <a:fillRect/>
          </a:stretch>
        </p:blipFill>
        <p:spPr>
          <a:xfrm>
            <a:off x="7217704" y="3283998"/>
            <a:ext cx="416321" cy="393192"/>
          </a:xfrm>
          <a:prstGeom prst="rect">
            <a:avLst/>
          </a:prstGeom>
        </p:spPr>
      </p:pic>
      <p:pic>
        <p:nvPicPr>
          <p:cNvPr id="12" name="Picture 11"/>
          <p:cNvPicPr>
            <a:picLocks noChangeAspect="1"/>
          </p:cNvPicPr>
          <p:nvPr/>
        </p:nvPicPr>
        <p:blipFill>
          <a:blip r:embed="rId18"/>
          <a:stretch>
            <a:fillRect/>
          </a:stretch>
        </p:blipFill>
        <p:spPr>
          <a:xfrm>
            <a:off x="6028980" y="1807097"/>
            <a:ext cx="477998" cy="393192"/>
          </a:xfrm>
          <a:prstGeom prst="rect">
            <a:avLst/>
          </a:prstGeom>
        </p:spPr>
      </p:pic>
      <p:grpSp>
        <p:nvGrpSpPr>
          <p:cNvPr id="30" name="Group 29">
            <a:extLst>
              <a:ext uri="{FF2B5EF4-FFF2-40B4-BE49-F238E27FC236}">
                <a16:creationId xmlns:a16="http://schemas.microsoft.com/office/drawing/2014/main" xmlns="" id="{49EE81CF-43D8-4D33-8128-FFF71F33CD06}"/>
              </a:ext>
            </a:extLst>
          </p:cNvPr>
          <p:cNvGrpSpPr/>
          <p:nvPr/>
        </p:nvGrpSpPr>
        <p:grpSpPr>
          <a:xfrm>
            <a:off x="4704232" y="141255"/>
            <a:ext cx="1495560" cy="650963"/>
            <a:chOff x="5648845" y="141254"/>
            <a:chExt cx="1495560" cy="650963"/>
          </a:xfrm>
        </p:grpSpPr>
        <p:sp>
          <p:nvSpPr>
            <p:cNvPr id="48" name="Rectangle 47"/>
            <p:cNvSpPr/>
            <p:nvPr/>
          </p:nvSpPr>
          <p:spPr>
            <a:xfrm>
              <a:off x="5733875" y="612792"/>
              <a:ext cx="524498"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Kurt</a:t>
              </a:r>
            </a:p>
          </p:txBody>
        </p:sp>
        <p:sp>
          <p:nvSpPr>
            <p:cNvPr id="84" name="Rectangle 83"/>
            <p:cNvSpPr/>
            <p:nvPr/>
          </p:nvSpPr>
          <p:spPr>
            <a:xfrm>
              <a:off x="5648845" y="439561"/>
              <a:ext cx="408352"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NYC</a:t>
              </a:r>
            </a:p>
          </p:txBody>
        </p:sp>
        <p:pic>
          <p:nvPicPr>
            <p:cNvPr id="4" name="Picture 3"/>
            <p:cNvPicPr>
              <a:picLocks noChangeAspect="1"/>
            </p:cNvPicPr>
            <p:nvPr/>
          </p:nvPicPr>
          <p:blipFill rotWithShape="1">
            <a:blip r:embed="rId19"/>
            <a:srcRect l="17126" t="340" r="8333" b="25118"/>
            <a:stretch/>
          </p:blipFill>
          <p:spPr>
            <a:xfrm>
              <a:off x="6817025" y="141254"/>
              <a:ext cx="327380" cy="327380"/>
            </a:xfrm>
            <a:prstGeom prst="ellipse">
              <a:avLst/>
            </a:prstGeom>
          </p:spPr>
        </p:pic>
      </p:grpSp>
      <p:pic>
        <p:nvPicPr>
          <p:cNvPr id="5" name="Picture 4" descr="penn-state-logo.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8352739" y="326658"/>
            <a:ext cx="430754" cy="315886"/>
          </a:xfrm>
          <a:prstGeom prst="rect">
            <a:avLst/>
          </a:prstGeom>
        </p:spPr>
      </p:pic>
      <p:sp>
        <p:nvSpPr>
          <p:cNvPr id="98" name="Rectangle 97"/>
          <p:cNvSpPr/>
          <p:nvPr/>
        </p:nvSpPr>
        <p:spPr>
          <a:xfrm rot="3706570">
            <a:off x="1826402" y="1813265"/>
            <a:ext cx="595046" cy="1958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womb</a:t>
            </a:r>
          </a:p>
        </p:txBody>
      </p:sp>
      <p:sp>
        <p:nvSpPr>
          <p:cNvPr id="102" name="Rectangle 101"/>
          <p:cNvSpPr/>
          <p:nvPr/>
        </p:nvSpPr>
        <p:spPr>
          <a:xfrm rot="7340211">
            <a:off x="2713597" y="1856362"/>
            <a:ext cx="595046" cy="1958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ts val="700"/>
              </a:lnSpc>
              <a:spcBef>
                <a:spcPts val="0"/>
              </a:spcBef>
              <a:spcAft>
                <a:spcPts val="0"/>
              </a:spcAft>
              <a:buClrTx/>
              <a:buSzTx/>
              <a:buFontTx/>
              <a:buNone/>
              <a:tabLst/>
              <a:defRPr/>
            </a:pPr>
            <a:r>
              <a:rPr kumimoji="0" lang="en-US" sz="5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Home </a:t>
            </a:r>
          </a:p>
          <a:p>
            <a:pPr marL="0" marR="0" lvl="0" indent="0" algn="ctr" defTabSz="685800" rtl="0" eaLnBrk="1" fontAlgn="auto" latinLnBrk="0" hangingPunct="1">
              <a:lnSpc>
                <a:spcPts val="700"/>
              </a:lnSpc>
              <a:spcBef>
                <a:spcPts val="0"/>
              </a:spcBef>
              <a:spcAft>
                <a:spcPts val="0"/>
              </a:spcAft>
              <a:buClrTx/>
              <a:buSzTx/>
              <a:buFontTx/>
              <a:buNone/>
              <a:tabLst/>
              <a:defRPr/>
            </a:pPr>
            <a:r>
              <a:rPr kumimoji="0" lang="en-US" sz="5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Town</a:t>
            </a:r>
          </a:p>
        </p:txBody>
      </p:sp>
      <p:sp>
        <p:nvSpPr>
          <p:cNvPr id="104" name="Rectangle 103"/>
          <p:cNvSpPr/>
          <p:nvPr/>
        </p:nvSpPr>
        <p:spPr>
          <a:xfrm>
            <a:off x="2253905" y="1128881"/>
            <a:ext cx="595046" cy="1958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ts val="700"/>
              </a:lnSpc>
              <a:spcBef>
                <a:spcPts val="0"/>
              </a:spcBef>
              <a:spcAft>
                <a:spcPts val="0"/>
              </a:spcAft>
              <a:buClrTx/>
              <a:buSzTx/>
              <a:buFontTx/>
              <a:buNone/>
              <a:tabLst/>
              <a:defRPr/>
            </a:pPr>
            <a:r>
              <a:rPr kumimoji="0" lang="en-US" sz="5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Home </a:t>
            </a:r>
          </a:p>
          <a:p>
            <a:pPr marL="0" marR="0" lvl="0" indent="0" algn="ctr" defTabSz="685800" rtl="0" eaLnBrk="1" fontAlgn="auto" latinLnBrk="0" hangingPunct="1">
              <a:lnSpc>
                <a:spcPts val="700"/>
              </a:lnSpc>
              <a:spcBef>
                <a:spcPts val="0"/>
              </a:spcBef>
              <a:spcAft>
                <a:spcPts val="0"/>
              </a:spcAft>
              <a:buClrTx/>
              <a:buSzTx/>
              <a:buFontTx/>
              <a:buNone/>
              <a:tabLst/>
              <a:defRPr/>
            </a:pPr>
            <a:r>
              <a:rPr kumimoji="0" lang="en-US" sz="5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Town</a:t>
            </a:r>
          </a:p>
        </p:txBody>
      </p:sp>
      <p:grpSp>
        <p:nvGrpSpPr>
          <p:cNvPr id="29" name="Group 28"/>
          <p:cNvGrpSpPr/>
          <p:nvPr/>
        </p:nvGrpSpPr>
        <p:grpSpPr>
          <a:xfrm>
            <a:off x="7468171" y="468677"/>
            <a:ext cx="182857" cy="182857"/>
            <a:chOff x="1961856" y="541169"/>
            <a:chExt cx="335515" cy="335515"/>
          </a:xfrm>
        </p:grpSpPr>
        <p:sp>
          <p:nvSpPr>
            <p:cNvPr id="27" name="Oval 26"/>
            <p:cNvSpPr/>
            <p:nvPr/>
          </p:nvSpPr>
          <p:spPr>
            <a:xfrm>
              <a:off x="1961856" y="541169"/>
              <a:ext cx="335515" cy="335515"/>
            </a:xfrm>
            <a:prstGeom prst="ellipse">
              <a:avLst/>
            </a:prstGeom>
            <a:solidFill>
              <a:srgbClr val="F482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5" name="Picture 24" descr="unicornIcon.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977443" y="560919"/>
              <a:ext cx="271674" cy="266058"/>
            </a:xfrm>
            <a:prstGeom prst="rect">
              <a:avLst/>
            </a:prstGeom>
          </p:spPr>
        </p:pic>
      </p:grpSp>
      <p:grpSp>
        <p:nvGrpSpPr>
          <p:cNvPr id="28" name="Group 27"/>
          <p:cNvGrpSpPr/>
          <p:nvPr/>
        </p:nvGrpSpPr>
        <p:grpSpPr>
          <a:xfrm>
            <a:off x="1901283" y="2288163"/>
            <a:ext cx="182857" cy="182857"/>
            <a:chOff x="2353080" y="826977"/>
            <a:chExt cx="335515" cy="335515"/>
          </a:xfrm>
        </p:grpSpPr>
        <p:sp>
          <p:nvSpPr>
            <p:cNvPr id="100" name="Oval 99"/>
            <p:cNvSpPr/>
            <p:nvPr/>
          </p:nvSpPr>
          <p:spPr>
            <a:xfrm>
              <a:off x="2353080" y="826977"/>
              <a:ext cx="335515" cy="335515"/>
            </a:xfrm>
            <a:prstGeom prst="ellipse">
              <a:avLst/>
            </a:prstGeom>
            <a:solidFill>
              <a:srgbClr val="FFFF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6" name="Picture 25" descr="image_processing20200511-25230-hf3ck.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420705" y="900327"/>
              <a:ext cx="200265" cy="200265"/>
            </a:xfrm>
            <a:prstGeom prst="rect">
              <a:avLst/>
            </a:prstGeom>
          </p:spPr>
        </p:pic>
      </p:grpSp>
      <p:grpSp>
        <p:nvGrpSpPr>
          <p:cNvPr id="101" name="Group 100"/>
          <p:cNvGrpSpPr/>
          <p:nvPr/>
        </p:nvGrpSpPr>
        <p:grpSpPr>
          <a:xfrm>
            <a:off x="6167571" y="4025059"/>
            <a:ext cx="182857" cy="182857"/>
            <a:chOff x="2353080" y="826977"/>
            <a:chExt cx="335515" cy="335515"/>
          </a:xfrm>
        </p:grpSpPr>
        <p:sp>
          <p:nvSpPr>
            <p:cNvPr id="109" name="Oval 108"/>
            <p:cNvSpPr/>
            <p:nvPr/>
          </p:nvSpPr>
          <p:spPr>
            <a:xfrm>
              <a:off x="2353080" y="826977"/>
              <a:ext cx="335515" cy="335515"/>
            </a:xfrm>
            <a:prstGeom prst="ellipse">
              <a:avLst/>
            </a:prstGeom>
            <a:solidFill>
              <a:srgbClr val="FFFF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11" name="Picture 110" descr="image_processing20200511-25230-hf3ck.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420705" y="900327"/>
              <a:ext cx="200265" cy="200265"/>
            </a:xfrm>
            <a:prstGeom prst="rect">
              <a:avLst/>
            </a:prstGeom>
          </p:spPr>
        </p:pic>
      </p:grpSp>
      <p:grpSp>
        <p:nvGrpSpPr>
          <p:cNvPr id="112" name="Group 111"/>
          <p:cNvGrpSpPr/>
          <p:nvPr/>
        </p:nvGrpSpPr>
        <p:grpSpPr>
          <a:xfrm>
            <a:off x="435863" y="4645712"/>
            <a:ext cx="182857" cy="182857"/>
            <a:chOff x="2353080" y="826977"/>
            <a:chExt cx="335515" cy="335515"/>
          </a:xfrm>
        </p:grpSpPr>
        <p:sp>
          <p:nvSpPr>
            <p:cNvPr id="113" name="Oval 112"/>
            <p:cNvSpPr/>
            <p:nvPr/>
          </p:nvSpPr>
          <p:spPr>
            <a:xfrm>
              <a:off x="2353080" y="826977"/>
              <a:ext cx="335515" cy="335515"/>
            </a:xfrm>
            <a:prstGeom prst="ellipse">
              <a:avLst/>
            </a:prstGeom>
            <a:solidFill>
              <a:srgbClr val="FFFF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14" name="Picture 113" descr="image_processing20200511-25230-hf3ck.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420705" y="900327"/>
              <a:ext cx="200265" cy="200265"/>
            </a:xfrm>
            <a:prstGeom prst="rect">
              <a:avLst/>
            </a:prstGeom>
          </p:spPr>
        </p:pic>
      </p:grpSp>
      <p:grpSp>
        <p:nvGrpSpPr>
          <p:cNvPr id="117" name="Group 116"/>
          <p:cNvGrpSpPr/>
          <p:nvPr/>
        </p:nvGrpSpPr>
        <p:grpSpPr>
          <a:xfrm>
            <a:off x="6311785" y="3047257"/>
            <a:ext cx="182857" cy="182857"/>
            <a:chOff x="2353080" y="826977"/>
            <a:chExt cx="335515" cy="335515"/>
          </a:xfrm>
        </p:grpSpPr>
        <p:sp>
          <p:nvSpPr>
            <p:cNvPr id="118" name="Oval 117"/>
            <p:cNvSpPr/>
            <p:nvPr/>
          </p:nvSpPr>
          <p:spPr>
            <a:xfrm>
              <a:off x="2353080" y="826977"/>
              <a:ext cx="335515" cy="335515"/>
            </a:xfrm>
            <a:prstGeom prst="ellipse">
              <a:avLst/>
            </a:prstGeom>
            <a:solidFill>
              <a:srgbClr val="FFFF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19" name="Picture 118" descr="image_processing20200511-25230-hf3ck.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420705" y="900327"/>
              <a:ext cx="200265" cy="200265"/>
            </a:xfrm>
            <a:prstGeom prst="rect">
              <a:avLst/>
            </a:prstGeom>
          </p:spPr>
        </p:pic>
      </p:grpSp>
      <p:grpSp>
        <p:nvGrpSpPr>
          <p:cNvPr id="120" name="Group 119"/>
          <p:cNvGrpSpPr/>
          <p:nvPr/>
        </p:nvGrpSpPr>
        <p:grpSpPr>
          <a:xfrm>
            <a:off x="7550697" y="278663"/>
            <a:ext cx="182857" cy="182857"/>
            <a:chOff x="2353080" y="826977"/>
            <a:chExt cx="335515" cy="335515"/>
          </a:xfrm>
        </p:grpSpPr>
        <p:sp>
          <p:nvSpPr>
            <p:cNvPr id="121" name="Oval 120"/>
            <p:cNvSpPr/>
            <p:nvPr/>
          </p:nvSpPr>
          <p:spPr>
            <a:xfrm>
              <a:off x="2353080" y="826977"/>
              <a:ext cx="335515" cy="335515"/>
            </a:xfrm>
            <a:prstGeom prst="ellipse">
              <a:avLst/>
            </a:prstGeom>
            <a:solidFill>
              <a:srgbClr val="FFFF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22" name="Picture 121" descr="image_processing20200511-25230-hf3ck.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420705" y="900327"/>
              <a:ext cx="200265" cy="200265"/>
            </a:xfrm>
            <a:prstGeom prst="rect">
              <a:avLst/>
            </a:prstGeom>
          </p:spPr>
        </p:pic>
      </p:grpSp>
      <p:grpSp>
        <p:nvGrpSpPr>
          <p:cNvPr id="123" name="Group 122"/>
          <p:cNvGrpSpPr/>
          <p:nvPr/>
        </p:nvGrpSpPr>
        <p:grpSpPr>
          <a:xfrm>
            <a:off x="4283345" y="3334309"/>
            <a:ext cx="182857" cy="182857"/>
            <a:chOff x="1961856" y="541169"/>
            <a:chExt cx="335515" cy="335515"/>
          </a:xfrm>
        </p:grpSpPr>
        <p:sp>
          <p:nvSpPr>
            <p:cNvPr id="124" name="Oval 123"/>
            <p:cNvSpPr/>
            <p:nvPr/>
          </p:nvSpPr>
          <p:spPr>
            <a:xfrm>
              <a:off x="1961856" y="541169"/>
              <a:ext cx="335515" cy="335515"/>
            </a:xfrm>
            <a:prstGeom prst="ellipse">
              <a:avLst/>
            </a:prstGeom>
            <a:solidFill>
              <a:srgbClr val="F482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25" name="Picture 124" descr="unicornIcon.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977443" y="560919"/>
              <a:ext cx="271674" cy="266058"/>
            </a:xfrm>
            <a:prstGeom prst="rect">
              <a:avLst/>
            </a:prstGeom>
          </p:spPr>
        </p:pic>
      </p:grpSp>
      <p:pic>
        <p:nvPicPr>
          <p:cNvPr id="33" name="Picture 32" descr="Screen Clipping"/>
          <p:cNvPicPr>
            <a:picLocks noChangeAspect="1"/>
          </p:cNvPicPr>
          <p:nvPr/>
        </p:nvPicPr>
        <p:blipFill rotWithShape="1">
          <a:blip r:embed="rId23">
            <a:extLst>
              <a:ext uri="{28A0092B-C50C-407E-A947-70E740481C1C}">
                <a14:useLocalDpi xmlns:a14="http://schemas.microsoft.com/office/drawing/2010/main" val="0"/>
              </a:ext>
            </a:extLst>
          </a:blip>
          <a:srcRect l="8682" t="4116" r="12521" b="8004"/>
          <a:stretch/>
        </p:blipFill>
        <p:spPr>
          <a:xfrm>
            <a:off x="2540670" y="3838470"/>
            <a:ext cx="1187850" cy="1190081"/>
          </a:xfrm>
          <a:prstGeom prst="ellipse">
            <a:avLst/>
          </a:prstGeom>
          <a:ln w="19050" cmpd="sng">
            <a:solidFill>
              <a:srgbClr val="0F70C0"/>
            </a:solidFill>
          </a:ln>
        </p:spPr>
      </p:pic>
      <p:sp>
        <p:nvSpPr>
          <p:cNvPr id="34" name="Rectangle 33"/>
          <p:cNvSpPr/>
          <p:nvPr/>
        </p:nvSpPr>
        <p:spPr>
          <a:xfrm>
            <a:off x="2155251" y="4130089"/>
            <a:ext cx="600739" cy="179425"/>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Jim</a:t>
            </a:r>
          </a:p>
        </p:txBody>
      </p:sp>
      <p:sp>
        <p:nvSpPr>
          <p:cNvPr id="75" name="Rectangle 74"/>
          <p:cNvSpPr/>
          <p:nvPr/>
        </p:nvSpPr>
        <p:spPr>
          <a:xfrm>
            <a:off x="1844565" y="4288228"/>
            <a:ext cx="784996" cy="1676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Marquette, MI</a:t>
            </a:r>
          </a:p>
        </p:txBody>
      </p:sp>
      <p:grpSp>
        <p:nvGrpSpPr>
          <p:cNvPr id="126" name="Group 125"/>
          <p:cNvGrpSpPr/>
          <p:nvPr/>
        </p:nvGrpSpPr>
        <p:grpSpPr>
          <a:xfrm>
            <a:off x="2543975" y="4655069"/>
            <a:ext cx="182857" cy="182857"/>
            <a:chOff x="1961856" y="541169"/>
            <a:chExt cx="335515" cy="335515"/>
          </a:xfrm>
        </p:grpSpPr>
        <p:sp>
          <p:nvSpPr>
            <p:cNvPr id="127" name="Oval 126"/>
            <p:cNvSpPr/>
            <p:nvPr/>
          </p:nvSpPr>
          <p:spPr>
            <a:xfrm>
              <a:off x="1961856" y="541169"/>
              <a:ext cx="335515" cy="335515"/>
            </a:xfrm>
            <a:prstGeom prst="ellipse">
              <a:avLst/>
            </a:prstGeom>
            <a:solidFill>
              <a:srgbClr val="F482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28" name="Picture 127" descr="unicornIcon.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977443" y="560919"/>
              <a:ext cx="271674" cy="266058"/>
            </a:xfrm>
            <a:prstGeom prst="rect">
              <a:avLst/>
            </a:prstGeom>
          </p:spPr>
        </p:pic>
      </p:grpSp>
      <p:grpSp>
        <p:nvGrpSpPr>
          <p:cNvPr id="129" name="Group 128"/>
          <p:cNvGrpSpPr/>
          <p:nvPr/>
        </p:nvGrpSpPr>
        <p:grpSpPr>
          <a:xfrm>
            <a:off x="2670076" y="4821500"/>
            <a:ext cx="182857" cy="182857"/>
            <a:chOff x="1961856" y="541169"/>
            <a:chExt cx="335515" cy="335515"/>
          </a:xfrm>
        </p:grpSpPr>
        <p:sp>
          <p:nvSpPr>
            <p:cNvPr id="130" name="Oval 129"/>
            <p:cNvSpPr/>
            <p:nvPr/>
          </p:nvSpPr>
          <p:spPr>
            <a:xfrm>
              <a:off x="1961856" y="541169"/>
              <a:ext cx="335515" cy="335515"/>
            </a:xfrm>
            <a:prstGeom prst="ellipse">
              <a:avLst/>
            </a:prstGeom>
            <a:solidFill>
              <a:srgbClr val="F482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31" name="Picture 130" descr="unicornIcon.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977443" y="560919"/>
              <a:ext cx="271674" cy="266058"/>
            </a:xfrm>
            <a:prstGeom prst="rect">
              <a:avLst/>
            </a:prstGeom>
          </p:spPr>
        </p:pic>
      </p:grpSp>
      <p:cxnSp>
        <p:nvCxnSpPr>
          <p:cNvPr id="15" name="Straight Connector 14">
            <a:extLst>
              <a:ext uri="{FF2B5EF4-FFF2-40B4-BE49-F238E27FC236}">
                <a16:creationId xmlns:a16="http://schemas.microsoft.com/office/drawing/2014/main" xmlns="" id="{B8CA0FC7-DDFC-44AB-8C7E-1D69087B563D}"/>
              </a:ext>
            </a:extLst>
          </p:cNvPr>
          <p:cNvCxnSpPr>
            <a:cxnSpLocks/>
          </p:cNvCxnSpPr>
          <p:nvPr/>
        </p:nvCxnSpPr>
        <p:spPr>
          <a:xfrm>
            <a:off x="990728" y="681840"/>
            <a:ext cx="454517" cy="255142"/>
          </a:xfrm>
          <a:prstGeom prst="line">
            <a:avLst/>
          </a:prstGeom>
          <a:ln w="9525" cap="flat" cmpd="sng" algn="ctr">
            <a:solidFill>
              <a:srgbClr val="548235"/>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4" name="Rectangle 23">
            <a:extLst>
              <a:ext uri="{FF2B5EF4-FFF2-40B4-BE49-F238E27FC236}">
                <a16:creationId xmlns:a16="http://schemas.microsoft.com/office/drawing/2014/main" xmlns="" id="{8BA67374-2A19-48AC-B743-C238648528B3}"/>
              </a:ext>
            </a:extLst>
          </p:cNvPr>
          <p:cNvSpPr/>
          <p:nvPr/>
        </p:nvSpPr>
        <p:spPr>
          <a:xfrm rot="1738123">
            <a:off x="891318" y="564398"/>
            <a:ext cx="802301" cy="1958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Has No Friends</a:t>
            </a:r>
          </a:p>
        </p:txBody>
      </p:sp>
      <p:pic>
        <p:nvPicPr>
          <p:cNvPr id="40" name="Picture 2" descr="A person smiling for the camera&#10;&#10;Description automatically generated with medium confidence">
            <a:extLst>
              <a:ext uri="{FF2B5EF4-FFF2-40B4-BE49-F238E27FC236}">
                <a16:creationId xmlns:a16="http://schemas.microsoft.com/office/drawing/2014/main" xmlns="" id="{879E1097-2A33-439D-BB45-CCAAAB32BF8B}"/>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7358609" y="3931271"/>
            <a:ext cx="1097280" cy="1097280"/>
          </a:xfrm>
          <a:prstGeom prst="ellipse">
            <a:avLst/>
          </a:prstGeom>
          <a:ln w="19050" cmpd="sng">
            <a:solidFill>
              <a:srgbClr val="C00004"/>
            </a:solidFill>
          </a:ln>
        </p:spPr>
      </p:pic>
      <p:cxnSp>
        <p:nvCxnSpPr>
          <p:cNvPr id="41" name="Straight Connector 40">
            <a:extLst>
              <a:ext uri="{FF2B5EF4-FFF2-40B4-BE49-F238E27FC236}">
                <a16:creationId xmlns:a16="http://schemas.microsoft.com/office/drawing/2014/main" xmlns="" id="{F38D9A7F-BD03-4B82-9AF4-9907DED88A97}"/>
              </a:ext>
            </a:extLst>
          </p:cNvPr>
          <p:cNvCxnSpPr>
            <a:cxnSpLocks/>
            <a:stCxn id="8" idx="6"/>
            <a:endCxn id="40" idx="2"/>
          </p:cNvCxnSpPr>
          <p:nvPr/>
        </p:nvCxnSpPr>
        <p:spPr>
          <a:xfrm>
            <a:off x="6376035" y="4478801"/>
            <a:ext cx="982574" cy="1111"/>
          </a:xfrm>
          <a:prstGeom prst="line">
            <a:avLst/>
          </a:prstGeom>
          <a:ln w="9525" cap="flat" cmpd="sng" algn="ctr">
            <a:solidFill>
              <a:srgbClr val="C0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45" name="Rectangle 44">
            <a:extLst>
              <a:ext uri="{FF2B5EF4-FFF2-40B4-BE49-F238E27FC236}">
                <a16:creationId xmlns:a16="http://schemas.microsoft.com/office/drawing/2014/main" xmlns="" id="{04AC02A9-4C80-451B-ABD3-BBC24FAA0433}"/>
              </a:ext>
            </a:extLst>
          </p:cNvPr>
          <p:cNvSpPr/>
          <p:nvPr/>
        </p:nvSpPr>
        <p:spPr>
          <a:xfrm>
            <a:off x="8251891" y="4363479"/>
            <a:ext cx="600739" cy="17942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Gregg</a:t>
            </a:r>
          </a:p>
        </p:txBody>
      </p:sp>
      <p:sp>
        <p:nvSpPr>
          <p:cNvPr id="47" name="Rectangle 46">
            <a:extLst>
              <a:ext uri="{FF2B5EF4-FFF2-40B4-BE49-F238E27FC236}">
                <a16:creationId xmlns:a16="http://schemas.microsoft.com/office/drawing/2014/main" xmlns="" id="{528A71DC-59F9-428C-AC89-EC0642435D34}"/>
              </a:ext>
            </a:extLst>
          </p:cNvPr>
          <p:cNvSpPr/>
          <p:nvPr/>
        </p:nvSpPr>
        <p:spPr>
          <a:xfrm>
            <a:off x="8307322" y="4539485"/>
            <a:ext cx="776108" cy="1794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San Jose, CA</a:t>
            </a:r>
          </a:p>
        </p:txBody>
      </p:sp>
      <p:pic>
        <p:nvPicPr>
          <p:cNvPr id="49" name="Picture 48" descr="New York Giants.png">
            <a:extLst>
              <a:ext uri="{FF2B5EF4-FFF2-40B4-BE49-F238E27FC236}">
                <a16:creationId xmlns:a16="http://schemas.microsoft.com/office/drawing/2014/main" xmlns="" id="{C5B7C3D9-E4AD-4E7F-B653-1F1913C7061E}"/>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088529" y="3963793"/>
            <a:ext cx="367166" cy="367166"/>
          </a:xfrm>
          <a:prstGeom prst="rect">
            <a:avLst/>
          </a:prstGeom>
        </p:spPr>
      </p:pic>
      <p:sp>
        <p:nvSpPr>
          <p:cNvPr id="4096" name="Rectangle 4095">
            <a:extLst>
              <a:ext uri="{FF2B5EF4-FFF2-40B4-BE49-F238E27FC236}">
                <a16:creationId xmlns:a16="http://schemas.microsoft.com/office/drawing/2014/main" xmlns="" id="{5AF172A0-BDB6-4C69-BE02-452F3CF19FB5}"/>
              </a:ext>
            </a:extLst>
          </p:cNvPr>
          <p:cNvSpPr/>
          <p:nvPr/>
        </p:nvSpPr>
        <p:spPr>
          <a:xfrm>
            <a:off x="6420295" y="4258676"/>
            <a:ext cx="827702" cy="20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err="1">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rPr>
              <a:t>OnlyFans</a:t>
            </a:r>
            <a:endParaRPr kumimoji="0" lang="en-US" sz="800" b="0" i="0" u="none" strike="noStrike" kern="1200" cap="none" spc="0" normalizeH="0" baseline="0" noProof="0" dirty="0">
              <a:ln>
                <a:noFill/>
              </a:ln>
              <a:solidFill>
                <a:prstClr val="white">
                  <a:lumMod val="65000"/>
                </a:prstClr>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35" name="Group 134"/>
          <p:cNvGrpSpPr/>
          <p:nvPr/>
        </p:nvGrpSpPr>
        <p:grpSpPr>
          <a:xfrm>
            <a:off x="612100" y="4737140"/>
            <a:ext cx="182857" cy="182857"/>
            <a:chOff x="1961856" y="541169"/>
            <a:chExt cx="335515" cy="335515"/>
          </a:xfrm>
        </p:grpSpPr>
        <p:sp>
          <p:nvSpPr>
            <p:cNvPr id="137" name="Oval 136"/>
            <p:cNvSpPr/>
            <p:nvPr/>
          </p:nvSpPr>
          <p:spPr>
            <a:xfrm>
              <a:off x="1961856" y="541169"/>
              <a:ext cx="335515" cy="335515"/>
            </a:xfrm>
            <a:prstGeom prst="ellipse">
              <a:avLst/>
            </a:prstGeom>
            <a:solidFill>
              <a:srgbClr val="F482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38" name="Picture 137" descr="unicornIcon.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977443" y="560919"/>
              <a:ext cx="271674" cy="266058"/>
            </a:xfrm>
            <a:prstGeom prst="rect">
              <a:avLst/>
            </a:prstGeom>
          </p:spPr>
        </p:pic>
      </p:grpSp>
      <p:grpSp>
        <p:nvGrpSpPr>
          <p:cNvPr id="139" name="Group 138"/>
          <p:cNvGrpSpPr/>
          <p:nvPr/>
        </p:nvGrpSpPr>
        <p:grpSpPr>
          <a:xfrm>
            <a:off x="1904966" y="2484950"/>
            <a:ext cx="182857" cy="182857"/>
            <a:chOff x="2353080" y="826977"/>
            <a:chExt cx="335515" cy="335515"/>
          </a:xfrm>
        </p:grpSpPr>
        <p:sp>
          <p:nvSpPr>
            <p:cNvPr id="140" name="Oval 139"/>
            <p:cNvSpPr/>
            <p:nvPr/>
          </p:nvSpPr>
          <p:spPr>
            <a:xfrm>
              <a:off x="2353080" y="826977"/>
              <a:ext cx="335515" cy="335515"/>
            </a:xfrm>
            <a:prstGeom prst="ellipse">
              <a:avLst/>
            </a:prstGeom>
            <a:solidFill>
              <a:srgbClr val="FFFF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41" name="Picture 140" descr="image_processing20200511-25230-hf3ck.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420705" y="900327"/>
              <a:ext cx="200265" cy="200265"/>
            </a:xfrm>
            <a:prstGeom prst="rect">
              <a:avLst/>
            </a:prstGeom>
          </p:spPr>
        </p:pic>
      </p:grpSp>
      <p:sp>
        <p:nvSpPr>
          <p:cNvPr id="115" name="Rectangle 114"/>
          <p:cNvSpPr/>
          <p:nvPr/>
        </p:nvSpPr>
        <p:spPr>
          <a:xfrm>
            <a:off x="738461" y="2210747"/>
            <a:ext cx="441925" cy="148789"/>
          </a:xfrm>
          <a:prstGeom prst="rect">
            <a:avLst/>
          </a:prstGeom>
          <a:noFill/>
          <a:ln>
            <a:solidFill>
              <a:srgbClr val="5B9BD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smtClean="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Crystal</a:t>
            </a:r>
            <a:endParaRPr kumimoji="0" lang="en-US" sz="7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33" name="Straight Connector 132"/>
          <p:cNvCxnSpPr>
            <a:cxnSpLocks/>
            <a:stCxn id="3" idx="6"/>
            <a:endCxn id="14" idx="4"/>
          </p:cNvCxnSpPr>
          <p:nvPr/>
        </p:nvCxnSpPr>
        <p:spPr>
          <a:xfrm>
            <a:off x="1545541" y="2376911"/>
            <a:ext cx="448782" cy="118607"/>
          </a:xfrm>
          <a:prstGeom prst="line">
            <a:avLst/>
          </a:prstGeom>
          <a:ln w="9525"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4" name="Straight Connector 133"/>
          <p:cNvCxnSpPr>
            <a:cxnSpLocks/>
            <a:stCxn id="3" idx="3"/>
            <a:endCxn id="23" idx="7"/>
          </p:cNvCxnSpPr>
          <p:nvPr/>
        </p:nvCxnSpPr>
        <p:spPr>
          <a:xfrm flipH="1">
            <a:off x="678280" y="2532090"/>
            <a:ext cx="494763" cy="333204"/>
          </a:xfrm>
          <a:prstGeom prst="line">
            <a:avLst/>
          </a:prstGeom>
          <a:ln w="9525" cap="flat" cmpd="sng" algn="ctr">
            <a:solidFill>
              <a:schemeClr val="bg1">
                <a:lumMod val="75000"/>
              </a:schemeClr>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3" name="Picture 2" descr="Screen Shot 2022-08-01 at 7.16.08 AM.png"/>
          <p:cNvPicPr>
            <a:picLocks noChangeAspect="1"/>
          </p:cNvPicPr>
          <p:nvPr/>
        </p:nvPicPr>
        <p:blipFill rotWithShape="1">
          <a:blip r:embed="rId25">
            <a:extLst>
              <a:ext uri="{28A0092B-C50C-407E-A947-70E740481C1C}">
                <a14:useLocalDpi xmlns:a14="http://schemas.microsoft.com/office/drawing/2010/main" val="0"/>
              </a:ext>
            </a:extLst>
          </a:blip>
          <a:srcRect l="21268" t="23495" r="22632" b="15569"/>
          <a:stretch/>
        </p:blipFill>
        <p:spPr>
          <a:xfrm>
            <a:off x="1109133" y="2157455"/>
            <a:ext cx="436408" cy="438912"/>
          </a:xfrm>
          <a:prstGeom prst="ellipse">
            <a:avLst/>
          </a:prstGeom>
          <a:ln w="19050" cmpd="sng">
            <a:solidFill>
              <a:srgbClr val="4F81BD"/>
            </a:solidFill>
          </a:ln>
        </p:spPr>
      </p:pic>
      <p:sp>
        <p:nvSpPr>
          <p:cNvPr id="136" name="Rectangle 135"/>
          <p:cNvSpPr/>
          <p:nvPr/>
        </p:nvSpPr>
        <p:spPr>
          <a:xfrm>
            <a:off x="661546" y="2992128"/>
            <a:ext cx="441925" cy="148789"/>
          </a:xfrm>
          <a:prstGeom prst="rect">
            <a:avLst/>
          </a:prstGeom>
          <a:no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smtClean="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700" b="0" i="0" u="none" strike="noStrike" kern="1200" cap="none" spc="0" normalizeH="0" baseline="0" noProof="0" dirty="0" smtClean="0">
                <a:ln>
                  <a:noFill/>
                </a:ln>
                <a:solidFill>
                  <a:schemeClr val="bg1">
                    <a:lumMod val="75000"/>
                  </a:schemeClr>
                </a:solidFill>
                <a:effectLst/>
                <a:uLnTx/>
                <a:uFillTx/>
                <a:latin typeface="Tahoma" panose="020B0604030504040204" pitchFamily="34" charset="0"/>
                <a:ea typeface="Tahoma" panose="020B0604030504040204" pitchFamily="34" charset="0"/>
                <a:cs typeface="Tahoma" panose="020B0604030504040204" pitchFamily="34" charset="0"/>
              </a:rPr>
              <a:t>Caesar</a:t>
            </a:r>
            <a:r>
              <a:rPr kumimoji="0" lang="en-US" sz="700" b="0" i="0" u="none" strike="noStrike" kern="1200" cap="none" spc="0" normalizeH="0" baseline="0" noProof="0" dirty="0" smtClean="0">
                <a:ln>
                  <a:noFill/>
                </a:ln>
                <a:solidFill>
                  <a:schemeClr val="bg1"/>
                </a:solidFill>
                <a:effectLst/>
                <a:uLnTx/>
                <a:uFillTx/>
                <a:latin typeface="Tahoma" panose="020B0604030504040204" pitchFamily="34" charset="0"/>
                <a:ea typeface="Tahoma" panose="020B0604030504040204" pitchFamily="34" charset="0"/>
                <a:cs typeface="Tahoma" panose="020B0604030504040204" pitchFamily="34" charset="0"/>
              </a:rPr>
              <a:t>_</a:t>
            </a:r>
            <a:endParaRPr kumimoji="0" lang="en-US" sz="700" b="0" i="0" u="none" strike="noStrike" kern="1200" cap="none" spc="0" normalizeH="0" baseline="0" noProof="0" dirty="0">
              <a:ln>
                <a:noFill/>
              </a:ln>
              <a:solidFill>
                <a:schemeClr val="bg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3" name="Picture 22"/>
          <p:cNvPicPr>
            <a:picLocks noChangeAspect="1"/>
          </p:cNvPicPr>
          <p:nvPr/>
        </p:nvPicPr>
        <p:blipFill rotWithShape="1">
          <a:blip r:embed="rId26"/>
          <a:srcRect l="1038" t="1038" r="1038" b="1038"/>
          <a:stretch/>
        </p:blipFill>
        <p:spPr>
          <a:xfrm>
            <a:off x="303645" y="2801017"/>
            <a:ext cx="438912" cy="438912"/>
          </a:xfrm>
          <a:prstGeom prst="ellipse">
            <a:avLst/>
          </a:prstGeom>
          <a:ln w="19050" cmpd="sng">
            <a:solidFill>
              <a:srgbClr val="BFBFBF"/>
            </a:solidFill>
          </a:ln>
        </p:spPr>
      </p:pic>
      <p:sp>
        <p:nvSpPr>
          <p:cNvPr id="13" name="8-Point Star 12"/>
          <p:cNvSpPr/>
          <p:nvPr/>
        </p:nvSpPr>
        <p:spPr>
          <a:xfrm>
            <a:off x="4100213" y="1194769"/>
            <a:ext cx="198435" cy="198435"/>
          </a:xfrm>
          <a:prstGeom prst="star8">
            <a:avLst/>
          </a:prstGeom>
          <a:solidFill>
            <a:srgbClr val="00C601"/>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800" dirty="0" smtClean="0">
                <a:latin typeface="Impact"/>
                <a:cs typeface="Impact"/>
              </a:rPr>
              <a:t>OG</a:t>
            </a:r>
            <a:endParaRPr lang="en-US" sz="800" dirty="0">
              <a:latin typeface="Impact"/>
              <a:cs typeface="Impact"/>
            </a:endParaRPr>
          </a:p>
        </p:txBody>
      </p:sp>
      <p:sp>
        <p:nvSpPr>
          <p:cNvPr id="132" name="8-Point Star 131"/>
          <p:cNvSpPr/>
          <p:nvPr/>
        </p:nvSpPr>
        <p:spPr>
          <a:xfrm>
            <a:off x="744538" y="1200697"/>
            <a:ext cx="198435" cy="198435"/>
          </a:xfrm>
          <a:prstGeom prst="star8">
            <a:avLst/>
          </a:prstGeom>
          <a:solidFill>
            <a:srgbClr val="00C601"/>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800" dirty="0" smtClean="0">
                <a:latin typeface="Impact"/>
                <a:cs typeface="Impact"/>
              </a:rPr>
              <a:t>OG</a:t>
            </a:r>
            <a:endParaRPr lang="en-US" sz="800" dirty="0">
              <a:latin typeface="Impact"/>
              <a:cs typeface="Impact"/>
            </a:endParaRPr>
          </a:p>
        </p:txBody>
      </p:sp>
      <p:sp>
        <p:nvSpPr>
          <p:cNvPr id="142" name="8-Point Star 141"/>
          <p:cNvSpPr/>
          <p:nvPr/>
        </p:nvSpPr>
        <p:spPr>
          <a:xfrm>
            <a:off x="3405273" y="2526523"/>
            <a:ext cx="198435" cy="198435"/>
          </a:xfrm>
          <a:prstGeom prst="star8">
            <a:avLst/>
          </a:prstGeom>
          <a:solidFill>
            <a:srgbClr val="00C601"/>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800" dirty="0" smtClean="0">
                <a:latin typeface="Impact"/>
                <a:cs typeface="Impact"/>
              </a:rPr>
              <a:t>OG</a:t>
            </a:r>
            <a:endParaRPr lang="en-US" sz="800" dirty="0">
              <a:latin typeface="Impact"/>
              <a:cs typeface="Impact"/>
            </a:endParaRPr>
          </a:p>
        </p:txBody>
      </p:sp>
      <p:sp>
        <p:nvSpPr>
          <p:cNvPr id="143" name="8-Point Star 142"/>
          <p:cNvSpPr/>
          <p:nvPr/>
        </p:nvSpPr>
        <p:spPr>
          <a:xfrm>
            <a:off x="5612354" y="2953035"/>
            <a:ext cx="198435" cy="198435"/>
          </a:xfrm>
          <a:prstGeom prst="star8">
            <a:avLst/>
          </a:prstGeom>
          <a:solidFill>
            <a:srgbClr val="00C601"/>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800" dirty="0" smtClean="0">
                <a:latin typeface="Impact"/>
                <a:cs typeface="Impact"/>
              </a:rPr>
              <a:t>OG</a:t>
            </a:r>
            <a:endParaRPr lang="en-US" sz="800" dirty="0">
              <a:latin typeface="Impact"/>
              <a:cs typeface="Impact"/>
            </a:endParaRPr>
          </a:p>
        </p:txBody>
      </p:sp>
      <p:sp>
        <p:nvSpPr>
          <p:cNvPr id="144" name="8-Point Star 143"/>
          <p:cNvSpPr/>
          <p:nvPr/>
        </p:nvSpPr>
        <p:spPr>
          <a:xfrm>
            <a:off x="7864186" y="2928383"/>
            <a:ext cx="198435" cy="198435"/>
          </a:xfrm>
          <a:prstGeom prst="star8">
            <a:avLst/>
          </a:prstGeom>
          <a:solidFill>
            <a:srgbClr val="00C601"/>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800" dirty="0" smtClean="0">
                <a:latin typeface="Impact"/>
                <a:cs typeface="Impact"/>
              </a:rPr>
              <a:t>OG</a:t>
            </a:r>
            <a:endParaRPr lang="en-US" sz="800" dirty="0">
              <a:latin typeface="Impact"/>
              <a:cs typeface="Impact"/>
            </a:endParaRPr>
          </a:p>
        </p:txBody>
      </p:sp>
    </p:spTree>
    <p:extLst>
      <p:ext uri="{BB962C8B-B14F-4D97-AF65-F5344CB8AC3E}">
        <p14:creationId xmlns:p14="http://schemas.microsoft.com/office/powerpoint/2010/main" val="349700211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367036" y="89118"/>
            <a:ext cx="8389480" cy="5010174"/>
            <a:chOff x="567567" y="133679"/>
            <a:chExt cx="7988418" cy="4770661"/>
          </a:xfrm>
        </p:grpSpPr>
        <p:pic>
          <p:nvPicPr>
            <p:cNvPr id="4" name="Picture 3"/>
            <p:cNvPicPr>
              <a:picLocks noChangeAspect="1"/>
            </p:cNvPicPr>
            <p:nvPr/>
          </p:nvPicPr>
          <p:blipFill rotWithShape="1">
            <a:blip r:embed="rId2"/>
            <a:srcRect l="6220" t="23666" r="5512" b="23514"/>
            <a:stretch/>
          </p:blipFill>
          <p:spPr>
            <a:xfrm>
              <a:off x="583568" y="133679"/>
              <a:ext cx="7972417" cy="4770661"/>
            </a:xfrm>
            <a:prstGeom prst="rect">
              <a:avLst/>
            </a:prstGeom>
            <a:ln w="28575" cmpd="sng">
              <a:noFill/>
            </a:ln>
            <a:effectLst/>
          </p:spPr>
        </p:pic>
        <p:pic>
          <p:nvPicPr>
            <p:cNvPr id="5" name="Picture 4" descr="20200619_203145.jpg"/>
            <p:cNvPicPr>
              <a:picLocks noChangeAspect="1"/>
            </p:cNvPicPr>
            <p:nvPr/>
          </p:nvPicPr>
          <p:blipFill rotWithShape="1">
            <a:blip r:embed="rId3">
              <a:extLst>
                <a:ext uri="{28A0092B-C50C-407E-A947-70E740481C1C}">
                  <a14:useLocalDpi xmlns:a14="http://schemas.microsoft.com/office/drawing/2010/main" val="0"/>
                </a:ext>
              </a:extLst>
            </a:blip>
            <a:srcRect l="10635" t="25668" r="70248" b="40840"/>
            <a:stretch/>
          </p:blipFill>
          <p:spPr>
            <a:xfrm rot="5400000">
              <a:off x="5146720" y="1708186"/>
              <a:ext cx="490366" cy="483237"/>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6" name="Picture 5"/>
            <p:cNvPicPr>
              <a:picLocks noChangeAspect="1"/>
            </p:cNvPicPr>
            <p:nvPr/>
          </p:nvPicPr>
          <p:blipFill rotWithShape="1">
            <a:blip r:embed="rId4"/>
            <a:srcRect l="31474" t="1381" r="23438" b="51435"/>
            <a:stretch/>
          </p:blipFill>
          <p:spPr>
            <a:xfrm>
              <a:off x="5498031" y="1704621"/>
              <a:ext cx="458396" cy="483237"/>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7" name="Picture 6" descr="Screen Clipping"/>
            <p:cNvPicPr>
              <a:picLocks noChangeAspect="1"/>
            </p:cNvPicPr>
            <p:nvPr/>
          </p:nvPicPr>
          <p:blipFill rotWithShape="1">
            <a:blip r:embed="rId5">
              <a:extLst>
                <a:ext uri="{28A0092B-C50C-407E-A947-70E740481C1C}">
                  <a14:useLocalDpi xmlns:a14="http://schemas.microsoft.com/office/drawing/2010/main" val="0"/>
                </a:ext>
              </a:extLst>
            </a:blip>
            <a:srcRect l="8682" t="4116" r="12521" b="8004"/>
            <a:stretch/>
          </p:blipFill>
          <p:spPr>
            <a:xfrm>
              <a:off x="5478324" y="788465"/>
              <a:ext cx="478103" cy="479003"/>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8" name="Picture 7" descr="A person smiling for the camera&#10;&#10;Description automatically generated with medium confidence">
              <a:extLst>
                <a:ext uri="{FF2B5EF4-FFF2-40B4-BE49-F238E27FC236}">
                  <a16:creationId xmlns="" xmlns:a16="http://schemas.microsoft.com/office/drawing/2014/main" id="{3791C559-573F-426F-B94E-50E99ADD60E9}"/>
                </a:ext>
              </a:extLst>
            </p:cNvPr>
            <p:cNvPicPr>
              <a:picLocks noChangeAspect="1"/>
            </p:cNvPicPr>
            <p:nvPr/>
          </p:nvPicPr>
          <p:blipFill rotWithShape="1">
            <a:blip r:embed="rId6"/>
            <a:srcRect l="2030" t="3967" r="6050" b="4112"/>
            <a:stretch/>
          </p:blipFill>
          <p:spPr>
            <a:xfrm>
              <a:off x="6783046" y="3300423"/>
              <a:ext cx="476152" cy="477268"/>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9" name="Picture 8" descr="A person with a beard&#10;&#10;Description automatically generated with medium confidence">
              <a:extLst>
                <a:ext uri="{FF2B5EF4-FFF2-40B4-BE49-F238E27FC236}">
                  <a16:creationId xmlns="" xmlns:a16="http://schemas.microsoft.com/office/drawing/2014/main" id="{26DA047D-AD8F-4DF6-851C-F77536DA2E2E}"/>
                </a:ext>
              </a:extLst>
            </p:cNvPr>
            <p:cNvPicPr>
              <a:picLocks noChangeAspect="1"/>
            </p:cNvPicPr>
            <p:nvPr/>
          </p:nvPicPr>
          <p:blipFill rotWithShape="1">
            <a:blip r:embed="rId7"/>
            <a:srcRect l="4341" t="2908" b="4882"/>
            <a:stretch/>
          </p:blipFill>
          <p:spPr>
            <a:xfrm>
              <a:off x="6506872" y="3039127"/>
              <a:ext cx="479982" cy="483237"/>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10" name="Picture 6" descr="Image may contain: 2 people, including Melissa Dallier, people smiling, eyeglasses and closeup">
              <a:extLst>
                <a:ext uri="{FF2B5EF4-FFF2-40B4-BE49-F238E27FC236}">
                  <a16:creationId xmlns="" xmlns:a16="http://schemas.microsoft.com/office/drawing/2014/main" id="{4DB5CC10-E3A7-4046-B833-44E033EC31A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017" t="1" r="25040" b="33415"/>
            <a:stretch/>
          </p:blipFill>
          <p:spPr bwMode="auto">
            <a:xfrm>
              <a:off x="6176809" y="3300423"/>
              <a:ext cx="486933" cy="478229"/>
            </a:xfrm>
            <a:prstGeom prst="ellipse">
              <a:avLst/>
            </a:prstGeom>
            <a:noFill/>
            <a:ln w="28575" cmpd="sng">
              <a:solidFill>
                <a:srgbClr val="FFFF00"/>
              </a:solidFill>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1" name="Picture 10" descr="Screen Clipping"/>
            <p:cNvPicPr>
              <a:picLocks noChangeAspect="1"/>
            </p:cNvPicPr>
            <p:nvPr/>
          </p:nvPicPr>
          <p:blipFill rotWithShape="1">
            <a:blip r:embed="rId9">
              <a:extLst>
                <a:ext uri="{28A0092B-C50C-407E-A947-70E740481C1C}">
                  <a14:useLocalDpi xmlns:a14="http://schemas.microsoft.com/office/drawing/2010/main" val="0"/>
                </a:ext>
              </a:extLst>
            </a:blip>
            <a:srcRect l="13288" t="13014" r="4282" b="14286"/>
            <a:stretch/>
          </p:blipFill>
          <p:spPr>
            <a:xfrm>
              <a:off x="6554591" y="3874964"/>
              <a:ext cx="459755" cy="483237"/>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12" name="Picture 11">
              <a:extLst>
                <a:ext uri="{FF2B5EF4-FFF2-40B4-BE49-F238E27FC236}">
                  <a16:creationId xmlns="" xmlns:a16="http://schemas.microsoft.com/office/drawing/2014/main" id="{B15C73B6-0DAF-472D-A3DA-5A7848EAE2AB}"/>
                </a:ext>
              </a:extLst>
            </p:cNvPr>
            <p:cNvPicPr>
              <a:picLocks noChangeAspect="1"/>
            </p:cNvPicPr>
            <p:nvPr/>
          </p:nvPicPr>
          <p:blipFill>
            <a:blip r:embed="rId10"/>
            <a:stretch>
              <a:fillRect/>
            </a:stretch>
          </p:blipFill>
          <p:spPr>
            <a:xfrm>
              <a:off x="567567" y="1983204"/>
              <a:ext cx="478043" cy="478043"/>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13" name="Picture 2" descr="A person smiling for the camera&#10;&#10;Description automatically generated with medium confidence">
              <a:extLst>
                <a:ext uri="{FF2B5EF4-FFF2-40B4-BE49-F238E27FC236}">
                  <a16:creationId xmlns="" xmlns:a16="http://schemas.microsoft.com/office/drawing/2014/main" id="{879E1097-2A33-439D-BB45-CCAAAB32BF8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16756" y="2231891"/>
              <a:ext cx="477039" cy="477039"/>
            </a:xfrm>
            <a:prstGeom prst="ellipse">
              <a:avLst/>
            </a:prstGeom>
            <a:noFill/>
            <a:ln w="28575" cmpd="sng">
              <a:solidFill>
                <a:srgbClr val="FFFF00"/>
              </a:solidFill>
            </a:ln>
            <a:effectLst>
              <a:outerShdw blurRad="50800" dist="38100" dir="2700000" algn="tl" rotWithShape="0">
                <a:srgbClr val="000000">
                  <a:alpha val="43000"/>
                </a:srgbClr>
              </a:outerShdw>
            </a:effectLst>
          </p:spPr>
        </p:pic>
        <p:pic>
          <p:nvPicPr>
            <p:cNvPr id="14" name="Picture 2" descr="See the source image">
              <a:extLst>
                <a:ext uri="{FF2B5EF4-FFF2-40B4-BE49-F238E27FC236}">
                  <a16:creationId xmlns="" xmlns:a16="http://schemas.microsoft.com/office/drawing/2014/main" id="{0E9933DA-3FDD-468D-B67A-84361C06613C}"/>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7940" r="11684" b="40896"/>
            <a:stretch/>
          </p:blipFill>
          <p:spPr bwMode="auto">
            <a:xfrm>
              <a:off x="1064940" y="2897082"/>
              <a:ext cx="477361" cy="480481"/>
            </a:xfrm>
            <a:prstGeom prst="ellipse">
              <a:avLst/>
            </a:prstGeom>
            <a:noFill/>
            <a:ln w="28575" cmpd="sng">
              <a:solidFill>
                <a:srgbClr val="FFFF00"/>
              </a:solidFill>
            </a:ln>
            <a:effectLst>
              <a:outerShdw blurRad="50800" dist="38100" dir="2700000" algn="tl" rotWithShape="0">
                <a:srgbClr val="000000">
                  <a:alpha val="43000"/>
                </a:srgbClr>
              </a:outerShdw>
            </a:effectLst>
          </p:spPr>
        </p:pic>
        <p:pic>
          <p:nvPicPr>
            <p:cNvPr id="15" name="Picture 14" descr="A person with a beard&#10;&#10;Description automatically generated with medium confidence">
              <a:extLst>
                <a:ext uri="{FF2B5EF4-FFF2-40B4-BE49-F238E27FC236}">
                  <a16:creationId xmlns="" xmlns:a16="http://schemas.microsoft.com/office/drawing/2014/main" id="{000AB1FB-330C-46ED-98B5-B896D74C55B2}"/>
                </a:ext>
              </a:extLst>
            </p:cNvPr>
            <p:cNvPicPr>
              <a:picLocks noChangeAspect="1"/>
            </p:cNvPicPr>
            <p:nvPr/>
          </p:nvPicPr>
          <p:blipFill rotWithShape="1">
            <a:blip r:embed="rId13"/>
            <a:srcRect l="9041" r="9453" b="2281"/>
            <a:stretch/>
          </p:blipFill>
          <p:spPr>
            <a:xfrm>
              <a:off x="7259198" y="1329018"/>
              <a:ext cx="482243" cy="483237"/>
            </a:xfrm>
            <a:prstGeom prst="ellipse">
              <a:avLst/>
            </a:prstGeom>
            <a:ln w="28575" cmpd="sng">
              <a:solidFill>
                <a:srgbClr val="FFFF00"/>
              </a:solidFill>
            </a:ln>
            <a:effectLst>
              <a:outerShdw blurRad="50800" dist="38100" dir="2700000" algn="tl" rotWithShape="0">
                <a:srgbClr val="000000">
                  <a:alpha val="43000"/>
                </a:srgbClr>
              </a:outerShdw>
            </a:effectLst>
          </p:spPr>
        </p:pic>
        <p:pic>
          <p:nvPicPr>
            <p:cNvPr id="16" name="Picture 15" descr="A person smiling for the picture&#10;&#10;Description automatically generated with medium confidence">
              <a:extLst>
                <a:ext uri="{FF2B5EF4-FFF2-40B4-BE49-F238E27FC236}">
                  <a16:creationId xmlns="" xmlns:a16="http://schemas.microsoft.com/office/drawing/2014/main" id="{DC57B94B-A4AD-4F48-813C-405029D772FA}"/>
                </a:ext>
              </a:extLst>
            </p:cNvPr>
            <p:cNvPicPr>
              <a:picLocks noChangeAspect="1"/>
            </p:cNvPicPr>
            <p:nvPr/>
          </p:nvPicPr>
          <p:blipFill rotWithShape="1">
            <a:blip r:embed="rId14"/>
            <a:srcRect l="4692" t="2221" r="7150"/>
            <a:stretch/>
          </p:blipFill>
          <p:spPr>
            <a:xfrm>
              <a:off x="7578486" y="1499967"/>
              <a:ext cx="484845" cy="483237"/>
            </a:xfrm>
            <a:prstGeom prst="ellipse">
              <a:avLst/>
            </a:prstGeom>
            <a:ln w="28575" cmpd="sng">
              <a:solidFill>
                <a:srgbClr val="FFFF00"/>
              </a:solidFill>
            </a:ln>
            <a:effectLst>
              <a:outerShdw blurRad="50800" dist="38100" dir="2700000" algn="tl" rotWithShape="0">
                <a:srgbClr val="000000">
                  <a:alpha val="43000"/>
                </a:srgbClr>
              </a:outerShdw>
            </a:effectLst>
          </p:spPr>
        </p:pic>
      </p:grpSp>
    </p:spTree>
    <p:extLst>
      <p:ext uri="{BB962C8B-B14F-4D97-AF65-F5344CB8AC3E}">
        <p14:creationId xmlns:p14="http://schemas.microsoft.com/office/powerpoint/2010/main" val="415405598"/>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3105" b="1981"/>
          <a:stretch/>
        </p:blipFill>
        <p:spPr>
          <a:xfrm>
            <a:off x="-7729" y="0"/>
            <a:ext cx="9163070" cy="5143500"/>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1067978802"/>
              </p:ext>
            </p:extLst>
          </p:nvPr>
        </p:nvGraphicFramePr>
        <p:xfrm>
          <a:off x="424235" y="766525"/>
          <a:ext cx="8340442" cy="4060868"/>
        </p:xfrm>
        <a:graphic>
          <a:graphicData uri="http://schemas.openxmlformats.org/drawingml/2006/table">
            <a:tbl>
              <a:tblPr/>
              <a:tblGrid>
                <a:gridCol w="758222"/>
                <a:gridCol w="758222"/>
                <a:gridCol w="758222"/>
                <a:gridCol w="758222"/>
                <a:gridCol w="758222"/>
                <a:gridCol w="758222"/>
                <a:gridCol w="758222"/>
                <a:gridCol w="758222"/>
                <a:gridCol w="758222"/>
                <a:gridCol w="758222"/>
                <a:gridCol w="758222"/>
              </a:tblGrid>
              <a:tr h="114769">
                <a:tc>
                  <a:txBody>
                    <a:bodyPr/>
                    <a:lstStyle/>
                    <a:p>
                      <a:pPr algn="ctr" fontAlgn="ctr"/>
                      <a:r>
                        <a:rPr lang="en-US" sz="900" b="1" i="0" u="none" strike="noStrike" dirty="0" err="1">
                          <a:solidFill>
                            <a:schemeClr val="bg1"/>
                          </a:solidFill>
                          <a:effectLst/>
                          <a:latin typeface="Tahoma"/>
                          <a:cs typeface="Tahoma"/>
                        </a:rPr>
                        <a:t>Mgr</a:t>
                      </a:r>
                      <a:endParaRPr lang="en-US" sz="900" b="1" i="0" u="none" strike="noStrike" dirty="0">
                        <a:solidFill>
                          <a:schemeClr val="bg1"/>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2022</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en-US" sz="900" b="1" i="0" u="none" strike="noStrike">
                          <a:solidFill>
                            <a:schemeClr val="bg1"/>
                          </a:solidFill>
                          <a:effectLst/>
                          <a:latin typeface="Tahoma"/>
                          <a:cs typeface="Tahoma"/>
                        </a:rPr>
                        <a:t>2021</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2020</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2019</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dirty="0">
                          <a:solidFill>
                            <a:schemeClr val="bg1"/>
                          </a:solidFill>
                          <a:effectLst/>
                          <a:latin typeface="Tahoma"/>
                          <a:cs typeface="Tahoma"/>
                        </a:rPr>
                        <a:t>2018</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2017</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2016</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2015</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a:solidFill>
                            <a:schemeClr val="bg1"/>
                          </a:solidFill>
                          <a:effectLst/>
                          <a:latin typeface="Tahoma"/>
                          <a:cs typeface="Tahoma"/>
                        </a:rPr>
                        <a:t>2014</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c>
                  <a:txBody>
                    <a:bodyPr/>
                    <a:lstStyle/>
                    <a:p>
                      <a:pPr algn="ctr" fontAlgn="ctr"/>
                      <a:r>
                        <a:rPr lang="is-IS" sz="900" b="1" i="0" u="none" strike="noStrike" dirty="0">
                          <a:solidFill>
                            <a:schemeClr val="bg1"/>
                          </a:solidFill>
                          <a:effectLst/>
                          <a:latin typeface="Tahoma"/>
                          <a:cs typeface="Tahoma"/>
                        </a:rPr>
                        <a:t>2013</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tx1"/>
                    </a:solidFill>
                  </a:tcPr>
                </a:tc>
              </a:tr>
              <a:tr h="114769">
                <a:tc>
                  <a:txBody>
                    <a:bodyPr/>
                    <a:lstStyle/>
                    <a:p>
                      <a:pPr algn="ctr" fontAlgn="b"/>
                      <a:r>
                        <a:rPr lang="en-US" sz="900" b="1" i="0" u="none" strike="noStrike">
                          <a:solidFill>
                            <a:srgbClr val="000000"/>
                          </a:solidFill>
                          <a:effectLst/>
                          <a:latin typeface="Tahoma"/>
                          <a:cs typeface="Tahoma"/>
                        </a:rPr>
                        <a:t>Aaron</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r>
              <a:tr h="114769">
                <a:tc>
                  <a:txBody>
                    <a:bodyPr/>
                    <a:lstStyle/>
                    <a:p>
                      <a:pPr algn="ctr" fontAlgn="b"/>
                      <a:r>
                        <a:rPr lang="en-US" sz="900" b="1" i="0" u="none" strike="noStrike" dirty="0">
                          <a:solidFill>
                            <a:srgbClr val="000000"/>
                          </a:solidFill>
                          <a:effectLst/>
                          <a:latin typeface="Tahoma"/>
                          <a:cs typeface="Tahoma"/>
                        </a:rPr>
                        <a:t>Andrew</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r>
              <a:tr h="114769">
                <a:tc>
                  <a:txBody>
                    <a:bodyPr/>
                    <a:lstStyle/>
                    <a:p>
                      <a:pPr algn="ctr" fontAlgn="b"/>
                      <a:r>
                        <a:rPr lang="en-US" sz="900" b="1" i="0" u="none" strike="noStrike">
                          <a:solidFill>
                            <a:srgbClr val="000000"/>
                          </a:solidFill>
                          <a:effectLst/>
                          <a:latin typeface="Tahoma"/>
                          <a:cs typeface="Tahoma"/>
                        </a:rPr>
                        <a:t>Jake</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r>
              <a:tr h="114769">
                <a:tc>
                  <a:txBody>
                    <a:bodyPr/>
                    <a:lstStyle/>
                    <a:p>
                      <a:pPr algn="ctr" fontAlgn="b"/>
                      <a:r>
                        <a:rPr lang="en-US" sz="900" b="1" i="0" u="none" strike="noStrike">
                          <a:solidFill>
                            <a:srgbClr val="000000"/>
                          </a:solidFill>
                          <a:effectLst/>
                          <a:latin typeface="Tahoma"/>
                          <a:cs typeface="Tahoma"/>
                        </a:rPr>
                        <a:t>Bill</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r>
              <a:tr h="114769">
                <a:tc>
                  <a:txBody>
                    <a:bodyPr/>
                    <a:lstStyle/>
                    <a:p>
                      <a:pPr algn="ctr" fontAlgn="b"/>
                      <a:r>
                        <a:rPr lang="en-US" sz="900" b="1" i="0" u="none" strike="noStrike">
                          <a:solidFill>
                            <a:srgbClr val="000000"/>
                          </a:solidFill>
                          <a:effectLst/>
                          <a:latin typeface="Tahoma"/>
                          <a:cs typeface="Tahoma"/>
                        </a:rPr>
                        <a:t>Trevor</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1" i="0" u="none" strike="noStrike" dirty="0" smtClean="0">
                          <a:solidFill>
                            <a:srgbClr val="000000"/>
                          </a:solidFill>
                          <a:effectLst/>
                          <a:latin typeface="Tahoma"/>
                          <a:cs typeface="Tahoma"/>
                        </a:rPr>
                        <a:t>OG</a:t>
                      </a:r>
                      <a:endParaRPr lang="en-US" sz="900" b="1"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r>
              <a:tr h="114769">
                <a:tc>
                  <a:txBody>
                    <a:bodyPr/>
                    <a:lstStyle/>
                    <a:p>
                      <a:pPr algn="ctr" fontAlgn="b"/>
                      <a:r>
                        <a:rPr lang="en-US" sz="900" b="0" i="0" u="none" strike="noStrike" dirty="0">
                          <a:solidFill>
                            <a:srgbClr val="000000"/>
                          </a:solidFill>
                          <a:effectLst/>
                          <a:latin typeface="Tahoma"/>
                          <a:cs typeface="Tahoma"/>
                        </a:rPr>
                        <a:t>Kurt</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Albert</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Jim</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a:solidFill>
                            <a:srgbClr val="000000"/>
                          </a:solidFill>
                          <a:effectLst/>
                          <a:latin typeface="Tahoma"/>
                          <a:cs typeface="Tahoma"/>
                        </a:rPr>
                        <a:t>Jeff</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a:solidFill>
                            <a:srgbClr val="000000"/>
                          </a:solidFill>
                          <a:effectLst/>
                          <a:latin typeface="Tahoma"/>
                          <a:cs typeface="Tahoma"/>
                        </a:rPr>
                        <a:t>Darren</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a:solidFill>
                            <a:srgbClr val="000000"/>
                          </a:solidFill>
                          <a:effectLst/>
                          <a:latin typeface="Tahoma"/>
                          <a:cs typeface="Tahoma"/>
                        </a:rPr>
                        <a:t>Eddie</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a:solidFill>
                            <a:srgbClr val="000000"/>
                          </a:solidFill>
                          <a:effectLst/>
                          <a:latin typeface="Tahoma"/>
                          <a:cs typeface="Tahoma"/>
                        </a:rPr>
                        <a:t>Gregg</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00FF00"/>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a:solidFill>
                            <a:srgbClr val="000000"/>
                          </a:solidFill>
                          <a:effectLst/>
                          <a:latin typeface="Tahoma"/>
                          <a:cs typeface="Tahoma"/>
                        </a:rPr>
                        <a:t>Whitney</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r>
              <a:tr h="114769">
                <a:tc>
                  <a:txBody>
                    <a:bodyPr/>
                    <a:lstStyle/>
                    <a:p>
                      <a:pPr algn="ctr" fontAlgn="b"/>
                      <a:r>
                        <a:rPr lang="en-US" sz="900" b="0" i="0" u="none" strike="noStrike" dirty="0">
                          <a:solidFill>
                            <a:srgbClr val="000000"/>
                          </a:solidFill>
                          <a:effectLst/>
                          <a:latin typeface="Tahoma"/>
                          <a:cs typeface="Tahoma"/>
                        </a:rPr>
                        <a:t>Clyde</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r>
              <a:tr h="114769">
                <a:tc>
                  <a:txBody>
                    <a:bodyPr/>
                    <a:lstStyle/>
                    <a:p>
                      <a:pPr algn="ctr" fontAlgn="b"/>
                      <a:r>
                        <a:rPr lang="en-US" sz="900" b="0" i="0" u="none" strike="noStrike">
                          <a:solidFill>
                            <a:srgbClr val="000000"/>
                          </a:solidFill>
                          <a:effectLst/>
                          <a:latin typeface="Tahoma"/>
                          <a:cs typeface="Tahoma"/>
                        </a:rPr>
                        <a:t>Joey</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r>
              <a:tr h="114769">
                <a:tc>
                  <a:txBody>
                    <a:bodyPr/>
                    <a:lstStyle/>
                    <a:p>
                      <a:pPr algn="ctr" fontAlgn="b"/>
                      <a:r>
                        <a:rPr lang="en-US" sz="900" b="0" i="0" u="none" strike="noStrike">
                          <a:solidFill>
                            <a:srgbClr val="000000"/>
                          </a:solidFill>
                          <a:effectLst/>
                          <a:latin typeface="Tahoma"/>
                          <a:cs typeface="Tahoma"/>
                        </a:rPr>
                        <a:t>Andy</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r>
              <a:tr h="114769">
                <a:tc>
                  <a:txBody>
                    <a:bodyPr/>
                    <a:lstStyle/>
                    <a:p>
                      <a:pPr algn="ctr" fontAlgn="b"/>
                      <a:r>
                        <a:rPr lang="en-US" sz="900" b="0" i="0" u="none" strike="noStrike">
                          <a:solidFill>
                            <a:srgbClr val="000000"/>
                          </a:solidFill>
                          <a:effectLst/>
                          <a:latin typeface="Tahoma"/>
                          <a:cs typeface="Tahoma"/>
                        </a:rPr>
                        <a:t>Barrett</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r>
              <a:tr h="114769">
                <a:tc>
                  <a:txBody>
                    <a:bodyPr/>
                    <a:lstStyle/>
                    <a:p>
                      <a:pPr algn="ctr" fontAlgn="b"/>
                      <a:r>
                        <a:rPr lang="en-US" sz="900" b="0" i="0" u="none" strike="noStrike">
                          <a:solidFill>
                            <a:srgbClr val="000000"/>
                          </a:solidFill>
                          <a:effectLst/>
                          <a:latin typeface="Tahoma"/>
                          <a:cs typeface="Tahoma"/>
                        </a:rPr>
                        <a:t>Bobby C</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r>
              <a:tr h="114769">
                <a:tc>
                  <a:txBody>
                    <a:bodyPr/>
                    <a:lstStyle/>
                    <a:p>
                      <a:pPr algn="ctr" fontAlgn="b"/>
                      <a:r>
                        <a:rPr lang="en-US" sz="900" b="0" i="0" u="none" strike="noStrike">
                          <a:solidFill>
                            <a:srgbClr val="000000"/>
                          </a:solidFill>
                          <a:effectLst/>
                          <a:latin typeface="Tahoma"/>
                          <a:cs typeface="Tahoma"/>
                        </a:rPr>
                        <a:t>Stephanie</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r>
              <a:tr h="114769">
                <a:tc>
                  <a:txBody>
                    <a:bodyPr/>
                    <a:lstStyle/>
                    <a:p>
                      <a:pPr algn="ctr" fontAlgn="b"/>
                      <a:r>
                        <a:rPr lang="en-US" sz="900" b="0" i="0" u="none" strike="noStrike">
                          <a:solidFill>
                            <a:srgbClr val="000000"/>
                          </a:solidFill>
                          <a:effectLst/>
                          <a:latin typeface="Tahoma"/>
                          <a:cs typeface="Tahoma"/>
                        </a:rPr>
                        <a:t>Sophie</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Bear</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Shawn</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Bobby M</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Sam</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a:solidFill>
                            <a:srgbClr val="000000"/>
                          </a:solidFill>
                          <a:effectLst/>
                          <a:latin typeface="Tahoma"/>
                          <a:cs typeface="Tahoma"/>
                        </a:rPr>
                        <a:t>Caesar</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smtClean="0">
                          <a:solidFill>
                            <a:srgbClr val="000000"/>
                          </a:solidFill>
                          <a:effectLst/>
                          <a:latin typeface="Tahoma"/>
                          <a:cs typeface="Tahoma"/>
                        </a:rPr>
                        <a:t>boo</a:t>
                      </a:r>
                      <a:endParaRPr lang="en-US" sz="900" b="0" i="0" u="none" strike="noStrike" dirty="0">
                        <a:solidFill>
                          <a:srgbClr val="000000"/>
                        </a:solidFill>
                        <a:effectLst/>
                        <a:latin typeface="Tahoma"/>
                        <a:cs typeface="Tahoma"/>
                      </a:endParaRP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a:solidFill>
                            <a:srgbClr val="000000"/>
                          </a:solidFill>
                          <a:effectLst/>
                          <a:latin typeface="Tahoma"/>
                          <a:cs typeface="Tahoma"/>
                        </a:rPr>
                        <a:t>Ryan</a:t>
                      </a: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r h="114769">
                <a:tc>
                  <a:txBody>
                    <a:bodyPr/>
                    <a:lstStyle/>
                    <a:p>
                      <a:pPr algn="ctr" fontAlgn="b"/>
                      <a:r>
                        <a:rPr lang="en-US" sz="900" b="0" i="0" u="none" strike="noStrike" dirty="0" err="1">
                          <a:solidFill>
                            <a:srgbClr val="000000"/>
                          </a:solidFill>
                          <a:effectLst/>
                          <a:latin typeface="Tahoma"/>
                          <a:cs typeface="Tahoma"/>
                        </a:rPr>
                        <a:t>Trentshall</a:t>
                      </a:r>
                      <a:endParaRPr lang="en-US" sz="900" b="0" i="0" u="none" strike="noStrike" dirty="0">
                        <a:solidFill>
                          <a:srgbClr val="000000"/>
                        </a:solidFill>
                        <a:effectLst/>
                        <a:latin typeface="Tahoma"/>
                        <a:cs typeface="Tahoma"/>
                      </a:endParaRPr>
                    </a:p>
                  </a:txBody>
                  <a:tcPr marL="7871" marR="7871" marT="7871" marB="0" anchor="b">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chemeClr val="bg1"/>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en-US" sz="900" b="0" i="0" u="none" strike="noStrike" dirty="0">
                          <a:solidFill>
                            <a:srgbClr val="000000"/>
                          </a:solidFill>
                          <a:effectLst/>
                          <a:latin typeface="Tahoma"/>
                          <a:cs typeface="Tahoma"/>
                        </a:rPr>
                        <a:t>x</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FFFFFF"/>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c>
                  <a:txBody>
                    <a:bodyPr/>
                    <a:lstStyle/>
                    <a:p>
                      <a:pPr algn="ctr" fontAlgn="ctr"/>
                      <a:r>
                        <a:rPr lang="sk-SK" sz="900" b="0" i="0" u="none" strike="noStrike" dirty="0">
                          <a:solidFill>
                            <a:srgbClr val="000000"/>
                          </a:solidFill>
                          <a:effectLst/>
                          <a:latin typeface="Tahoma"/>
                          <a:cs typeface="Tahoma"/>
                        </a:rPr>
                        <a:t> </a:t>
                      </a:r>
                    </a:p>
                  </a:txBody>
                  <a:tcPr marL="7871" marR="7871" marT="7871" marB="0" anchor="ctr">
                    <a:lnL w="12700" cap="flat" cmpd="sng" algn="ctr">
                      <a:solidFill>
                        <a:prstClr val="white">
                          <a:lumMod val="75000"/>
                        </a:prstClr>
                      </a:solidFill>
                      <a:prstDash val="solid"/>
                      <a:round/>
                      <a:headEnd type="none" w="med" len="med"/>
                      <a:tailEnd type="none" w="med" len="med"/>
                    </a:lnL>
                    <a:lnR w="12700" cap="flat" cmpd="sng" algn="ctr">
                      <a:solidFill>
                        <a:prstClr val="white">
                          <a:lumMod val="75000"/>
                        </a:prstClr>
                      </a:solidFill>
                      <a:prstDash val="solid"/>
                      <a:round/>
                      <a:headEnd type="none" w="med" len="med"/>
                      <a:tailEnd type="none" w="med" len="med"/>
                    </a:lnR>
                    <a:lnT w="12700" cap="flat" cmpd="sng" algn="ctr">
                      <a:solidFill>
                        <a:prstClr val="white">
                          <a:lumMod val="75000"/>
                        </a:prstClr>
                      </a:solidFill>
                      <a:prstDash val="solid"/>
                      <a:round/>
                      <a:headEnd type="none" w="med" len="med"/>
                      <a:tailEnd type="none" w="med" len="med"/>
                    </a:lnT>
                    <a:lnB w="12700" cap="flat" cmpd="sng" algn="ctr">
                      <a:solidFill>
                        <a:prstClr val="white">
                          <a:lumMod val="75000"/>
                        </a:prstClr>
                      </a:solidFill>
                      <a:prstDash val="solid"/>
                      <a:round/>
                      <a:headEnd type="none" w="med" len="med"/>
                      <a:tailEnd type="none" w="med" len="med"/>
                    </a:lnB>
                    <a:solidFill>
                      <a:srgbClr val="D9D9D9"/>
                    </a:solidFill>
                  </a:tcPr>
                </a:tc>
              </a:tr>
            </a:tbl>
          </a:graphicData>
        </a:graphic>
      </p:graphicFrame>
      <p:sp>
        <p:nvSpPr>
          <p:cNvPr id="6" name="Rounded Rectangle 5"/>
          <p:cNvSpPr/>
          <p:nvPr/>
        </p:nvSpPr>
        <p:spPr>
          <a:xfrm>
            <a:off x="2535485" y="124725"/>
            <a:ext cx="4082498"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Sx3 Member History</a:t>
            </a:r>
            <a:endParaRPr lang="en-US" sz="2800" b="1" dirty="0">
              <a:solidFill>
                <a:schemeClr val="tx1"/>
              </a:solidFill>
              <a:latin typeface="Tahoma"/>
              <a:cs typeface="Tahoma"/>
            </a:endParaRPr>
          </a:p>
        </p:txBody>
      </p:sp>
    </p:spTree>
    <p:extLst>
      <p:ext uri="{BB962C8B-B14F-4D97-AF65-F5344CB8AC3E}">
        <p14:creationId xmlns:p14="http://schemas.microsoft.com/office/powerpoint/2010/main" val="347119534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3105" b="1981"/>
          <a:stretch/>
        </p:blipFill>
        <p:spPr>
          <a:xfrm>
            <a:off x="-7729" y="0"/>
            <a:ext cx="9163070" cy="5143500"/>
          </a:xfrm>
          <a:prstGeom prst="rect">
            <a:avLst/>
          </a:prstGeom>
        </p:spPr>
      </p:pic>
      <p:sp>
        <p:nvSpPr>
          <p:cNvPr id="6" name="Rounded Rectangle 5"/>
          <p:cNvSpPr/>
          <p:nvPr/>
        </p:nvSpPr>
        <p:spPr>
          <a:xfrm>
            <a:off x="2535485" y="124725"/>
            <a:ext cx="4082498"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Lifetime Record</a:t>
            </a:r>
            <a:endParaRPr lang="en-US" sz="2800" b="1" dirty="0">
              <a:solidFill>
                <a:schemeClr val="tx1"/>
              </a:solidFill>
              <a:latin typeface="Tahoma"/>
              <a:cs typeface="Tahoma"/>
            </a:endParaRPr>
          </a:p>
        </p:txBody>
      </p:sp>
      <p:graphicFrame>
        <p:nvGraphicFramePr>
          <p:cNvPr id="2" name="Table 1"/>
          <p:cNvGraphicFramePr>
            <a:graphicFrameLocks noGrp="1"/>
          </p:cNvGraphicFramePr>
          <p:nvPr>
            <p:extLst>
              <p:ext uri="{D42A27DB-BD31-4B8C-83A1-F6EECF244321}">
                <p14:modId xmlns:p14="http://schemas.microsoft.com/office/powerpoint/2010/main" val="769912593"/>
              </p:ext>
            </p:extLst>
          </p:nvPr>
        </p:nvGraphicFramePr>
        <p:xfrm>
          <a:off x="333301" y="1376051"/>
          <a:ext cx="3947668" cy="3432132"/>
        </p:xfrm>
        <a:graphic>
          <a:graphicData uri="http://schemas.openxmlformats.org/drawingml/2006/table">
            <a:tbl>
              <a:tblPr/>
              <a:tblGrid>
                <a:gridCol w="986917"/>
                <a:gridCol w="986917"/>
                <a:gridCol w="986917"/>
                <a:gridCol w="986917"/>
              </a:tblGrid>
              <a:tr h="286011">
                <a:tc>
                  <a:txBody>
                    <a:bodyPr/>
                    <a:lstStyle/>
                    <a:p>
                      <a:pPr algn="ctr" fontAlgn="b"/>
                      <a:endParaRPr lang="en-US" sz="1600" b="0" i="0" u="none" strike="noStrike" dirty="0">
                        <a:solidFill>
                          <a:srgbClr val="000000"/>
                        </a:solidFill>
                        <a:effectLst/>
                        <a:latin typeface="Tahoma"/>
                        <a:cs typeface="Tahoma"/>
                      </a:endParaRPr>
                    </a:p>
                  </a:txBody>
                  <a:tcPr marL="12700" marR="12700" marT="12700" marB="0" anchor="ctr">
                    <a:lnL>
                      <a:noFill/>
                    </a:lnL>
                    <a:lnR w="3175" cap="flat" cmpd="sng" algn="ctr">
                      <a:solidFill>
                        <a:scrgbClr r="0" g="0" b="0"/>
                      </a:solidFill>
                      <a:prstDash val="solid"/>
                      <a:round/>
                      <a:headEnd type="none" w="med" len="med"/>
                      <a:tailEnd type="none" w="med" len="med"/>
                    </a:lnR>
                    <a:lnT>
                      <a:noFill/>
                    </a:lnT>
                    <a:lnB w="3175" cap="flat" cmpd="sng" algn="ctr">
                      <a:solidFill>
                        <a:scrgbClr r="0" g="0" b="0"/>
                      </a:solidFill>
                      <a:prstDash val="solid"/>
                      <a:round/>
                      <a:headEnd type="none" w="med" len="med"/>
                      <a:tailEnd type="none" w="med" len="med"/>
                    </a:lnB>
                    <a:noFill/>
                  </a:tcPr>
                </a:tc>
                <a:tc>
                  <a:txBody>
                    <a:bodyPr/>
                    <a:lstStyle/>
                    <a:p>
                      <a:pPr algn="ctr" fontAlgn="b"/>
                      <a:r>
                        <a:rPr lang="en-US" sz="1600" b="0" i="0" u="none" strike="noStrike" dirty="0" smtClean="0">
                          <a:solidFill>
                            <a:srgbClr val="000000"/>
                          </a:solidFill>
                          <a:effectLst/>
                          <a:latin typeface="Tahoma"/>
                          <a:cs typeface="Tahoma"/>
                        </a:rPr>
                        <a:t>Wins</a:t>
                      </a:r>
                      <a:endParaRPr lang="en-US" sz="16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r>
                        <a:rPr lang="en-US" sz="1600" b="0" i="0" u="none" strike="noStrike" dirty="0" smtClean="0">
                          <a:solidFill>
                            <a:srgbClr val="000000"/>
                          </a:solidFill>
                          <a:effectLst/>
                          <a:latin typeface="Tahoma"/>
                          <a:cs typeface="Tahoma"/>
                        </a:rPr>
                        <a:t>Losses</a:t>
                      </a:r>
                      <a:endParaRPr lang="en-US" sz="16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r>
                        <a:rPr lang="tr-TR" sz="1600" b="0" i="0" u="none" strike="noStrike" dirty="0">
                          <a:solidFill>
                            <a:srgbClr val="000000"/>
                          </a:solidFill>
                          <a:effectLst/>
                          <a:latin typeface="Tahoma"/>
                          <a:cs typeface="Tahoma"/>
                        </a:rPr>
                        <a:t>Win %</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r>
              <a:tr h="286011">
                <a:tc>
                  <a:txBody>
                    <a:bodyPr/>
                    <a:lstStyle/>
                    <a:p>
                      <a:pPr algn="ctr" fontAlgn="b"/>
                      <a:r>
                        <a:rPr lang="en-US" sz="1600" b="0" i="0" u="none" strike="noStrike" dirty="0">
                          <a:solidFill>
                            <a:srgbClr val="000000"/>
                          </a:solidFill>
                          <a:effectLst/>
                          <a:latin typeface="Tahoma"/>
                          <a:cs typeface="Tahoma"/>
                        </a:rPr>
                        <a:t>Aaron</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dirty="0">
                          <a:solidFill>
                            <a:srgbClr val="000000"/>
                          </a:solidFill>
                          <a:effectLst/>
                          <a:latin typeface="Tahoma"/>
                          <a:cs typeface="Tahoma"/>
                        </a:rPr>
                        <a:t>81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nb-NO" sz="1600" b="0" i="0" u="none" strike="noStrike" dirty="0">
                          <a:solidFill>
                            <a:srgbClr val="000000"/>
                          </a:solidFill>
                          <a:effectLst/>
                          <a:latin typeface="Tahoma"/>
                          <a:cs typeface="Tahoma"/>
                        </a:rPr>
                        <a:t>57.0%</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dirty="0">
                          <a:solidFill>
                            <a:srgbClr val="000000"/>
                          </a:solidFill>
                          <a:effectLst/>
                          <a:latin typeface="Tahoma"/>
                          <a:cs typeface="Tahoma"/>
                        </a:rPr>
                        <a:t>Darren</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dirty="0">
                          <a:solidFill>
                            <a:srgbClr val="000000"/>
                          </a:solidFill>
                          <a:effectLst/>
                          <a:latin typeface="Tahoma"/>
                          <a:cs typeface="Tahoma"/>
                        </a:rPr>
                        <a:t>17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14</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dirty="0">
                          <a:solidFill>
                            <a:srgbClr val="000000"/>
                          </a:solidFill>
                          <a:effectLst/>
                          <a:latin typeface="Tahoma"/>
                          <a:cs typeface="Tahoma"/>
                        </a:rPr>
                        <a:t>54.8%</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dirty="0">
                          <a:solidFill>
                            <a:srgbClr val="000000"/>
                          </a:solidFill>
                          <a:effectLst/>
                          <a:latin typeface="Tahoma"/>
                          <a:cs typeface="Tahoma"/>
                        </a:rPr>
                        <a:t>Kurt</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67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a:solidFill>
                            <a:srgbClr val="000000"/>
                          </a:solidFill>
                          <a:effectLst/>
                          <a:latin typeface="Tahoma"/>
                          <a:cs typeface="Tahoma"/>
                        </a:rPr>
                        <a:t>54.5%</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dirty="0">
                          <a:solidFill>
                            <a:srgbClr val="000000"/>
                          </a:solidFill>
                          <a:effectLst/>
                          <a:latin typeface="Tahoma"/>
                          <a:cs typeface="Tahoma"/>
                        </a:rPr>
                        <a:t>Andrew</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73</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65</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pt-BR" sz="1600" b="0" i="0" u="none" strike="noStrike">
                          <a:solidFill>
                            <a:srgbClr val="000000"/>
                          </a:solidFill>
                          <a:effectLst/>
                          <a:latin typeface="Tahoma"/>
                          <a:cs typeface="Tahoma"/>
                        </a:rPr>
                        <a:t>52.9%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a:solidFill>
                            <a:srgbClr val="000000"/>
                          </a:solidFill>
                          <a:effectLst/>
                          <a:latin typeface="Tahoma"/>
                          <a:cs typeface="Tahoma"/>
                        </a:rPr>
                        <a:t>Albert</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ru-RU" sz="1600" b="0" i="0" u="none" strike="noStrike">
                          <a:solidFill>
                            <a:srgbClr val="000000"/>
                          </a:solidFill>
                          <a:effectLst/>
                          <a:latin typeface="Tahoma"/>
                          <a:cs typeface="Tahoma"/>
                        </a:rPr>
                        <a:t>57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53</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dirty="0">
                          <a:solidFill>
                            <a:srgbClr val="000000"/>
                          </a:solidFill>
                          <a:effectLst/>
                          <a:latin typeface="Tahoma"/>
                          <a:cs typeface="Tahoma"/>
                        </a:rPr>
                        <a:t>51.8%</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a:solidFill>
                            <a:srgbClr val="000000"/>
                          </a:solidFill>
                          <a:effectLst/>
                          <a:latin typeface="Tahoma"/>
                          <a:cs typeface="Tahoma"/>
                        </a:rPr>
                        <a:t>Trevor</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72</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600" b="0" i="0" u="none" strike="noStrike">
                          <a:solidFill>
                            <a:srgbClr val="000000"/>
                          </a:solidFill>
                          <a:effectLst/>
                          <a:latin typeface="Tahoma"/>
                          <a:cs typeface="Tahoma"/>
                        </a:rPr>
                        <a:t>67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a:solidFill>
                            <a:srgbClr val="000000"/>
                          </a:solidFill>
                          <a:effectLst/>
                          <a:latin typeface="Tahoma"/>
                          <a:cs typeface="Tahoma"/>
                        </a:rPr>
                        <a:t>51.8%</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a:solidFill>
                            <a:srgbClr val="000000"/>
                          </a:solidFill>
                          <a:effectLst/>
                          <a:latin typeface="Tahoma"/>
                          <a:cs typeface="Tahoma"/>
                        </a:rPr>
                        <a:t>Jake</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71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600" b="0" i="0" u="none" strike="noStrike">
                          <a:solidFill>
                            <a:srgbClr val="000000"/>
                          </a:solidFill>
                          <a:effectLst/>
                          <a:latin typeface="Tahoma"/>
                          <a:cs typeface="Tahoma"/>
                        </a:rPr>
                        <a:t>68</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dirty="0">
                          <a:solidFill>
                            <a:srgbClr val="000000"/>
                          </a:solidFill>
                          <a:effectLst/>
                          <a:latin typeface="Tahoma"/>
                          <a:cs typeface="Tahoma"/>
                        </a:rPr>
                        <a:t>51.1%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a:solidFill>
                            <a:srgbClr val="000000"/>
                          </a:solidFill>
                          <a:effectLst/>
                          <a:latin typeface="Tahoma"/>
                          <a:cs typeface="Tahoma"/>
                        </a:rPr>
                        <a:t>Bill</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71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600" b="0" i="0" u="none" strike="noStrike">
                          <a:solidFill>
                            <a:srgbClr val="000000"/>
                          </a:solidFill>
                          <a:effectLst/>
                          <a:latin typeface="Tahoma"/>
                          <a:cs typeface="Tahoma"/>
                        </a:rPr>
                        <a:t>68</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dirty="0">
                          <a:solidFill>
                            <a:srgbClr val="000000"/>
                          </a:solidFill>
                          <a:effectLst/>
                          <a:latin typeface="Tahoma"/>
                          <a:cs typeface="Tahoma"/>
                        </a:rPr>
                        <a:t>51.1%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a:solidFill>
                            <a:srgbClr val="000000"/>
                          </a:solidFill>
                          <a:effectLst/>
                          <a:latin typeface="Tahoma"/>
                          <a:cs typeface="Tahoma"/>
                        </a:rPr>
                        <a:t>Jeff</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uk-UA" sz="1600" b="0" i="0" u="none" strike="noStrike">
                          <a:solidFill>
                            <a:srgbClr val="000000"/>
                          </a:solidFill>
                          <a:effectLst/>
                          <a:latin typeface="Tahoma"/>
                          <a:cs typeface="Tahoma"/>
                        </a:rPr>
                        <a:t>39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uk-UA" sz="1600" b="0" i="0" u="none" strike="noStrike">
                          <a:solidFill>
                            <a:srgbClr val="000000"/>
                          </a:solidFill>
                          <a:effectLst/>
                          <a:latin typeface="Tahoma"/>
                          <a:cs typeface="Tahoma"/>
                        </a:rPr>
                        <a:t>39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nb-NO" sz="1600" b="0" i="0" u="none" strike="noStrike" dirty="0">
                          <a:solidFill>
                            <a:srgbClr val="000000"/>
                          </a:solidFill>
                          <a:effectLst/>
                          <a:latin typeface="Tahoma"/>
                          <a:cs typeface="Tahoma"/>
                        </a:rPr>
                        <a:t>50.0%</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a:solidFill>
                            <a:srgbClr val="000000"/>
                          </a:solidFill>
                          <a:effectLst/>
                          <a:latin typeface="Tahoma"/>
                          <a:cs typeface="Tahoma"/>
                        </a:rPr>
                        <a:t>Jim</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46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600" b="0" i="0" u="none" strike="noStrike">
                          <a:solidFill>
                            <a:srgbClr val="000000"/>
                          </a:solidFill>
                          <a:effectLst/>
                          <a:latin typeface="Tahoma"/>
                          <a:cs typeface="Tahoma"/>
                        </a:rPr>
                        <a:t>62</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dirty="0">
                          <a:solidFill>
                            <a:srgbClr val="000000"/>
                          </a:solidFill>
                          <a:effectLst/>
                          <a:latin typeface="Tahoma"/>
                          <a:cs typeface="Tahoma"/>
                        </a:rPr>
                        <a:t>42.6%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86011">
                <a:tc>
                  <a:txBody>
                    <a:bodyPr/>
                    <a:lstStyle/>
                    <a:p>
                      <a:pPr algn="ctr" fontAlgn="b"/>
                      <a:r>
                        <a:rPr lang="en-US" sz="1600" b="0" i="0" u="none" strike="noStrike" dirty="0">
                          <a:solidFill>
                            <a:srgbClr val="000000"/>
                          </a:solidFill>
                          <a:effectLst/>
                          <a:latin typeface="Tahoma"/>
                          <a:cs typeface="Tahoma"/>
                        </a:rPr>
                        <a:t>Eddie</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cs-CZ" sz="1600" b="0" i="0" u="none" strike="noStrike">
                          <a:solidFill>
                            <a:srgbClr val="000000"/>
                          </a:solidFill>
                          <a:effectLst/>
                          <a:latin typeface="Tahoma"/>
                          <a:cs typeface="Tahoma"/>
                        </a:rPr>
                        <a:t>11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600" b="0" i="0" u="none" strike="noStrike" dirty="0">
                          <a:solidFill>
                            <a:srgbClr val="000000"/>
                          </a:solidFill>
                          <a:effectLst/>
                          <a:latin typeface="Tahoma"/>
                          <a:cs typeface="Tahoma"/>
                        </a:rPr>
                        <a:t>22</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600" b="0" i="0" u="none" strike="noStrike" dirty="0">
                          <a:solidFill>
                            <a:srgbClr val="000000"/>
                          </a:solidFill>
                          <a:effectLst/>
                          <a:latin typeface="Tahoma"/>
                          <a:cs typeface="Tahoma"/>
                        </a:rPr>
                        <a:t>33.3%</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488586738"/>
              </p:ext>
            </p:extLst>
          </p:nvPr>
        </p:nvGraphicFramePr>
        <p:xfrm>
          <a:off x="4723513" y="1376051"/>
          <a:ext cx="3947668" cy="3432132"/>
        </p:xfrm>
        <a:graphic>
          <a:graphicData uri="http://schemas.openxmlformats.org/drawingml/2006/table">
            <a:tbl>
              <a:tblPr/>
              <a:tblGrid>
                <a:gridCol w="986917"/>
                <a:gridCol w="986917"/>
                <a:gridCol w="986917"/>
                <a:gridCol w="986917"/>
              </a:tblGrid>
              <a:tr h="286011">
                <a:tc>
                  <a:txBody>
                    <a:bodyPr/>
                    <a:lstStyle/>
                    <a:p>
                      <a:pPr algn="ctr" fontAlgn="b"/>
                      <a:endParaRPr lang="en-US" sz="1600" b="0" i="0" u="none" strike="noStrike" dirty="0">
                        <a:solidFill>
                          <a:srgbClr val="000000"/>
                        </a:solidFill>
                        <a:effectLst/>
                        <a:latin typeface="Tahoma"/>
                        <a:cs typeface="Tahoma"/>
                      </a:endParaRPr>
                    </a:p>
                  </a:txBody>
                  <a:tcPr marL="12700" marR="12700" marT="12700" marB="0" anchor="ctr">
                    <a:lnL>
                      <a:noFill/>
                    </a:lnL>
                    <a:lnR w="3175" cap="flat" cmpd="sng" algn="ctr">
                      <a:solidFill>
                        <a:scrgbClr r="0" g="0" b="0"/>
                      </a:solidFill>
                      <a:prstDash val="solid"/>
                      <a:round/>
                      <a:headEnd type="none" w="med" len="med"/>
                      <a:tailEnd type="none" w="med" len="med"/>
                    </a:lnR>
                    <a:lnT>
                      <a:noFill/>
                    </a:lnT>
                    <a:lnB w="3175" cap="flat" cmpd="sng" algn="ctr">
                      <a:solidFill>
                        <a:scrgbClr r="0" g="0" b="0"/>
                      </a:solidFill>
                      <a:prstDash val="solid"/>
                      <a:round/>
                      <a:headEnd type="none" w="med" len="med"/>
                      <a:tailEnd type="none" w="med" len="med"/>
                    </a:lnB>
                    <a:noFill/>
                  </a:tcPr>
                </a:tc>
                <a:tc>
                  <a:txBody>
                    <a:bodyPr/>
                    <a:lstStyle/>
                    <a:p>
                      <a:pPr algn="ctr" fontAlgn="b"/>
                      <a:r>
                        <a:rPr lang="en-US" sz="1600" b="0" i="0" u="none" strike="noStrike" dirty="0" smtClean="0">
                          <a:solidFill>
                            <a:srgbClr val="000000"/>
                          </a:solidFill>
                          <a:effectLst/>
                          <a:latin typeface="Tahoma"/>
                          <a:cs typeface="Tahoma"/>
                        </a:rPr>
                        <a:t># </a:t>
                      </a:r>
                      <a:r>
                        <a:rPr lang="en-US" sz="1600" b="0" i="0" u="none" strike="noStrike" dirty="0" err="1" smtClean="0">
                          <a:solidFill>
                            <a:srgbClr val="000000"/>
                          </a:solidFill>
                          <a:effectLst/>
                          <a:latin typeface="Tahoma"/>
                          <a:cs typeface="Tahoma"/>
                        </a:rPr>
                        <a:t>Ssns</a:t>
                      </a:r>
                      <a:endParaRPr lang="en-US" sz="16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r>
                        <a:rPr lang="en-US" sz="1600" b="0" i="0" u="none" strike="noStrike" dirty="0" smtClean="0">
                          <a:solidFill>
                            <a:srgbClr val="000000"/>
                          </a:solidFill>
                          <a:effectLst/>
                          <a:latin typeface="Tahoma"/>
                          <a:cs typeface="Tahoma"/>
                        </a:rPr>
                        <a:t># Playoffs</a:t>
                      </a:r>
                      <a:endParaRPr lang="en-US" sz="16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r>
                        <a:rPr lang="en-US" sz="1600" b="0" i="0" u="none" strike="noStrike" dirty="0">
                          <a:solidFill>
                            <a:srgbClr val="000000"/>
                          </a:solidFill>
                          <a:effectLst/>
                          <a:latin typeface="Tahoma"/>
                          <a:cs typeface="Tahoma"/>
                        </a:rPr>
                        <a:t>Playoffs %</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r>
              <a:tr h="286011">
                <a:tc>
                  <a:txBody>
                    <a:bodyPr/>
                    <a:lstStyle/>
                    <a:p>
                      <a:pPr algn="ctr" fontAlgn="b"/>
                      <a:r>
                        <a:rPr lang="en-US" sz="1600" b="0" i="0" u="none" strike="noStrike" dirty="0">
                          <a:solidFill>
                            <a:srgbClr val="000000"/>
                          </a:solidFill>
                          <a:effectLst/>
                          <a:latin typeface="Tahoma"/>
                          <a:cs typeface="Tahoma"/>
                        </a:rPr>
                        <a:t>Andrew</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dirty="0">
                          <a:solidFill>
                            <a:srgbClr val="000000"/>
                          </a:solidFill>
                          <a:effectLst/>
                          <a:latin typeface="Tahoma"/>
                          <a:cs typeface="Tahoma"/>
                        </a:rPr>
                        <a:t>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dirty="0">
                          <a:solidFill>
                            <a:srgbClr val="000000"/>
                          </a:solidFill>
                          <a:effectLst/>
                          <a:latin typeface="Tahoma"/>
                          <a:cs typeface="Tahoma"/>
                        </a:rPr>
                        <a:t>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a:solidFill>
                            <a:srgbClr val="000000"/>
                          </a:solidFill>
                          <a:effectLst/>
                          <a:latin typeface="Tahoma"/>
                          <a:cs typeface="Tahoma"/>
                        </a:rPr>
                        <a:t>66.7%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dirty="0">
                          <a:solidFill>
                            <a:srgbClr val="000000"/>
                          </a:solidFill>
                          <a:effectLst/>
                          <a:latin typeface="Tahoma"/>
                          <a:cs typeface="Tahoma"/>
                        </a:rPr>
                        <a:t>Jake</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dirty="0">
                          <a:solidFill>
                            <a:srgbClr val="000000"/>
                          </a:solidFill>
                          <a:effectLst/>
                          <a:latin typeface="Tahoma"/>
                          <a:cs typeface="Tahoma"/>
                        </a:rPr>
                        <a:t>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a:solidFill>
                            <a:srgbClr val="000000"/>
                          </a:solidFill>
                          <a:effectLst/>
                          <a:latin typeface="Tahoma"/>
                          <a:cs typeface="Tahoma"/>
                        </a:rPr>
                        <a:t>66.7%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a:solidFill>
                            <a:srgbClr val="000000"/>
                          </a:solidFill>
                          <a:effectLst/>
                          <a:latin typeface="Tahoma"/>
                          <a:cs typeface="Tahoma"/>
                        </a:rPr>
                        <a:t>Bill</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dirty="0">
                          <a:solidFill>
                            <a:srgbClr val="000000"/>
                          </a:solidFill>
                          <a:effectLst/>
                          <a:latin typeface="Tahoma"/>
                          <a:cs typeface="Tahoma"/>
                        </a:rPr>
                        <a:t>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a:solidFill>
                            <a:srgbClr val="000000"/>
                          </a:solidFill>
                          <a:effectLst/>
                          <a:latin typeface="Tahoma"/>
                          <a:cs typeface="Tahoma"/>
                        </a:rPr>
                        <a:t>66.7%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dirty="0">
                          <a:solidFill>
                            <a:srgbClr val="000000"/>
                          </a:solidFill>
                          <a:effectLst/>
                          <a:latin typeface="Tahoma"/>
                          <a:cs typeface="Tahoma"/>
                        </a:rPr>
                        <a:t>Trevor</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a:solidFill>
                            <a:srgbClr val="000000"/>
                          </a:solidFill>
                          <a:effectLst/>
                          <a:latin typeface="Tahoma"/>
                          <a:cs typeface="Tahoma"/>
                        </a:rPr>
                        <a:t>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a:solidFill>
                            <a:srgbClr val="000000"/>
                          </a:solidFill>
                          <a:effectLst/>
                          <a:latin typeface="Tahoma"/>
                          <a:cs typeface="Tahoma"/>
                        </a:rPr>
                        <a:t>66.7%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dirty="0">
                          <a:solidFill>
                            <a:srgbClr val="000000"/>
                          </a:solidFill>
                          <a:effectLst/>
                          <a:latin typeface="Tahoma"/>
                          <a:cs typeface="Tahoma"/>
                        </a:rPr>
                        <a:t>Kurt</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dirty="0">
                          <a:solidFill>
                            <a:srgbClr val="000000"/>
                          </a:solidFill>
                          <a:effectLst/>
                          <a:latin typeface="Tahoma"/>
                          <a:cs typeface="Tahoma"/>
                        </a:rPr>
                        <a:t>8</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dirty="0">
                          <a:solidFill>
                            <a:srgbClr val="000000"/>
                          </a:solidFill>
                          <a:effectLst/>
                          <a:latin typeface="Tahoma"/>
                          <a:cs typeface="Tahoma"/>
                        </a:rPr>
                        <a:t>5</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dirty="0">
                          <a:solidFill>
                            <a:srgbClr val="000000"/>
                          </a:solidFill>
                          <a:effectLst/>
                          <a:latin typeface="Tahoma"/>
                          <a:cs typeface="Tahoma"/>
                        </a:rPr>
                        <a:t>62.5%</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a:solidFill>
                            <a:srgbClr val="000000"/>
                          </a:solidFill>
                          <a:effectLst/>
                          <a:latin typeface="Tahoma"/>
                          <a:cs typeface="Tahoma"/>
                        </a:rPr>
                        <a:t>Aaron</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a:solidFill>
                            <a:srgbClr val="000000"/>
                          </a:solidFill>
                          <a:effectLst/>
                          <a:latin typeface="Tahoma"/>
                          <a:cs typeface="Tahoma"/>
                        </a:rPr>
                        <a:t>5</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dirty="0">
                          <a:solidFill>
                            <a:srgbClr val="000000"/>
                          </a:solidFill>
                          <a:effectLst/>
                          <a:latin typeface="Tahoma"/>
                          <a:cs typeface="Tahoma"/>
                        </a:rPr>
                        <a:t>55.6%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a:solidFill>
                            <a:srgbClr val="000000"/>
                          </a:solidFill>
                          <a:effectLst/>
                          <a:latin typeface="Tahoma"/>
                          <a:cs typeface="Tahoma"/>
                        </a:rPr>
                        <a:t>Eddie</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2</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a:solidFill>
                            <a:srgbClr val="000000"/>
                          </a:solidFill>
                          <a:effectLst/>
                          <a:latin typeface="Tahoma"/>
                          <a:cs typeface="Tahoma"/>
                        </a:rPr>
                        <a:t>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600" b="0" i="0" u="none" strike="noStrike" dirty="0">
                          <a:solidFill>
                            <a:srgbClr val="000000"/>
                          </a:solidFill>
                          <a:effectLst/>
                          <a:latin typeface="Tahoma"/>
                          <a:cs typeface="Tahoma"/>
                        </a:rPr>
                        <a:t>50.0%</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dirty="0">
                          <a:solidFill>
                            <a:srgbClr val="000000"/>
                          </a:solidFill>
                          <a:effectLst/>
                          <a:latin typeface="Tahoma"/>
                          <a:cs typeface="Tahoma"/>
                        </a:rPr>
                        <a:t>Jim</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a:solidFill>
                            <a:srgbClr val="000000"/>
                          </a:solidFill>
                          <a:effectLst/>
                          <a:latin typeface="Tahoma"/>
                          <a:cs typeface="Tahoma"/>
                        </a:rPr>
                        <a:t>3</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pt-BR" sz="1600" b="0" i="0" u="none" strike="noStrike" dirty="0">
                          <a:solidFill>
                            <a:srgbClr val="000000"/>
                          </a:solidFill>
                          <a:effectLst/>
                          <a:latin typeface="Tahoma"/>
                          <a:cs typeface="Tahoma"/>
                        </a:rPr>
                        <a:t>42.9%</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dirty="0">
                          <a:solidFill>
                            <a:srgbClr val="000000"/>
                          </a:solidFill>
                          <a:effectLst/>
                          <a:latin typeface="Tahoma"/>
                          <a:cs typeface="Tahoma"/>
                        </a:rPr>
                        <a:t>Albert</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7</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is-IS" sz="1600" b="0" i="0" u="none" strike="noStrike">
                          <a:solidFill>
                            <a:srgbClr val="000000"/>
                          </a:solidFill>
                          <a:effectLst/>
                          <a:latin typeface="Tahoma"/>
                          <a:cs typeface="Tahoma"/>
                        </a:rPr>
                        <a:t>2</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600" b="0" i="0" u="none" strike="noStrike">
                          <a:solidFill>
                            <a:srgbClr val="000000"/>
                          </a:solidFill>
                          <a:effectLst/>
                          <a:latin typeface="Tahoma"/>
                          <a:cs typeface="Tahoma"/>
                        </a:rPr>
                        <a:t>28.6%</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a:solidFill>
                            <a:srgbClr val="000000"/>
                          </a:solidFill>
                          <a:effectLst/>
                          <a:latin typeface="Tahoma"/>
                          <a:cs typeface="Tahoma"/>
                        </a:rPr>
                        <a:t>Jeff</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1600" b="0" i="0" u="none" strike="noStrike">
                          <a:solidFill>
                            <a:srgbClr val="000000"/>
                          </a:solidFill>
                          <a:effectLst/>
                          <a:latin typeface="Tahoma"/>
                          <a:cs typeface="Tahoma"/>
                        </a:rPr>
                        <a:t>5</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a:solidFill>
                            <a:srgbClr val="000000"/>
                          </a:solidFill>
                          <a:effectLst/>
                          <a:latin typeface="Tahoma"/>
                          <a:cs typeface="Tahoma"/>
                        </a:rPr>
                        <a:t>1</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600" b="0" i="0" u="none" strike="noStrike" dirty="0">
                          <a:solidFill>
                            <a:srgbClr val="000000"/>
                          </a:solidFill>
                          <a:effectLst/>
                          <a:latin typeface="Tahoma"/>
                          <a:cs typeface="Tahoma"/>
                        </a:rPr>
                        <a:t>20.0%</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86011">
                <a:tc>
                  <a:txBody>
                    <a:bodyPr/>
                    <a:lstStyle/>
                    <a:p>
                      <a:pPr algn="ctr" fontAlgn="b"/>
                      <a:r>
                        <a:rPr lang="en-US" sz="1600" b="0" i="0" u="none" strike="noStrike" dirty="0">
                          <a:solidFill>
                            <a:srgbClr val="000000"/>
                          </a:solidFill>
                          <a:effectLst/>
                          <a:latin typeface="Tahoma"/>
                          <a:cs typeface="Tahoma"/>
                        </a:rPr>
                        <a:t>Darren</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1600" b="0" i="0" u="none" strike="noStrike">
                          <a:solidFill>
                            <a:srgbClr val="000000"/>
                          </a:solidFill>
                          <a:effectLst/>
                          <a:latin typeface="Tahoma"/>
                          <a:cs typeface="Tahoma"/>
                        </a:rPr>
                        <a:t>2</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1600" b="0" i="0" u="none" strike="noStrike">
                          <a:solidFill>
                            <a:srgbClr val="000000"/>
                          </a:solidFill>
                          <a:effectLst/>
                          <a:latin typeface="Tahoma"/>
                          <a:cs typeface="Tahoma"/>
                        </a:rPr>
                        <a:t>0</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600" b="0" i="0" u="none" strike="noStrike" dirty="0">
                          <a:solidFill>
                            <a:srgbClr val="000000"/>
                          </a:solidFill>
                          <a:effectLst/>
                          <a:latin typeface="Tahoma"/>
                          <a:cs typeface="Tahoma"/>
                        </a:rPr>
                        <a:t>0.0%</a:t>
                      </a: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bl>
          </a:graphicData>
        </a:graphic>
      </p:graphicFrame>
      <p:sp>
        <p:nvSpPr>
          <p:cNvPr id="7" name="Rounded Rectangle 6"/>
          <p:cNvSpPr/>
          <p:nvPr/>
        </p:nvSpPr>
        <p:spPr>
          <a:xfrm>
            <a:off x="1571647" y="858898"/>
            <a:ext cx="1470976" cy="355812"/>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latin typeface="Tahoma"/>
                <a:cs typeface="Tahoma"/>
              </a:rPr>
              <a:t>Win - Loss</a:t>
            </a:r>
            <a:endParaRPr lang="en-US" b="1" dirty="0">
              <a:solidFill>
                <a:schemeClr val="tx1"/>
              </a:solidFill>
              <a:latin typeface="Tahoma"/>
              <a:cs typeface="Tahoma"/>
            </a:endParaRPr>
          </a:p>
        </p:txBody>
      </p:sp>
      <p:sp>
        <p:nvSpPr>
          <p:cNvPr id="8" name="Rounded Rectangle 7"/>
          <p:cNvSpPr/>
          <p:nvPr/>
        </p:nvSpPr>
        <p:spPr>
          <a:xfrm>
            <a:off x="5319517" y="858898"/>
            <a:ext cx="2755660" cy="355812"/>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latin typeface="Tahoma"/>
                <a:cs typeface="Tahoma"/>
              </a:rPr>
              <a:t>Playoffs Appearances </a:t>
            </a:r>
            <a:endParaRPr lang="en-US" b="1" dirty="0">
              <a:solidFill>
                <a:schemeClr val="tx1"/>
              </a:solidFill>
              <a:latin typeface="Tahoma"/>
              <a:cs typeface="Tahoma"/>
            </a:endParaRPr>
          </a:p>
        </p:txBody>
      </p:sp>
    </p:spTree>
    <p:extLst>
      <p:ext uri="{BB962C8B-B14F-4D97-AF65-F5344CB8AC3E}">
        <p14:creationId xmlns:p14="http://schemas.microsoft.com/office/powerpoint/2010/main" val="300735707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3105" b="1981"/>
          <a:stretch/>
        </p:blipFill>
        <p:spPr>
          <a:xfrm>
            <a:off x="-7729" y="0"/>
            <a:ext cx="9163070" cy="5143500"/>
          </a:xfrm>
          <a:prstGeom prst="rect">
            <a:avLst/>
          </a:prstGeom>
        </p:spPr>
      </p:pic>
      <p:sp>
        <p:nvSpPr>
          <p:cNvPr id="6" name="Rounded Rectangle 5"/>
          <p:cNvSpPr/>
          <p:nvPr/>
        </p:nvSpPr>
        <p:spPr>
          <a:xfrm>
            <a:off x="2535485" y="124725"/>
            <a:ext cx="4082498"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Streaks</a:t>
            </a:r>
            <a:endParaRPr lang="en-US" sz="2800" b="1" dirty="0">
              <a:solidFill>
                <a:schemeClr val="tx1"/>
              </a:solidFill>
              <a:latin typeface="Tahoma"/>
              <a:cs typeface="Tahoma"/>
            </a:endParaRPr>
          </a:p>
        </p:txBody>
      </p:sp>
      <p:graphicFrame>
        <p:nvGraphicFramePr>
          <p:cNvPr id="5" name="Table 4"/>
          <p:cNvGraphicFramePr>
            <a:graphicFrameLocks noGrp="1"/>
          </p:cNvGraphicFramePr>
          <p:nvPr>
            <p:extLst>
              <p:ext uri="{D42A27DB-BD31-4B8C-83A1-F6EECF244321}">
                <p14:modId xmlns:p14="http://schemas.microsoft.com/office/powerpoint/2010/main" val="148295493"/>
              </p:ext>
            </p:extLst>
          </p:nvPr>
        </p:nvGraphicFramePr>
        <p:xfrm>
          <a:off x="3796932" y="1585417"/>
          <a:ext cx="2425541" cy="2540000"/>
        </p:xfrm>
        <a:graphic>
          <a:graphicData uri="http://schemas.openxmlformats.org/drawingml/2006/table">
            <a:tbl>
              <a:tblPr/>
              <a:tblGrid>
                <a:gridCol w="986917"/>
                <a:gridCol w="791615"/>
                <a:gridCol w="647009"/>
              </a:tblGrid>
              <a:tr h="190500">
                <a:tc>
                  <a:txBody>
                    <a:bodyPr/>
                    <a:lstStyle/>
                    <a:p>
                      <a:pPr algn="ctr" fontAlgn="b"/>
                      <a:endParaRPr lang="en-US" sz="2000" b="0" i="0" u="none" strike="noStrike" dirty="0">
                        <a:solidFill>
                          <a:srgbClr val="000000"/>
                        </a:solidFill>
                        <a:effectLst/>
                        <a:latin typeface="Tahoma"/>
                        <a:cs typeface="Tahoma"/>
                      </a:endParaRPr>
                    </a:p>
                  </a:txBody>
                  <a:tcPr marL="12700" marR="12700" marT="12700" marB="0" anchor="ctr">
                    <a:lnL>
                      <a:noFill/>
                    </a:lnL>
                    <a:lnR w="3175" cap="flat" cmpd="sng" algn="ctr">
                      <a:solidFill>
                        <a:scrgbClr r="0" g="0" b="0"/>
                      </a:solidFill>
                      <a:prstDash val="solid"/>
                      <a:round/>
                      <a:headEnd type="none" w="med" len="med"/>
                      <a:tailEnd type="none" w="med" len="med"/>
                    </a:lnR>
                    <a:lnT>
                      <a:noFill/>
                    </a:lnT>
                    <a:lnB w="3175" cap="flat" cmpd="sng" algn="ctr">
                      <a:solidFill>
                        <a:scrgbClr r="0" g="0" b="0"/>
                      </a:solidFill>
                      <a:prstDash val="solid"/>
                      <a:round/>
                      <a:headEnd type="none" w="med" len="med"/>
                      <a:tailEnd type="none" w="med" len="med"/>
                    </a:lnB>
                    <a:noFill/>
                  </a:tcPr>
                </a:tc>
                <a:tc>
                  <a:txBody>
                    <a:bodyPr/>
                    <a:lstStyle/>
                    <a:p>
                      <a:pPr algn="ctr" fontAlgn="b"/>
                      <a:r>
                        <a:rPr lang="en-US" sz="2000" b="0" i="0" u="none" strike="noStrike" dirty="0" smtClean="0">
                          <a:solidFill>
                            <a:srgbClr val="000000"/>
                          </a:solidFill>
                          <a:effectLst/>
                          <a:latin typeface="Tahoma"/>
                          <a:cs typeface="Tahoma"/>
                        </a:rPr>
                        <a:t>Streak</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r>
                        <a:rPr lang="en-US" sz="2000" b="0" i="0" u="none" strike="noStrike" dirty="0" err="1" smtClean="0">
                          <a:solidFill>
                            <a:srgbClr val="000000"/>
                          </a:solidFill>
                          <a:effectLst/>
                          <a:latin typeface="Tahoma"/>
                          <a:cs typeface="Tahoma"/>
                        </a:rPr>
                        <a:t>Ssn</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r>
              <a:tr h="190500">
                <a:tc>
                  <a:txBody>
                    <a:bodyPr/>
                    <a:lstStyle/>
                    <a:p>
                      <a:pPr algn="ctr" fontAlgn="b"/>
                      <a:r>
                        <a:rPr lang="en-US" sz="2000" b="0" i="0" u="none" strike="noStrike" dirty="0" smtClean="0">
                          <a:solidFill>
                            <a:srgbClr val="000000"/>
                          </a:solidFill>
                          <a:effectLst/>
                          <a:latin typeface="Tahoma"/>
                          <a:cs typeface="Tahoma"/>
                        </a:rPr>
                        <a:t>Jake</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10</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Trevor</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‘20</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Whitney</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‘14</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Joey</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7</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‘13</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Bill</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6</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‘13</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Kurt</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6</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Aaron</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2000" b="0" i="0" u="none" strike="noStrike" dirty="0" smtClean="0">
                          <a:solidFill>
                            <a:srgbClr val="000000"/>
                          </a:solidFill>
                          <a:effectLst/>
                          <a:latin typeface="Tahoma"/>
                          <a:cs typeface="Tahoma"/>
                        </a:rPr>
                        <a:t>6</a:t>
                      </a:r>
                      <a:endParaRPr lang="is-I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bl>
          </a:graphicData>
        </a:graphic>
      </p:graphicFrame>
      <p:pic>
        <p:nvPicPr>
          <p:cNvPr id="10" name="Picture 9" descr="we_re_going_streaking-DMID1-5ogqaqydb-360x360.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388" y="1331817"/>
            <a:ext cx="3168006" cy="3168006"/>
          </a:xfrm>
          <a:prstGeom prst="rect">
            <a:avLst/>
          </a:prstGeom>
        </p:spPr>
      </p:pic>
      <p:sp>
        <p:nvSpPr>
          <p:cNvPr id="11" name="Rounded Rectangle 10"/>
          <p:cNvSpPr/>
          <p:nvPr/>
        </p:nvSpPr>
        <p:spPr>
          <a:xfrm>
            <a:off x="3796932" y="1089799"/>
            <a:ext cx="2425542" cy="355812"/>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latin typeface="Tahoma"/>
                <a:cs typeface="Tahoma"/>
              </a:rPr>
              <a:t>Win Streaks</a:t>
            </a:r>
            <a:endParaRPr lang="en-US" b="1" dirty="0">
              <a:solidFill>
                <a:schemeClr val="tx1"/>
              </a:solidFill>
              <a:latin typeface="Tahoma"/>
              <a:cs typeface="Tahoma"/>
            </a:endParaRPr>
          </a:p>
        </p:txBody>
      </p:sp>
      <p:graphicFrame>
        <p:nvGraphicFramePr>
          <p:cNvPr id="12" name="Table 11"/>
          <p:cNvGraphicFramePr>
            <a:graphicFrameLocks noGrp="1"/>
          </p:cNvGraphicFramePr>
          <p:nvPr>
            <p:extLst>
              <p:ext uri="{D42A27DB-BD31-4B8C-83A1-F6EECF244321}">
                <p14:modId xmlns:p14="http://schemas.microsoft.com/office/powerpoint/2010/main" val="382540803"/>
              </p:ext>
            </p:extLst>
          </p:nvPr>
        </p:nvGraphicFramePr>
        <p:xfrm>
          <a:off x="6454755" y="1585417"/>
          <a:ext cx="2425541" cy="2540000"/>
        </p:xfrm>
        <a:graphic>
          <a:graphicData uri="http://schemas.openxmlformats.org/drawingml/2006/table">
            <a:tbl>
              <a:tblPr/>
              <a:tblGrid>
                <a:gridCol w="986917"/>
                <a:gridCol w="791615"/>
                <a:gridCol w="647009"/>
              </a:tblGrid>
              <a:tr h="190500">
                <a:tc>
                  <a:txBody>
                    <a:bodyPr/>
                    <a:lstStyle/>
                    <a:p>
                      <a:pPr algn="ctr" fontAlgn="b"/>
                      <a:endParaRPr lang="en-US" sz="2000" b="0" i="0" u="none" strike="noStrike" dirty="0">
                        <a:solidFill>
                          <a:srgbClr val="000000"/>
                        </a:solidFill>
                        <a:effectLst/>
                        <a:latin typeface="Tahoma"/>
                        <a:cs typeface="Tahoma"/>
                      </a:endParaRPr>
                    </a:p>
                  </a:txBody>
                  <a:tcPr marL="12700" marR="12700" marT="12700" marB="0" anchor="ctr">
                    <a:lnL>
                      <a:noFill/>
                    </a:lnL>
                    <a:lnR w="3175" cap="flat" cmpd="sng" algn="ctr">
                      <a:solidFill>
                        <a:scrgbClr r="0" g="0" b="0"/>
                      </a:solidFill>
                      <a:prstDash val="solid"/>
                      <a:round/>
                      <a:headEnd type="none" w="med" len="med"/>
                      <a:tailEnd type="none" w="med" len="med"/>
                    </a:lnR>
                    <a:lnT>
                      <a:noFill/>
                    </a:lnT>
                    <a:lnB w="3175" cap="flat" cmpd="sng" algn="ctr">
                      <a:solidFill>
                        <a:scrgbClr r="0" g="0" b="0"/>
                      </a:solidFill>
                      <a:prstDash val="solid"/>
                      <a:round/>
                      <a:headEnd type="none" w="med" len="med"/>
                      <a:tailEnd type="none" w="med" len="med"/>
                    </a:lnB>
                    <a:noFill/>
                  </a:tcPr>
                </a:tc>
                <a:tc>
                  <a:txBody>
                    <a:bodyPr/>
                    <a:lstStyle/>
                    <a:p>
                      <a:pPr algn="ctr" fontAlgn="b"/>
                      <a:r>
                        <a:rPr lang="en-US" sz="2000" b="0" i="0" u="none" strike="noStrike" dirty="0" smtClean="0">
                          <a:solidFill>
                            <a:srgbClr val="000000"/>
                          </a:solidFill>
                          <a:effectLst/>
                          <a:latin typeface="Tahoma"/>
                          <a:cs typeface="Tahoma"/>
                        </a:rPr>
                        <a:t>Streak</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r>
                        <a:rPr lang="en-US" sz="2000" b="0" i="0" u="none" strike="noStrike" dirty="0" err="1" smtClean="0">
                          <a:solidFill>
                            <a:srgbClr val="000000"/>
                          </a:solidFill>
                          <a:effectLst/>
                          <a:latin typeface="Tahoma"/>
                          <a:cs typeface="Tahoma"/>
                        </a:rPr>
                        <a:t>Ssn</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r>
              <a:tr h="190500">
                <a:tc>
                  <a:txBody>
                    <a:bodyPr/>
                    <a:lstStyle/>
                    <a:p>
                      <a:pPr algn="ctr" fontAlgn="b"/>
                      <a:r>
                        <a:rPr lang="en-US" sz="2000" b="0" i="0" u="none" strike="noStrike" dirty="0" smtClean="0">
                          <a:solidFill>
                            <a:srgbClr val="000000"/>
                          </a:solidFill>
                          <a:effectLst/>
                          <a:latin typeface="Tahoma"/>
                          <a:cs typeface="Tahoma"/>
                        </a:rPr>
                        <a:t>Sam</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10</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uk-UA" sz="2000" b="0" i="0" u="none" strike="noStrike" dirty="0" smtClean="0">
                          <a:solidFill>
                            <a:srgbClr val="000000"/>
                          </a:solidFill>
                          <a:effectLst/>
                          <a:latin typeface="Tahoma"/>
                          <a:cs typeface="Tahoma"/>
                        </a:rPr>
                        <a:t>’</a:t>
                      </a:r>
                      <a:r>
                        <a:rPr lang="en-US" sz="2000" b="0" i="0" u="none" strike="noStrike" dirty="0" smtClean="0">
                          <a:solidFill>
                            <a:srgbClr val="000000"/>
                          </a:solidFill>
                          <a:effectLst/>
                          <a:latin typeface="Tahoma"/>
                          <a:cs typeface="Tahoma"/>
                        </a:rPr>
                        <a:t>18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Jim</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9</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uk-UA" sz="2000" b="0" i="0" u="none" strike="noStrike" dirty="0" smtClean="0">
                          <a:solidFill>
                            <a:srgbClr val="000000"/>
                          </a:solidFill>
                          <a:effectLst/>
                          <a:latin typeface="Tahoma"/>
                          <a:cs typeface="Tahoma"/>
                        </a:rPr>
                        <a:t>’</a:t>
                      </a:r>
                      <a:r>
                        <a:rPr lang="en-US" sz="2000" b="0" i="0" u="none" strike="noStrike" dirty="0" smtClean="0">
                          <a:solidFill>
                            <a:srgbClr val="000000"/>
                          </a:solidFill>
                          <a:effectLst/>
                          <a:latin typeface="Tahoma"/>
                          <a:cs typeface="Tahoma"/>
                        </a:rPr>
                        <a:t>16</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Eddie</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uk-UA" sz="2000" b="0" i="0" u="none" strike="noStrike" dirty="0" smtClean="0">
                          <a:solidFill>
                            <a:srgbClr val="000000"/>
                          </a:solidFill>
                          <a:effectLst/>
                          <a:latin typeface="Tahoma"/>
                          <a:cs typeface="Tahoma"/>
                        </a:rPr>
                        <a:t>’</a:t>
                      </a:r>
                      <a:r>
                        <a:rPr lang="en-US" sz="2000" b="0" i="0" u="none" strike="noStrike" dirty="0" smtClean="0">
                          <a:solidFill>
                            <a:srgbClr val="000000"/>
                          </a:solidFill>
                          <a:effectLst/>
                          <a:latin typeface="Tahoma"/>
                          <a:cs typeface="Tahoma"/>
                        </a:rPr>
                        <a:t>21</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Aaron</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8</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uk-UA" sz="2000" b="0" i="0" u="none" strike="noStrike" dirty="0" smtClean="0">
                          <a:solidFill>
                            <a:srgbClr val="000000"/>
                          </a:solidFill>
                          <a:effectLst/>
                          <a:latin typeface="Tahoma"/>
                          <a:cs typeface="Tahoma"/>
                        </a:rPr>
                        <a:t>’</a:t>
                      </a:r>
                      <a:r>
                        <a:rPr lang="en-US" sz="2000" b="0" i="0" u="none" strike="noStrike" dirty="0" smtClean="0">
                          <a:solidFill>
                            <a:srgbClr val="000000"/>
                          </a:solidFill>
                          <a:effectLst/>
                          <a:latin typeface="Tahoma"/>
                          <a:cs typeface="Tahoma"/>
                        </a:rPr>
                        <a:t>20</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Clyde</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7</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uk-UA" sz="2000" b="0" i="0" u="none" strike="noStrike" dirty="0" smtClean="0">
                          <a:solidFill>
                            <a:srgbClr val="000000"/>
                          </a:solidFill>
                          <a:effectLst/>
                          <a:latin typeface="Tahoma"/>
                          <a:cs typeface="Tahoma"/>
                        </a:rPr>
                        <a:t>’</a:t>
                      </a:r>
                      <a:r>
                        <a:rPr lang="en-US" sz="2000" b="0" i="0" u="none" strike="noStrike" dirty="0" smtClean="0">
                          <a:solidFill>
                            <a:srgbClr val="000000"/>
                          </a:solidFill>
                          <a:effectLst/>
                          <a:latin typeface="Tahoma"/>
                          <a:cs typeface="Tahoma"/>
                        </a:rPr>
                        <a:t>14</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Sophie</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en-US" sz="2000" b="0" i="0" u="none" strike="noStrike" dirty="0" smtClean="0">
                          <a:solidFill>
                            <a:srgbClr val="000000"/>
                          </a:solidFill>
                          <a:effectLst/>
                          <a:latin typeface="Tahoma"/>
                          <a:cs typeface="Tahoma"/>
                        </a:rPr>
                        <a:t>6</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uk-UA" sz="2000" b="0" i="0" u="none" strike="noStrike" dirty="0" smtClean="0">
                          <a:solidFill>
                            <a:srgbClr val="000000"/>
                          </a:solidFill>
                          <a:effectLst/>
                          <a:latin typeface="Tahoma"/>
                          <a:cs typeface="Tahoma"/>
                        </a:rPr>
                        <a:t>’</a:t>
                      </a:r>
                      <a:r>
                        <a:rPr lang="en-US" sz="2000" b="0" i="0" u="none" strike="noStrike" dirty="0" smtClean="0">
                          <a:solidFill>
                            <a:srgbClr val="000000"/>
                          </a:solidFill>
                          <a:effectLst/>
                          <a:latin typeface="Tahoma"/>
                          <a:cs typeface="Tahoma"/>
                        </a:rPr>
                        <a:t>16</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190500">
                <a:tc>
                  <a:txBody>
                    <a:bodyPr/>
                    <a:lstStyle/>
                    <a:p>
                      <a:pPr algn="ctr" fontAlgn="b"/>
                      <a:r>
                        <a:rPr lang="en-US" sz="2000" b="0" i="0" u="none" strike="noStrike" dirty="0" smtClean="0">
                          <a:solidFill>
                            <a:srgbClr val="000000"/>
                          </a:solidFill>
                          <a:effectLst/>
                          <a:latin typeface="Tahoma"/>
                          <a:cs typeface="Tahoma"/>
                        </a:rPr>
                        <a:t>Aaron</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r>
                        <a:rPr lang="is-IS" sz="2000" b="0" i="0" u="none" strike="noStrike" dirty="0" smtClean="0">
                          <a:solidFill>
                            <a:srgbClr val="000000"/>
                          </a:solidFill>
                          <a:effectLst/>
                          <a:latin typeface="Tahoma"/>
                          <a:cs typeface="Tahoma"/>
                        </a:rPr>
                        <a:t>6</a:t>
                      </a:r>
                      <a:endParaRPr lang="is-I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en-US" sz="2000" b="0" i="0" u="none" strike="noStrike" dirty="0" smtClean="0">
                          <a:solidFill>
                            <a:srgbClr val="000000"/>
                          </a:solidFill>
                          <a:effectLst/>
                          <a:latin typeface="Tahoma"/>
                          <a:cs typeface="Tahoma"/>
                        </a:rPr>
                        <a:t>‘13</a:t>
                      </a:r>
                      <a:endParaRPr lang="en-US" sz="2000" b="0" i="0" u="none" strike="noStrike" dirty="0">
                        <a:solidFill>
                          <a:srgbClr val="000000"/>
                        </a:solidFill>
                        <a:effectLst/>
                        <a:latin typeface="Tahoma"/>
                        <a:cs typeface="Tahoma"/>
                      </a:endParaRPr>
                    </a:p>
                  </a:txBody>
                  <a:tcPr marL="12700" marR="12700" marT="12700"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bl>
          </a:graphicData>
        </a:graphic>
      </p:graphicFrame>
      <p:sp>
        <p:nvSpPr>
          <p:cNvPr id="13" name="Rounded Rectangle 12"/>
          <p:cNvSpPr/>
          <p:nvPr/>
        </p:nvSpPr>
        <p:spPr>
          <a:xfrm>
            <a:off x="6454755" y="1089799"/>
            <a:ext cx="2425542" cy="355812"/>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latin typeface="Tahoma"/>
                <a:cs typeface="Tahoma"/>
              </a:rPr>
              <a:t>Losing Streaks</a:t>
            </a:r>
            <a:endParaRPr lang="en-US" b="1" dirty="0">
              <a:solidFill>
                <a:schemeClr val="tx1"/>
              </a:solidFill>
              <a:latin typeface="Tahoma"/>
              <a:cs typeface="Tahoma"/>
            </a:endParaRPr>
          </a:p>
        </p:txBody>
      </p:sp>
    </p:spTree>
    <p:extLst>
      <p:ext uri="{BB962C8B-B14F-4D97-AF65-F5344CB8AC3E}">
        <p14:creationId xmlns:p14="http://schemas.microsoft.com/office/powerpoint/2010/main" val="622399498"/>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p:cNvPicPr>
            <a:picLocks noChangeAspect="1"/>
          </p:cNvPicPr>
          <p:nvPr/>
        </p:nvPicPr>
        <p:blipFill rotWithShape="1">
          <a:blip r:embed="rId3"/>
          <a:srcRect t="23105" b="1981"/>
          <a:stretch/>
        </p:blipFill>
        <p:spPr>
          <a:xfrm>
            <a:off x="-7729" y="0"/>
            <a:ext cx="9163070" cy="5143500"/>
          </a:xfrm>
          <a:prstGeom prst="rect">
            <a:avLst/>
          </a:prstGeom>
        </p:spPr>
      </p:pic>
      <p:sp>
        <p:nvSpPr>
          <p:cNvPr id="8" name="Rounded Rectangle 7"/>
          <p:cNvSpPr/>
          <p:nvPr/>
        </p:nvSpPr>
        <p:spPr>
          <a:xfrm>
            <a:off x="2535484" y="233339"/>
            <a:ext cx="5332991"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Crushing Defeats</a:t>
            </a:r>
            <a:endParaRPr lang="en-US" sz="2800" b="1" dirty="0">
              <a:solidFill>
                <a:schemeClr val="tx1"/>
              </a:solidFill>
              <a:latin typeface="Tahoma"/>
              <a:cs typeface="Tahoma"/>
            </a:endParaRPr>
          </a:p>
        </p:txBody>
      </p:sp>
      <p:pic>
        <p:nvPicPr>
          <p:cNvPr id="24" name="Picture 23"/>
          <p:cNvPicPr>
            <a:picLocks noChangeAspect="1"/>
          </p:cNvPicPr>
          <p:nvPr/>
        </p:nvPicPr>
        <p:blipFill rotWithShape="1">
          <a:blip r:embed="rId4">
            <a:extLst>
              <a:ext uri="{BEBA8EAE-BF5A-486C-A8C5-ECC9F3942E4B}">
                <a14:imgProps xmlns:a14="http://schemas.microsoft.com/office/drawing/2010/main">
                  <a14:imgLayer r:embed="rId5">
                    <a14:imgEffect>
                      <a14:backgroundRemoval t="3867" b="96667" l="25250" r="77000"/>
                    </a14:imgEffect>
                  </a14:imgLayer>
                </a14:imgProps>
              </a:ext>
            </a:extLst>
          </a:blip>
          <a:srcRect l="19116" r="19128"/>
          <a:stretch/>
        </p:blipFill>
        <p:spPr>
          <a:xfrm>
            <a:off x="7977303" y="3550842"/>
            <a:ext cx="1035693" cy="1257793"/>
          </a:xfrm>
          <a:prstGeom prst="rect">
            <a:avLst/>
          </a:prstGeom>
        </p:spPr>
      </p:pic>
      <p:pic>
        <p:nvPicPr>
          <p:cNvPr id="30" name="Picture 29"/>
          <p:cNvPicPr>
            <a:picLocks noChangeAspect="1"/>
          </p:cNvPicPr>
          <p:nvPr/>
        </p:nvPicPr>
        <p:blipFill rotWithShape="1">
          <a:blip r:embed="rId6"/>
          <a:srcRect l="43844" t="4853" b="22049"/>
          <a:stretch/>
        </p:blipFill>
        <p:spPr>
          <a:xfrm>
            <a:off x="0" y="0"/>
            <a:ext cx="2608476" cy="5143500"/>
          </a:xfrm>
          <a:prstGeom prst="rect">
            <a:avLst/>
          </a:prstGeom>
        </p:spPr>
      </p:pic>
      <p:sp>
        <p:nvSpPr>
          <p:cNvPr id="36" name="Rounded Rectangle 35"/>
          <p:cNvSpPr/>
          <p:nvPr/>
        </p:nvSpPr>
        <p:spPr>
          <a:xfrm>
            <a:off x="2535485" y="875799"/>
            <a:ext cx="5332991" cy="3932835"/>
          </a:xfrm>
          <a:prstGeom prst="roundRect">
            <a:avLst>
              <a:gd name="adj" fmla="val 460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32" name="Table 31"/>
          <p:cNvGraphicFramePr>
            <a:graphicFrameLocks noGrp="1"/>
          </p:cNvGraphicFramePr>
          <p:nvPr>
            <p:extLst>
              <p:ext uri="{D42A27DB-BD31-4B8C-83A1-F6EECF244321}">
                <p14:modId xmlns:p14="http://schemas.microsoft.com/office/powerpoint/2010/main" val="2323541001"/>
              </p:ext>
            </p:extLst>
          </p:nvPr>
        </p:nvGraphicFramePr>
        <p:xfrm>
          <a:off x="2671486" y="987858"/>
          <a:ext cx="5043708" cy="3618279"/>
        </p:xfrm>
        <a:graphic>
          <a:graphicData uri="http://schemas.openxmlformats.org/drawingml/2006/table">
            <a:tbl>
              <a:tblPr/>
              <a:tblGrid>
                <a:gridCol w="802906"/>
                <a:gridCol w="781008"/>
                <a:gridCol w="87589"/>
                <a:gridCol w="1036479"/>
                <a:gridCol w="72991"/>
                <a:gridCol w="722615"/>
                <a:gridCol w="985384"/>
                <a:gridCol w="554736"/>
              </a:tblGrid>
              <a:tr h="170923">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1" i="0" u="none" strike="noStrike" dirty="0" smtClean="0">
                          <a:solidFill>
                            <a:srgbClr val="000000"/>
                          </a:solidFill>
                          <a:effectLst/>
                          <a:latin typeface="Tahoma"/>
                          <a:cs typeface="Tahoma"/>
                        </a:rPr>
                        <a:t>margin</a:t>
                      </a:r>
                      <a:endParaRPr lang="ru-RU" sz="7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Kurt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187.48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117.2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70.28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Whitney</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‘17</a:t>
                      </a:r>
                      <a:r>
                        <a:rPr lang="en-US" sz="700" b="0" i="0" u="none" strike="noStrike" baseline="0" dirty="0" smtClean="0">
                          <a:solidFill>
                            <a:srgbClr val="000000"/>
                          </a:solidFill>
                          <a:effectLst/>
                          <a:latin typeface="Tahoma"/>
                          <a:cs typeface="Tahoma"/>
                        </a:rPr>
                        <a:t> </a:t>
                      </a:r>
                      <a:r>
                        <a:rPr lang="en-US" sz="700" b="0" i="0" u="none" strike="noStrike" baseline="0" dirty="0" err="1" smtClean="0">
                          <a:solidFill>
                            <a:srgbClr val="000000"/>
                          </a:solidFill>
                          <a:effectLst/>
                          <a:latin typeface="Tahoma"/>
                          <a:cs typeface="Tahoma"/>
                        </a:rPr>
                        <a:t>wk</a:t>
                      </a:r>
                      <a:r>
                        <a:rPr lang="en-US" sz="700" b="0" i="0" u="none" strike="noStrike" baseline="0" dirty="0" smtClean="0">
                          <a:solidFill>
                            <a:srgbClr val="000000"/>
                          </a:solidFill>
                          <a:effectLst/>
                          <a:latin typeface="Tahoma"/>
                          <a:cs typeface="Tahoma"/>
                        </a:rPr>
                        <a:t> 3</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42541">
                <a:tc>
                  <a:txBody>
                    <a:bodyPr/>
                    <a:lstStyle/>
                    <a:p>
                      <a:pPr algn="ctr" fontAlgn="b"/>
                      <a:endParaRPr lang="ru-RU" sz="1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4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Aaron</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175.4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98.9</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76.54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Whitney</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‘18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16</a:t>
                      </a:r>
                    </a:p>
                    <a:p>
                      <a:pPr algn="ctr" fontAlgn="b"/>
                      <a:r>
                        <a:rPr lang="en-US" sz="500" b="1" i="0" u="none" strike="noStrike" dirty="0" smtClean="0">
                          <a:solidFill>
                            <a:srgbClr val="FF0000"/>
                          </a:solidFill>
                          <a:effectLst/>
                          <a:latin typeface="Tahoma"/>
                          <a:cs typeface="Tahoma"/>
                        </a:rPr>
                        <a:t>championship</a:t>
                      </a:r>
                      <a:endParaRPr lang="ru-RU" sz="500" b="1" i="0" u="none" strike="noStrike" dirty="0">
                        <a:solidFill>
                          <a:srgbClr val="FF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161.62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95.82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65.8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err="1" smtClean="0">
                          <a:solidFill>
                            <a:srgbClr val="000000"/>
                          </a:solidFill>
                          <a:effectLst/>
                          <a:latin typeface="Tahoma"/>
                          <a:cs typeface="Tahoma"/>
                        </a:rPr>
                        <a:t>Trentshall</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‘20</a:t>
                      </a:r>
                      <a:r>
                        <a:rPr lang="en-US" sz="700" b="0" i="0" u="none" strike="noStrike" baseline="0" dirty="0" smtClean="0">
                          <a:solidFill>
                            <a:srgbClr val="000000"/>
                          </a:solidFill>
                          <a:effectLst/>
                          <a:latin typeface="Tahoma"/>
                          <a:cs typeface="Tahoma"/>
                        </a:rPr>
                        <a:t> </a:t>
                      </a:r>
                      <a:r>
                        <a:rPr lang="en-US" sz="700" b="0" i="0" u="none" strike="noStrike" baseline="0" dirty="0" err="1" smtClean="0">
                          <a:solidFill>
                            <a:srgbClr val="000000"/>
                          </a:solidFill>
                          <a:effectLst/>
                          <a:latin typeface="Tahoma"/>
                          <a:cs typeface="Tahoma"/>
                        </a:rPr>
                        <a:t>wk</a:t>
                      </a:r>
                      <a:r>
                        <a:rPr lang="en-US" sz="700" b="0" i="0" u="none" strike="noStrike" baseline="0" dirty="0" smtClean="0">
                          <a:solidFill>
                            <a:srgbClr val="000000"/>
                          </a:solidFill>
                          <a:effectLst/>
                          <a:latin typeface="Tahoma"/>
                          <a:cs typeface="Tahoma"/>
                        </a:rPr>
                        <a:t> 10</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Jeff</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179.22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94.5</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84.72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Gregg</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‘21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Jake</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224.4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93.22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131.18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‘21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5</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Jake</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163.52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91.28</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72.24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Trevor</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‘15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12</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184.44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90.62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93.82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Trevor</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‘13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3</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244284">
                <a:tc>
                  <a:txBody>
                    <a:bodyPr/>
                    <a:lstStyle/>
                    <a:p>
                      <a:pPr algn="ctr" fontAlgn="b"/>
                      <a:r>
                        <a:rPr lang="en-US" sz="1300" b="0" i="0" u="none" strike="noStrike" dirty="0" smtClean="0">
                          <a:solidFill>
                            <a:srgbClr val="000000"/>
                          </a:solidFill>
                          <a:effectLst/>
                          <a:latin typeface="Tahoma"/>
                          <a:cs typeface="Tahoma"/>
                        </a:rPr>
                        <a:t>Bobby M</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194.7</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89.5</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105.2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Andrew</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‘16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5</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40618">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Aaron</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176.78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89.2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87.58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Shawn</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‘14 </a:t>
                      </a:r>
                      <a:r>
                        <a:rPr lang="en-US" sz="700" b="0" i="0" u="none" strike="noStrike" dirty="0" err="1" smtClean="0">
                          <a:solidFill>
                            <a:srgbClr val="000000"/>
                          </a:solidFill>
                          <a:effectLst/>
                          <a:latin typeface="Tahoma"/>
                          <a:cs typeface="Tahoma"/>
                        </a:rPr>
                        <a:t>wk</a:t>
                      </a:r>
                      <a:r>
                        <a:rPr lang="en-US" sz="700" b="0" i="0" u="none" strike="noStrike" baseline="0" dirty="0" smtClean="0">
                          <a:solidFill>
                            <a:srgbClr val="000000"/>
                          </a:solidFill>
                          <a:effectLst/>
                          <a:latin typeface="Tahoma"/>
                          <a:cs typeface="Tahoma"/>
                        </a:rPr>
                        <a:t> 15</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Albert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187.46</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87.18</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100.28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Bobby</a:t>
                      </a:r>
                      <a:r>
                        <a:rPr lang="en-US" sz="1300" b="0" i="0" u="none" strike="noStrike" baseline="0" dirty="0" smtClean="0">
                          <a:solidFill>
                            <a:srgbClr val="000000"/>
                          </a:solidFill>
                          <a:effectLst/>
                          <a:latin typeface="Tahoma"/>
                          <a:cs typeface="Tahoma"/>
                        </a:rPr>
                        <a:t> M</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‘18 </a:t>
                      </a:r>
                      <a:r>
                        <a:rPr lang="en-US" sz="700" b="0" i="0" u="none" strike="noStrike" dirty="0" err="1" smtClean="0">
                          <a:solidFill>
                            <a:srgbClr val="000000"/>
                          </a:solidFill>
                          <a:effectLst/>
                          <a:latin typeface="Tahoma"/>
                          <a:cs typeface="Tahoma"/>
                        </a:rPr>
                        <a:t>wk</a:t>
                      </a:r>
                      <a:r>
                        <a:rPr lang="en-US" sz="700" b="0" i="0" u="none" strike="noStrike" baseline="0" dirty="0" smtClean="0">
                          <a:solidFill>
                            <a:srgbClr val="000000"/>
                          </a:solidFill>
                          <a:effectLst/>
                          <a:latin typeface="Tahoma"/>
                          <a:cs typeface="Tahoma"/>
                        </a:rPr>
                        <a:t> 12</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Tree>
    <p:extLst>
      <p:ext uri="{BB962C8B-B14F-4D97-AF65-F5344CB8AC3E}">
        <p14:creationId xmlns:p14="http://schemas.microsoft.com/office/powerpoint/2010/main" val="8494627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3"/>
          <a:srcRect t="23105" b="1981"/>
          <a:stretch/>
        </p:blipFill>
        <p:spPr>
          <a:xfrm>
            <a:off x="-7729" y="0"/>
            <a:ext cx="9163070" cy="5143500"/>
          </a:xfrm>
          <a:prstGeom prst="rect">
            <a:avLst/>
          </a:prstGeom>
        </p:spPr>
      </p:pic>
      <p:sp>
        <p:nvSpPr>
          <p:cNvPr id="8" name="Rounded Rectangle 7"/>
          <p:cNvSpPr/>
          <p:nvPr/>
        </p:nvSpPr>
        <p:spPr>
          <a:xfrm>
            <a:off x="3509528" y="233339"/>
            <a:ext cx="5332991" cy="510240"/>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rgbClr val="000000"/>
                </a:solidFill>
                <a:latin typeface="Tahoma"/>
                <a:cs typeface="Tahoma"/>
              </a:rPr>
              <a:t>Nail-Biting Squeakers</a:t>
            </a:r>
            <a:endParaRPr lang="en-US" sz="2800" b="1" dirty="0">
              <a:solidFill>
                <a:srgbClr val="000000"/>
              </a:solidFill>
              <a:latin typeface="Tahoma"/>
              <a:cs typeface="Tahoma"/>
            </a:endParaRPr>
          </a:p>
        </p:txBody>
      </p:sp>
      <p:sp>
        <p:nvSpPr>
          <p:cNvPr id="36" name="Rounded Rectangle 35"/>
          <p:cNvSpPr/>
          <p:nvPr/>
        </p:nvSpPr>
        <p:spPr>
          <a:xfrm>
            <a:off x="3509529" y="875799"/>
            <a:ext cx="5332991" cy="3932835"/>
          </a:xfrm>
          <a:prstGeom prst="roundRect">
            <a:avLst>
              <a:gd name="adj" fmla="val 460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32" name="Table 31"/>
          <p:cNvGraphicFramePr>
            <a:graphicFrameLocks noGrp="1"/>
          </p:cNvGraphicFramePr>
          <p:nvPr>
            <p:extLst>
              <p:ext uri="{D42A27DB-BD31-4B8C-83A1-F6EECF244321}">
                <p14:modId xmlns:p14="http://schemas.microsoft.com/office/powerpoint/2010/main" val="1896554589"/>
              </p:ext>
            </p:extLst>
          </p:nvPr>
        </p:nvGraphicFramePr>
        <p:xfrm>
          <a:off x="3645530" y="987858"/>
          <a:ext cx="5043708" cy="3618279"/>
        </p:xfrm>
        <a:graphic>
          <a:graphicData uri="http://schemas.openxmlformats.org/drawingml/2006/table">
            <a:tbl>
              <a:tblPr/>
              <a:tblGrid>
                <a:gridCol w="802906"/>
                <a:gridCol w="781008"/>
                <a:gridCol w="87589"/>
                <a:gridCol w="1036479"/>
                <a:gridCol w="72991"/>
                <a:gridCol w="722615"/>
                <a:gridCol w="985384"/>
                <a:gridCol w="554736"/>
              </a:tblGrid>
              <a:tr h="170923">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1" i="0" u="none" strike="noStrike" dirty="0" smtClean="0">
                          <a:solidFill>
                            <a:srgbClr val="000000"/>
                          </a:solidFill>
                          <a:effectLst/>
                          <a:latin typeface="Tahoma"/>
                          <a:cs typeface="Tahoma"/>
                        </a:rPr>
                        <a:t>margin</a:t>
                      </a:r>
                      <a:endParaRPr lang="ru-RU" sz="7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0.02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‘19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3</a:t>
                      </a: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42541">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4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0" i="0" u="none" strike="noStrike" dirty="0" smtClean="0">
                          <a:solidFill>
                            <a:srgbClr val="000000"/>
                          </a:solidFill>
                          <a:effectLst/>
                          <a:latin typeface="Tahoma"/>
                          <a:cs typeface="Tahoma"/>
                        </a:rPr>
                        <a:t>Ryan</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147.32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0.08</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147.4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Kurt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‘19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5</a:t>
                      </a:r>
                    </a:p>
                    <a:p>
                      <a:pPr algn="ctr" fontAlgn="b"/>
                      <a:r>
                        <a:rPr lang="en-US" sz="700" b="1" i="0" u="none" strike="noStrike" dirty="0" smtClean="0">
                          <a:solidFill>
                            <a:srgbClr val="FF0000"/>
                          </a:solidFill>
                          <a:effectLst/>
                          <a:latin typeface="Tahoma"/>
                          <a:cs typeface="Tahoma"/>
                        </a:rPr>
                        <a:t>kneel</a:t>
                      </a:r>
                      <a:endParaRPr lang="ru-RU" sz="500" b="1" i="0" u="none" strike="noStrike" dirty="0">
                        <a:solidFill>
                          <a:srgbClr val="FF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Jim</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125.44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0.12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125.56</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Trevor</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‘20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10</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118.3</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0.24</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118.54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Jim</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‘18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15</a:t>
                      </a: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153.3</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0.34</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153.64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Jeff</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‘19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12</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Albert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132.68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0.38</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133.06</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Darren</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‘21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16</a:t>
                      </a:r>
                    </a:p>
                    <a:p>
                      <a:pPr algn="ctr" fontAlgn="b"/>
                      <a:r>
                        <a:rPr lang="en-US" sz="700" b="1" i="0" u="none" strike="noStrike" dirty="0" smtClean="0">
                          <a:solidFill>
                            <a:srgbClr val="FF0000"/>
                          </a:solidFill>
                          <a:effectLst/>
                          <a:latin typeface="Tahoma"/>
                          <a:cs typeface="Tahoma"/>
                        </a:rPr>
                        <a:t>tie</a:t>
                      </a:r>
                      <a:endParaRPr lang="ru-RU" sz="700" b="1" i="0" u="none" strike="noStrike" dirty="0">
                        <a:solidFill>
                          <a:srgbClr val="FF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125.3</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0.38</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125.68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Albert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‘21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15</a:t>
                      </a:r>
                    </a:p>
                    <a:p>
                      <a:pPr algn="ctr" fontAlgn="b"/>
                      <a:r>
                        <a:rPr lang="en-US" sz="700" b="1" i="0" u="none" strike="noStrike" dirty="0" smtClean="0">
                          <a:solidFill>
                            <a:srgbClr val="FF0000"/>
                          </a:solidFill>
                          <a:effectLst/>
                          <a:latin typeface="Tahoma"/>
                          <a:cs typeface="Tahoma"/>
                        </a:rPr>
                        <a:t>tie</a:t>
                      </a:r>
                      <a:endParaRPr lang="ru-RU" sz="700" b="1" i="0" u="none" strike="noStrike" dirty="0">
                        <a:solidFill>
                          <a:srgbClr val="FF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244284">
                <a:tc>
                  <a:txBody>
                    <a:bodyPr/>
                    <a:lstStyle/>
                    <a:p>
                      <a:pPr algn="ctr" fontAlgn="b"/>
                      <a:r>
                        <a:rPr lang="en-US" sz="1300" b="1" i="0" u="none" strike="noStrike" dirty="0" smtClean="0">
                          <a:solidFill>
                            <a:srgbClr val="000000"/>
                          </a:solidFill>
                          <a:effectLst/>
                          <a:latin typeface="Tahoma"/>
                          <a:cs typeface="Tahoma"/>
                        </a:rPr>
                        <a:t>Bill</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113.44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0.68</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114.12</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Sam</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‘15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1</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40618">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1" i="0" u="none" strike="noStrike" dirty="0" smtClean="0">
                          <a:solidFill>
                            <a:srgbClr val="000000"/>
                          </a:solidFill>
                          <a:effectLst/>
                          <a:latin typeface="Tahoma"/>
                          <a:cs typeface="Tahoma"/>
                        </a:rPr>
                        <a:t>Trevor</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108.7</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0.7</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109.4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Albert</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‘17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3</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0">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r h="170923">
                <a:tc>
                  <a:txBody>
                    <a:bodyPr/>
                    <a:lstStyle/>
                    <a:p>
                      <a:pPr algn="ctr" fontAlgn="b"/>
                      <a:r>
                        <a:rPr lang="en-US" sz="1300" b="0" i="0" u="none" strike="noStrike" dirty="0" smtClean="0">
                          <a:solidFill>
                            <a:srgbClr val="000000"/>
                          </a:solidFill>
                          <a:effectLst/>
                          <a:latin typeface="Tahoma"/>
                          <a:cs typeface="Tahoma"/>
                        </a:rPr>
                        <a:t>Sam</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109.38</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0.72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110.1</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Jim</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‘17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3</a:t>
                      </a:r>
                      <a:endParaRPr lang="ru-RU" sz="7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pic>
        <p:nvPicPr>
          <p:cNvPr id="7" name="Picture 6" descr="glitterWaterAnxiet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994" y="1067686"/>
            <a:ext cx="2733437" cy="3630861"/>
          </a:xfrm>
          <a:prstGeom prst="rect">
            <a:avLst/>
          </a:prstGeom>
          <a:noFill/>
          <a:ln>
            <a:noFill/>
          </a:ln>
        </p:spPr>
      </p:pic>
    </p:spTree>
    <p:extLst>
      <p:ext uri="{BB962C8B-B14F-4D97-AF65-F5344CB8AC3E}">
        <p14:creationId xmlns:p14="http://schemas.microsoft.com/office/powerpoint/2010/main" val="427534235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srcRect t="23105" b="1981"/>
          <a:stretch/>
        </p:blipFill>
        <p:spPr>
          <a:xfrm>
            <a:off x="-7729" y="0"/>
            <a:ext cx="9163070" cy="5143500"/>
          </a:xfrm>
          <a:prstGeom prst="rect">
            <a:avLst/>
          </a:prstGeom>
        </p:spPr>
      </p:pic>
      <p:sp>
        <p:nvSpPr>
          <p:cNvPr id="8" name="Rounded Rectangle 7"/>
          <p:cNvSpPr/>
          <p:nvPr/>
        </p:nvSpPr>
        <p:spPr>
          <a:xfrm>
            <a:off x="3509528" y="233339"/>
            <a:ext cx="5332991" cy="510240"/>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rgbClr val="000000"/>
                </a:solidFill>
                <a:latin typeface="Tahoma"/>
                <a:cs typeface="Tahoma"/>
              </a:rPr>
              <a:t>Nail-Biting Squeakers</a:t>
            </a:r>
            <a:endParaRPr lang="en-US" sz="2800" b="1" dirty="0">
              <a:solidFill>
                <a:srgbClr val="000000"/>
              </a:solidFill>
              <a:latin typeface="Tahoma"/>
              <a:cs typeface="Tahoma"/>
            </a:endParaRPr>
          </a:p>
        </p:txBody>
      </p:sp>
      <p:sp>
        <p:nvSpPr>
          <p:cNvPr id="36" name="Rounded Rectangle 35"/>
          <p:cNvSpPr/>
          <p:nvPr/>
        </p:nvSpPr>
        <p:spPr>
          <a:xfrm>
            <a:off x="3509529" y="875799"/>
            <a:ext cx="5332991" cy="3932835"/>
          </a:xfrm>
          <a:prstGeom prst="roundRect">
            <a:avLst>
              <a:gd name="adj" fmla="val 460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32" name="Table 31"/>
          <p:cNvGraphicFramePr>
            <a:graphicFrameLocks noGrp="1"/>
          </p:cNvGraphicFramePr>
          <p:nvPr>
            <p:extLst>
              <p:ext uri="{D42A27DB-BD31-4B8C-83A1-F6EECF244321}">
                <p14:modId xmlns:p14="http://schemas.microsoft.com/office/powerpoint/2010/main" val="3257583841"/>
              </p:ext>
            </p:extLst>
          </p:nvPr>
        </p:nvGraphicFramePr>
        <p:xfrm>
          <a:off x="3645530" y="4251157"/>
          <a:ext cx="5043708" cy="284059"/>
        </p:xfrm>
        <a:graphic>
          <a:graphicData uri="http://schemas.openxmlformats.org/drawingml/2006/table">
            <a:tbl>
              <a:tblPr/>
              <a:tblGrid>
                <a:gridCol w="802906"/>
                <a:gridCol w="781008"/>
                <a:gridCol w="87589"/>
                <a:gridCol w="1036479"/>
                <a:gridCol w="72991"/>
                <a:gridCol w="722615"/>
                <a:gridCol w="985384"/>
                <a:gridCol w="554736"/>
              </a:tblGrid>
              <a:tr h="221587">
                <a:tc>
                  <a:txBody>
                    <a:bodyPr/>
                    <a:lstStyle/>
                    <a:p>
                      <a:pPr algn="ctr" fontAlgn="b"/>
                      <a:r>
                        <a:rPr lang="en-US" sz="1300" b="1" i="0" u="none" strike="noStrike" dirty="0" smtClean="0">
                          <a:solidFill>
                            <a:srgbClr val="000000"/>
                          </a:solidFill>
                          <a:effectLst/>
                          <a:latin typeface="Tahoma"/>
                          <a:cs typeface="Tahoma"/>
                        </a:rPr>
                        <a:t>Jake</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130.04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0.02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130.06</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Jeff</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‘19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3</a:t>
                      </a:r>
                    </a:p>
                    <a:p>
                      <a:pPr algn="ctr" fontAlgn="b"/>
                      <a:r>
                        <a:rPr lang="en-US" sz="700" b="1" i="0" u="none" strike="noStrike" dirty="0" smtClean="0">
                          <a:solidFill>
                            <a:srgbClr val="FF0000"/>
                          </a:solidFill>
                          <a:effectLst/>
                          <a:latin typeface="Tahoma"/>
                          <a:cs typeface="Tahoma"/>
                        </a:rPr>
                        <a:t>stat </a:t>
                      </a:r>
                      <a:r>
                        <a:rPr lang="en-US" sz="700" b="1" i="0" u="none" strike="noStrike" dirty="0" err="1" smtClean="0">
                          <a:solidFill>
                            <a:srgbClr val="FF0000"/>
                          </a:solidFill>
                          <a:effectLst/>
                          <a:latin typeface="Tahoma"/>
                          <a:cs typeface="Tahoma"/>
                        </a:rPr>
                        <a:t>corr</a:t>
                      </a:r>
                      <a:endParaRPr lang="ru-RU" sz="700" b="1" i="0" u="none" strike="noStrike" dirty="0">
                        <a:solidFill>
                          <a:srgbClr val="FF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2" name="TextBox 1"/>
          <p:cNvSpPr txBox="1"/>
          <p:nvPr/>
        </p:nvSpPr>
        <p:spPr>
          <a:xfrm>
            <a:off x="4872789" y="1140292"/>
            <a:ext cx="3816449" cy="646331"/>
          </a:xfrm>
          <a:prstGeom prst="rect">
            <a:avLst/>
          </a:prstGeom>
          <a:noFill/>
        </p:spPr>
        <p:txBody>
          <a:bodyPr wrap="square" rtlCol="0">
            <a:spAutoFit/>
          </a:bodyPr>
          <a:lstStyle/>
          <a:p>
            <a:r>
              <a:rPr lang="en-US" dirty="0" smtClean="0"/>
              <a:t>2019, Week 3</a:t>
            </a:r>
          </a:p>
          <a:p>
            <a:r>
              <a:rPr lang="en-US" dirty="0" smtClean="0"/>
              <a:t>Jake squeaks by Jeff, 130.14 – 130.06</a:t>
            </a:r>
          </a:p>
        </p:txBody>
      </p:sp>
      <p:pic>
        <p:nvPicPr>
          <p:cNvPr id="10" name="Picture 9" descr="glitterWaterAnxiet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994" y="1067686"/>
            <a:ext cx="2733437" cy="3630861"/>
          </a:xfrm>
          <a:prstGeom prst="rect">
            <a:avLst/>
          </a:prstGeom>
          <a:noFill/>
          <a:ln>
            <a:noFill/>
          </a:ln>
        </p:spPr>
      </p:pic>
      <p:pic>
        <p:nvPicPr>
          <p:cNvPr id="11" name="Picture 10" descr="A person and person smiling&#10;&#10;Description automatically generated with low confidence">
            <a:extLst>
              <a:ext uri="{FF2B5EF4-FFF2-40B4-BE49-F238E27FC236}">
                <a16:creationId xmlns:a16="http://schemas.microsoft.com/office/drawing/2014/main" xmlns="" id="{BF2A48E7-6C6F-4957-BE2B-AC66E1B6001B}"/>
              </a:ext>
            </a:extLst>
          </p:cNvPr>
          <p:cNvPicPr>
            <a:picLocks noChangeAspect="1"/>
          </p:cNvPicPr>
          <p:nvPr/>
        </p:nvPicPr>
        <p:blipFill rotWithShape="1">
          <a:blip r:embed="rId5"/>
          <a:srcRect l="37247" t="20445" r="12650" b="41001"/>
          <a:stretch/>
        </p:blipFill>
        <p:spPr>
          <a:xfrm>
            <a:off x="3792719" y="1007529"/>
            <a:ext cx="921917" cy="914400"/>
          </a:xfrm>
          <a:prstGeom prst="ellipse">
            <a:avLst/>
          </a:prstGeom>
        </p:spPr>
      </p:pic>
      <p:sp>
        <p:nvSpPr>
          <p:cNvPr id="3" name="Rectangle 2"/>
          <p:cNvSpPr/>
          <p:nvPr/>
        </p:nvSpPr>
        <p:spPr>
          <a:xfrm>
            <a:off x="4872789" y="2025864"/>
            <a:ext cx="3816449" cy="923330"/>
          </a:xfrm>
          <a:prstGeom prst="rect">
            <a:avLst/>
          </a:prstGeom>
        </p:spPr>
        <p:txBody>
          <a:bodyPr wrap="square">
            <a:spAutoFit/>
          </a:bodyPr>
          <a:lstStyle/>
          <a:p>
            <a:r>
              <a:rPr lang="en-US" dirty="0"/>
              <a:t>Wed morning </a:t>
            </a:r>
            <a:r>
              <a:rPr lang="is-IS" dirty="0" smtClean="0"/>
              <a:t>NFL </a:t>
            </a:r>
            <a:r>
              <a:rPr lang="is-IS" dirty="0"/>
              <a:t>posts some </a:t>
            </a:r>
            <a:r>
              <a:rPr lang="is-IS" b="1" dirty="0"/>
              <a:t>stat </a:t>
            </a:r>
            <a:r>
              <a:rPr lang="is-IS" b="1" dirty="0" smtClean="0"/>
              <a:t>corrections..</a:t>
            </a:r>
            <a:r>
              <a:rPr lang="is-IS" dirty="0" smtClean="0"/>
              <a:t>.  incl Kupp </a:t>
            </a:r>
            <a:r>
              <a:rPr lang="is-IS" dirty="0"/>
              <a:t>going from 102 to 101 rec </a:t>
            </a:r>
            <a:r>
              <a:rPr lang="is-IS" dirty="0" smtClean="0"/>
              <a:t>yds</a:t>
            </a:r>
            <a:endParaRPr lang="is-IS" dirty="0"/>
          </a:p>
        </p:txBody>
      </p:sp>
      <p:pic>
        <p:nvPicPr>
          <p:cNvPr id="12" name="Picture 11" descr="jakeBuddySysSad.jpg">
            <a:extLst>
              <a:ext uri="{FF2B5EF4-FFF2-40B4-BE49-F238E27FC236}">
                <a16:creationId xmlns:a16="http://schemas.microsoft.com/office/drawing/2014/main" xmlns="" id="{2A14A13D-70B8-4950-85F9-73F7D5246D92}"/>
              </a:ext>
            </a:extLst>
          </p:cNvPr>
          <p:cNvPicPr>
            <a:picLocks noChangeAspect="1"/>
          </p:cNvPicPr>
          <p:nvPr/>
        </p:nvPicPr>
        <p:blipFill rotWithShape="1">
          <a:blip r:embed="rId6">
            <a:extLst>
              <a:ext uri="{28A0092B-C50C-407E-A947-70E740481C1C}">
                <a14:useLocalDpi xmlns:a14="http://schemas.microsoft.com/office/drawing/2010/main" val="0"/>
              </a:ext>
            </a:extLst>
          </a:blip>
          <a:srcRect l="19973" t="30866" r="42200" b="5685"/>
          <a:stretch/>
        </p:blipFill>
        <p:spPr>
          <a:xfrm>
            <a:off x="3792718" y="3074331"/>
            <a:ext cx="918164" cy="914400"/>
          </a:xfrm>
          <a:prstGeom prst="ellipse">
            <a:avLst/>
          </a:prstGeom>
        </p:spPr>
      </p:pic>
      <p:pic>
        <p:nvPicPr>
          <p:cNvPr id="4" name="Picture 3"/>
          <p:cNvPicPr>
            <a:picLocks noChangeAspect="1"/>
          </p:cNvPicPr>
          <p:nvPr/>
        </p:nvPicPr>
        <p:blipFill rotWithShape="1">
          <a:blip r:embed="rId7"/>
          <a:srcRect l="22807" t="9480" r="46952" b="50000"/>
          <a:stretch/>
        </p:blipFill>
        <p:spPr>
          <a:xfrm>
            <a:off x="3792718" y="2034794"/>
            <a:ext cx="909862" cy="914400"/>
          </a:xfrm>
          <a:prstGeom prst="ellipse">
            <a:avLst/>
          </a:prstGeom>
        </p:spPr>
      </p:pic>
      <p:sp>
        <p:nvSpPr>
          <p:cNvPr id="6" name="Rectangle 5"/>
          <p:cNvSpPr/>
          <p:nvPr/>
        </p:nvSpPr>
        <p:spPr>
          <a:xfrm>
            <a:off x="4872789" y="3197682"/>
            <a:ext cx="3669631" cy="646331"/>
          </a:xfrm>
          <a:prstGeom prst="rect">
            <a:avLst/>
          </a:prstGeom>
        </p:spPr>
        <p:txBody>
          <a:bodyPr wrap="square">
            <a:spAutoFit/>
          </a:bodyPr>
          <a:lstStyle/>
          <a:p>
            <a:r>
              <a:rPr lang="is-IS" dirty="0"/>
              <a:t>Jake loses 0.1 points... </a:t>
            </a:r>
            <a:r>
              <a:rPr lang="en-US" dirty="0"/>
              <a:t>and loses to Jeff 130.04 – 130.06</a:t>
            </a:r>
          </a:p>
        </p:txBody>
      </p:sp>
    </p:spTree>
    <p:extLst>
      <p:ext uri="{BB962C8B-B14F-4D97-AF65-F5344CB8AC3E}">
        <p14:creationId xmlns:p14="http://schemas.microsoft.com/office/powerpoint/2010/main" val="29731188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ppt_w</p:attrName>
                                        </p:attrNameLst>
                                      </p:cBhvr>
                                      <p:tavLst>
                                        <p:tav tm="0">
                                          <p:val>
                                            <p:fltVal val="0"/>
                                          </p:val>
                                        </p:tav>
                                        <p:tav tm="100000">
                                          <p:val>
                                            <p:strVal val="#ppt_w"/>
                                          </p:val>
                                        </p:tav>
                                      </p:tavLst>
                                    </p:anim>
                                    <p:anim calcmode="lin" valueType="num">
                                      <p:cBhvr>
                                        <p:cTn id="20" dur="500" fill="hold"/>
                                        <p:tgtEl>
                                          <p:spTgt spid="4"/>
                                        </p:tgtEl>
                                        <p:attrNameLst>
                                          <p:attrName>ppt_h</p:attrName>
                                        </p:attrNameLst>
                                      </p:cBhvr>
                                      <p:tavLst>
                                        <p:tav tm="0">
                                          <p:val>
                                            <p:fltVal val="0"/>
                                          </p:val>
                                        </p:tav>
                                        <p:tav tm="100000">
                                          <p:val>
                                            <p:strVal val="#ppt_h"/>
                                          </p:val>
                                        </p:tav>
                                      </p:tavLst>
                                    </p:anim>
                                    <p:animEffect transition="in" filter="fade">
                                      <p:cBhvr>
                                        <p:cTn id="21" dur="500"/>
                                        <p:tgtEl>
                                          <p:spTgt spid="4"/>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p:cTn id="24" dur="500" fill="hold"/>
                                        <p:tgtEl>
                                          <p:spTgt spid="3"/>
                                        </p:tgtEl>
                                        <p:attrNameLst>
                                          <p:attrName>ppt_w</p:attrName>
                                        </p:attrNameLst>
                                      </p:cBhvr>
                                      <p:tavLst>
                                        <p:tav tm="0">
                                          <p:val>
                                            <p:fltVal val="0"/>
                                          </p:val>
                                        </p:tav>
                                        <p:tav tm="100000">
                                          <p:val>
                                            <p:strVal val="#ppt_w"/>
                                          </p:val>
                                        </p:tav>
                                      </p:tavLst>
                                    </p:anim>
                                    <p:anim calcmode="lin" valueType="num">
                                      <p:cBhvr>
                                        <p:cTn id="25" dur="500" fill="hold"/>
                                        <p:tgtEl>
                                          <p:spTgt spid="3"/>
                                        </p:tgtEl>
                                        <p:attrNameLst>
                                          <p:attrName>ppt_h</p:attrName>
                                        </p:attrNameLst>
                                      </p:cBhvr>
                                      <p:tavLst>
                                        <p:tav tm="0">
                                          <p:val>
                                            <p:fltVal val="0"/>
                                          </p:val>
                                        </p:tav>
                                        <p:tav tm="100000">
                                          <p:val>
                                            <p:strVal val="#ppt_h"/>
                                          </p:val>
                                        </p:tav>
                                      </p:tavLst>
                                    </p:anim>
                                    <p:animEffect transition="in" filter="fade">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500" fill="hold"/>
                                        <p:tgtEl>
                                          <p:spTgt spid="12"/>
                                        </p:tgtEl>
                                        <p:attrNameLst>
                                          <p:attrName>ppt_w</p:attrName>
                                        </p:attrNameLst>
                                      </p:cBhvr>
                                      <p:tavLst>
                                        <p:tav tm="0">
                                          <p:val>
                                            <p:fltVal val="0"/>
                                          </p:val>
                                        </p:tav>
                                        <p:tav tm="100000">
                                          <p:val>
                                            <p:strVal val="#ppt_w"/>
                                          </p:val>
                                        </p:tav>
                                      </p:tavLst>
                                    </p:anim>
                                    <p:anim calcmode="lin" valueType="num">
                                      <p:cBhvr>
                                        <p:cTn id="32" dur="500" fill="hold"/>
                                        <p:tgtEl>
                                          <p:spTgt spid="12"/>
                                        </p:tgtEl>
                                        <p:attrNameLst>
                                          <p:attrName>ppt_h</p:attrName>
                                        </p:attrNameLst>
                                      </p:cBhvr>
                                      <p:tavLst>
                                        <p:tav tm="0">
                                          <p:val>
                                            <p:fltVal val="0"/>
                                          </p:val>
                                        </p:tav>
                                        <p:tav tm="100000">
                                          <p:val>
                                            <p:strVal val="#ppt_h"/>
                                          </p:val>
                                        </p:tav>
                                      </p:tavLst>
                                    </p:anim>
                                    <p:animEffect transition="in" filter="fade">
                                      <p:cBhvr>
                                        <p:cTn id="33" dur="500"/>
                                        <p:tgtEl>
                                          <p:spTgt spid="12"/>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6"/>
                                        </p:tgtEl>
                                        <p:attrNameLst>
                                          <p:attrName>style.visibility</p:attrName>
                                        </p:attrNameLst>
                                      </p:cBhvr>
                                      <p:to>
                                        <p:strVal val="visible"/>
                                      </p:to>
                                    </p:set>
                                    <p:anim calcmode="lin" valueType="num">
                                      <p:cBhvr>
                                        <p:cTn id="36" dur="500" fill="hold"/>
                                        <p:tgtEl>
                                          <p:spTgt spid="6"/>
                                        </p:tgtEl>
                                        <p:attrNameLst>
                                          <p:attrName>ppt_w</p:attrName>
                                        </p:attrNameLst>
                                      </p:cBhvr>
                                      <p:tavLst>
                                        <p:tav tm="0">
                                          <p:val>
                                            <p:fltVal val="0"/>
                                          </p:val>
                                        </p:tav>
                                        <p:tav tm="100000">
                                          <p:val>
                                            <p:strVal val="#ppt_w"/>
                                          </p:val>
                                        </p:tav>
                                      </p:tavLst>
                                    </p:anim>
                                    <p:anim calcmode="lin" valueType="num">
                                      <p:cBhvr>
                                        <p:cTn id="37" dur="500" fill="hold"/>
                                        <p:tgtEl>
                                          <p:spTgt spid="6"/>
                                        </p:tgtEl>
                                        <p:attrNameLst>
                                          <p:attrName>ppt_h</p:attrName>
                                        </p:attrNameLst>
                                      </p:cBhvr>
                                      <p:tavLst>
                                        <p:tav tm="0">
                                          <p:val>
                                            <p:fltVal val="0"/>
                                          </p:val>
                                        </p:tav>
                                        <p:tav tm="100000">
                                          <p:val>
                                            <p:strVal val="#ppt_h"/>
                                          </p:val>
                                        </p:tav>
                                      </p:tavLst>
                                    </p:anim>
                                    <p:animEffect transition="in" filter="fade">
                                      <p:cBhvr>
                                        <p:cTn id="38" dur="500"/>
                                        <p:tgtEl>
                                          <p:spTgt spid="6"/>
                                        </p:tgtEl>
                                      </p:cBhvr>
                                    </p:animEffect>
                                  </p:childTnLst>
                                </p:cTn>
                              </p:par>
                              <p:par>
                                <p:cTn id="39" presetID="53" presetClass="entr" presetSubtype="16" fill="hold" nodeType="withEffect">
                                  <p:stCondLst>
                                    <p:cond delay="0"/>
                                  </p:stCondLst>
                                  <p:childTnLst>
                                    <p:set>
                                      <p:cBhvr>
                                        <p:cTn id="40" dur="1" fill="hold">
                                          <p:stCondLst>
                                            <p:cond delay="0"/>
                                          </p:stCondLst>
                                        </p:cTn>
                                        <p:tgtEl>
                                          <p:spTgt spid="32"/>
                                        </p:tgtEl>
                                        <p:attrNameLst>
                                          <p:attrName>style.visibility</p:attrName>
                                        </p:attrNameLst>
                                      </p:cBhvr>
                                      <p:to>
                                        <p:strVal val="visible"/>
                                      </p:to>
                                    </p:set>
                                    <p:anim calcmode="lin" valueType="num">
                                      <p:cBhvr>
                                        <p:cTn id="41" dur="500" fill="hold"/>
                                        <p:tgtEl>
                                          <p:spTgt spid="32"/>
                                        </p:tgtEl>
                                        <p:attrNameLst>
                                          <p:attrName>ppt_w</p:attrName>
                                        </p:attrNameLst>
                                      </p:cBhvr>
                                      <p:tavLst>
                                        <p:tav tm="0">
                                          <p:val>
                                            <p:fltVal val="0"/>
                                          </p:val>
                                        </p:tav>
                                        <p:tav tm="100000">
                                          <p:val>
                                            <p:strVal val="#ppt_w"/>
                                          </p:val>
                                        </p:tav>
                                      </p:tavLst>
                                    </p:anim>
                                    <p:anim calcmode="lin" valueType="num">
                                      <p:cBhvr>
                                        <p:cTn id="42" dur="500" fill="hold"/>
                                        <p:tgtEl>
                                          <p:spTgt spid="32"/>
                                        </p:tgtEl>
                                        <p:attrNameLst>
                                          <p:attrName>ppt_h</p:attrName>
                                        </p:attrNameLst>
                                      </p:cBhvr>
                                      <p:tavLst>
                                        <p:tav tm="0">
                                          <p:val>
                                            <p:fltVal val="0"/>
                                          </p:val>
                                        </p:tav>
                                        <p:tav tm="100000">
                                          <p:val>
                                            <p:strVal val="#ppt_h"/>
                                          </p:val>
                                        </p:tav>
                                      </p:tavLst>
                                    </p:anim>
                                    <p:animEffect transition="in" filter="fade">
                                      <p:cBhvr>
                                        <p:cTn id="43"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11"/>
          <a:srcRect t="23105" b="1981"/>
          <a:stretch/>
        </p:blipFill>
        <p:spPr>
          <a:xfrm>
            <a:off x="-7729" y="0"/>
            <a:ext cx="9163070" cy="5143500"/>
          </a:xfrm>
          <a:prstGeom prst="rect">
            <a:avLst/>
          </a:prstGeom>
        </p:spPr>
      </p:pic>
      <p:sp>
        <p:nvSpPr>
          <p:cNvPr id="8" name="Rounded Rectangle 7"/>
          <p:cNvSpPr/>
          <p:nvPr/>
        </p:nvSpPr>
        <p:spPr>
          <a:xfrm>
            <a:off x="3509528" y="233339"/>
            <a:ext cx="5332991" cy="510240"/>
          </a:xfrm>
          <a:prstGeom prst="roundRect">
            <a:avLst/>
          </a:prstGeom>
          <a:solidFill>
            <a:srgbClr val="FFFFFF"/>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rgbClr val="000000"/>
                </a:solidFill>
                <a:latin typeface="Tahoma"/>
                <a:cs typeface="Tahoma"/>
              </a:rPr>
              <a:t>Nail-Biting Squeakers</a:t>
            </a:r>
            <a:endParaRPr lang="en-US" sz="2800" b="1" dirty="0">
              <a:solidFill>
                <a:srgbClr val="000000"/>
              </a:solidFill>
              <a:latin typeface="Tahoma"/>
              <a:cs typeface="Tahoma"/>
            </a:endParaRPr>
          </a:p>
        </p:txBody>
      </p:sp>
      <p:sp>
        <p:nvSpPr>
          <p:cNvPr id="36" name="Rounded Rectangle 35"/>
          <p:cNvSpPr/>
          <p:nvPr/>
        </p:nvSpPr>
        <p:spPr>
          <a:xfrm>
            <a:off x="3509529" y="875799"/>
            <a:ext cx="5332991" cy="3932835"/>
          </a:xfrm>
          <a:prstGeom prst="roundRect">
            <a:avLst>
              <a:gd name="adj" fmla="val 460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32" name="Table 31"/>
          <p:cNvGraphicFramePr>
            <a:graphicFrameLocks noGrp="1"/>
          </p:cNvGraphicFramePr>
          <p:nvPr>
            <p:extLst>
              <p:ext uri="{D42A27DB-BD31-4B8C-83A1-F6EECF244321}">
                <p14:modId xmlns:p14="http://schemas.microsoft.com/office/powerpoint/2010/main" val="551059268"/>
              </p:ext>
            </p:extLst>
          </p:nvPr>
        </p:nvGraphicFramePr>
        <p:xfrm>
          <a:off x="3645530" y="4251157"/>
          <a:ext cx="5043708" cy="284059"/>
        </p:xfrm>
        <a:graphic>
          <a:graphicData uri="http://schemas.openxmlformats.org/drawingml/2006/table">
            <a:tbl>
              <a:tblPr/>
              <a:tblGrid>
                <a:gridCol w="802906"/>
                <a:gridCol w="781008"/>
                <a:gridCol w="87589"/>
                <a:gridCol w="1036479"/>
                <a:gridCol w="72991"/>
                <a:gridCol w="722615"/>
                <a:gridCol w="985384"/>
                <a:gridCol w="554736"/>
              </a:tblGrid>
              <a:tr h="221587">
                <a:tc>
                  <a:txBody>
                    <a:bodyPr/>
                    <a:lstStyle/>
                    <a:p>
                      <a:pPr algn="ctr" fontAlgn="b"/>
                      <a:r>
                        <a:rPr lang="en-US" sz="1300" b="1" i="0" u="none" strike="noStrike" dirty="0" smtClean="0">
                          <a:solidFill>
                            <a:srgbClr val="000000"/>
                          </a:solidFill>
                          <a:effectLst/>
                          <a:latin typeface="Tahoma"/>
                          <a:cs typeface="Tahoma"/>
                        </a:rPr>
                        <a:t>Jake</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130.04</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19050"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800" b="1" i="0" u="none" strike="noStrike" dirty="0" smtClean="0">
                          <a:solidFill>
                            <a:srgbClr val="000000"/>
                          </a:solidFill>
                          <a:effectLst/>
                          <a:latin typeface="Tahoma"/>
                          <a:cs typeface="Tahoma"/>
                        </a:rPr>
                        <a:t>0.02</a:t>
                      </a:r>
                      <a:endParaRPr lang="ru-RU" sz="18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19050" cap="flat" cmpd="sng" algn="ctr">
                      <a:solidFill>
                        <a:scrgbClr r="0" g="0" b="0"/>
                      </a:solidFill>
                      <a:prstDash val="solid"/>
                      <a:round/>
                      <a:headEnd type="none" w="med" len="med"/>
                      <a:tailEnd type="none" w="med" len="med"/>
                    </a:lnR>
                    <a:lnT w="19050"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ru-RU" sz="300" b="1" i="0" u="none" strike="noStrike" dirty="0">
                        <a:solidFill>
                          <a:srgbClr val="000000"/>
                        </a:solidFill>
                        <a:effectLst/>
                        <a:latin typeface="Tahoma"/>
                        <a:cs typeface="Tahoma"/>
                      </a:endParaRPr>
                    </a:p>
                  </a:txBody>
                  <a:tcPr marL="9739" marR="9739" marT="9739" marB="0" anchor="ctr">
                    <a:lnL w="19050" cap="flat" cmpd="sng" algn="ctr">
                      <a:solidFill>
                        <a:scrgbClr r="0" g="0" b="0"/>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0" i="0" u="none" strike="noStrike" dirty="0" smtClean="0">
                          <a:solidFill>
                            <a:srgbClr val="000000"/>
                          </a:solidFill>
                          <a:effectLst/>
                          <a:latin typeface="Tahoma"/>
                          <a:cs typeface="Tahoma"/>
                        </a:rPr>
                        <a:t>130.06</a:t>
                      </a:r>
                      <a:endParaRPr lang="ru-RU" sz="13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300" b="1" i="0" u="none" strike="noStrike" dirty="0" smtClean="0">
                          <a:solidFill>
                            <a:srgbClr val="000000"/>
                          </a:solidFill>
                          <a:effectLst/>
                          <a:latin typeface="Tahoma"/>
                          <a:cs typeface="Tahoma"/>
                        </a:rPr>
                        <a:t>Jeff</a:t>
                      </a:r>
                      <a:endParaRPr lang="ru-RU" sz="1300" b="1"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700" b="0" i="0" u="none" strike="noStrike" dirty="0" smtClean="0">
                          <a:solidFill>
                            <a:srgbClr val="000000"/>
                          </a:solidFill>
                          <a:effectLst/>
                          <a:latin typeface="Tahoma"/>
                          <a:cs typeface="Tahoma"/>
                        </a:rPr>
                        <a:t>‘19 </a:t>
                      </a:r>
                      <a:r>
                        <a:rPr lang="en-US" sz="700" b="0" i="0" u="none" strike="noStrike" dirty="0" err="1" smtClean="0">
                          <a:solidFill>
                            <a:srgbClr val="000000"/>
                          </a:solidFill>
                          <a:effectLst/>
                          <a:latin typeface="Tahoma"/>
                          <a:cs typeface="Tahoma"/>
                        </a:rPr>
                        <a:t>wk</a:t>
                      </a:r>
                      <a:r>
                        <a:rPr lang="en-US" sz="700" b="0" i="0" u="none" strike="noStrike" dirty="0" smtClean="0">
                          <a:solidFill>
                            <a:srgbClr val="000000"/>
                          </a:solidFill>
                          <a:effectLst/>
                          <a:latin typeface="Tahoma"/>
                          <a:cs typeface="Tahoma"/>
                        </a:rPr>
                        <a:t> 3</a:t>
                      </a:r>
                    </a:p>
                    <a:p>
                      <a:pPr algn="ctr" fontAlgn="b"/>
                      <a:r>
                        <a:rPr lang="en-US" sz="700" b="1" i="0" u="none" strike="noStrike" dirty="0" smtClean="0">
                          <a:solidFill>
                            <a:srgbClr val="FF0000"/>
                          </a:solidFill>
                          <a:effectLst/>
                          <a:latin typeface="Tahoma"/>
                          <a:cs typeface="Tahoma"/>
                        </a:rPr>
                        <a:t>stat </a:t>
                      </a:r>
                      <a:r>
                        <a:rPr lang="en-US" sz="700" b="1" i="0" u="none" strike="noStrike" dirty="0" err="1" smtClean="0">
                          <a:solidFill>
                            <a:srgbClr val="FF0000"/>
                          </a:solidFill>
                          <a:effectLst/>
                          <a:latin typeface="Tahoma"/>
                          <a:cs typeface="Tahoma"/>
                        </a:rPr>
                        <a:t>corr</a:t>
                      </a:r>
                      <a:endParaRPr lang="ru-RU" sz="700" b="1" i="0" u="none" strike="noStrike" dirty="0">
                        <a:solidFill>
                          <a:srgbClr val="FF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2" name="TextBox 1"/>
          <p:cNvSpPr txBox="1"/>
          <p:nvPr/>
        </p:nvSpPr>
        <p:spPr>
          <a:xfrm>
            <a:off x="4872789" y="1140292"/>
            <a:ext cx="3816449" cy="646331"/>
          </a:xfrm>
          <a:prstGeom prst="rect">
            <a:avLst/>
          </a:prstGeom>
          <a:noFill/>
        </p:spPr>
        <p:txBody>
          <a:bodyPr wrap="square" rtlCol="0">
            <a:spAutoFit/>
          </a:bodyPr>
          <a:lstStyle/>
          <a:p>
            <a:r>
              <a:rPr lang="en-US" dirty="0" smtClean="0"/>
              <a:t>2019, Week 3</a:t>
            </a:r>
          </a:p>
          <a:p>
            <a:r>
              <a:rPr lang="en-US" dirty="0" smtClean="0"/>
              <a:t>Jake squeaks by Jeff, 130.14 – 130.06</a:t>
            </a:r>
          </a:p>
        </p:txBody>
      </p:sp>
      <p:pic>
        <p:nvPicPr>
          <p:cNvPr id="10" name="Picture 9" descr="glitterWaterAnxiety.jpg"/>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83994" y="1067686"/>
            <a:ext cx="2733437" cy="3630861"/>
          </a:xfrm>
          <a:prstGeom prst="rect">
            <a:avLst/>
          </a:prstGeom>
          <a:noFill/>
          <a:ln>
            <a:noFill/>
          </a:ln>
        </p:spPr>
      </p:pic>
      <p:pic>
        <p:nvPicPr>
          <p:cNvPr id="11" name="Picture 10" descr="A person and person smiling&#10;&#10;Description automatically generated with low confidence">
            <a:extLst>
              <a:ext uri="{FF2B5EF4-FFF2-40B4-BE49-F238E27FC236}">
                <a16:creationId xmlns:a16="http://schemas.microsoft.com/office/drawing/2014/main" xmlns="" id="{BF2A48E7-6C6F-4957-BE2B-AC66E1B6001B}"/>
              </a:ext>
            </a:extLst>
          </p:cNvPr>
          <p:cNvPicPr>
            <a:picLocks noChangeAspect="1"/>
          </p:cNvPicPr>
          <p:nvPr/>
        </p:nvPicPr>
        <p:blipFill rotWithShape="1">
          <a:blip r:embed="rId13"/>
          <a:srcRect l="37247" t="20445" r="12650" b="41001"/>
          <a:stretch/>
        </p:blipFill>
        <p:spPr>
          <a:xfrm>
            <a:off x="3792719" y="1007529"/>
            <a:ext cx="921917" cy="914400"/>
          </a:xfrm>
          <a:prstGeom prst="ellipse">
            <a:avLst/>
          </a:prstGeom>
        </p:spPr>
      </p:pic>
      <p:sp>
        <p:nvSpPr>
          <p:cNvPr id="3" name="Rectangle 2"/>
          <p:cNvSpPr/>
          <p:nvPr/>
        </p:nvSpPr>
        <p:spPr>
          <a:xfrm>
            <a:off x="4872789" y="2025864"/>
            <a:ext cx="3816449" cy="923330"/>
          </a:xfrm>
          <a:prstGeom prst="rect">
            <a:avLst/>
          </a:prstGeom>
        </p:spPr>
        <p:txBody>
          <a:bodyPr wrap="square">
            <a:spAutoFit/>
          </a:bodyPr>
          <a:lstStyle/>
          <a:p>
            <a:r>
              <a:rPr lang="en-US" dirty="0"/>
              <a:t>Wed morning </a:t>
            </a:r>
            <a:r>
              <a:rPr lang="is-IS" dirty="0" smtClean="0"/>
              <a:t>NFL </a:t>
            </a:r>
            <a:r>
              <a:rPr lang="is-IS" dirty="0"/>
              <a:t>posts some </a:t>
            </a:r>
            <a:r>
              <a:rPr lang="is-IS" b="1" dirty="0"/>
              <a:t>stat </a:t>
            </a:r>
            <a:r>
              <a:rPr lang="is-IS" b="1" dirty="0" smtClean="0"/>
              <a:t>corrections..</a:t>
            </a:r>
            <a:r>
              <a:rPr lang="is-IS" dirty="0" smtClean="0"/>
              <a:t>.  incl Kupp </a:t>
            </a:r>
            <a:r>
              <a:rPr lang="is-IS" dirty="0"/>
              <a:t>going from 102 to 101 rec </a:t>
            </a:r>
            <a:r>
              <a:rPr lang="is-IS" dirty="0" smtClean="0"/>
              <a:t>yds</a:t>
            </a:r>
            <a:endParaRPr lang="is-IS" dirty="0"/>
          </a:p>
        </p:txBody>
      </p:sp>
      <p:pic>
        <p:nvPicPr>
          <p:cNvPr id="12" name="Picture 11" descr="jakeBuddySysSad.jpg">
            <a:extLst>
              <a:ext uri="{FF2B5EF4-FFF2-40B4-BE49-F238E27FC236}">
                <a16:creationId xmlns:a16="http://schemas.microsoft.com/office/drawing/2014/main" xmlns="" id="{2A14A13D-70B8-4950-85F9-73F7D5246D92}"/>
              </a:ext>
            </a:extLst>
          </p:cNvPr>
          <p:cNvPicPr>
            <a:picLocks noChangeAspect="1"/>
          </p:cNvPicPr>
          <p:nvPr/>
        </p:nvPicPr>
        <p:blipFill rotWithShape="1">
          <a:blip r:embed="rId14">
            <a:extLst>
              <a:ext uri="{28A0092B-C50C-407E-A947-70E740481C1C}">
                <a14:useLocalDpi xmlns:a14="http://schemas.microsoft.com/office/drawing/2010/main" val="0"/>
              </a:ext>
            </a:extLst>
          </a:blip>
          <a:srcRect l="19973" t="30866" r="42200" b="5685"/>
          <a:stretch/>
        </p:blipFill>
        <p:spPr>
          <a:xfrm>
            <a:off x="3792718" y="3074331"/>
            <a:ext cx="918164" cy="914400"/>
          </a:xfrm>
          <a:prstGeom prst="ellipse">
            <a:avLst/>
          </a:prstGeom>
        </p:spPr>
      </p:pic>
      <p:pic>
        <p:nvPicPr>
          <p:cNvPr id="4" name="Picture 3"/>
          <p:cNvPicPr>
            <a:picLocks noChangeAspect="1"/>
          </p:cNvPicPr>
          <p:nvPr/>
        </p:nvPicPr>
        <p:blipFill rotWithShape="1">
          <a:blip r:embed="rId15"/>
          <a:srcRect l="22807" t="9480" r="46952" b="50000"/>
          <a:stretch/>
        </p:blipFill>
        <p:spPr>
          <a:xfrm>
            <a:off x="3792718" y="2034794"/>
            <a:ext cx="909862" cy="914400"/>
          </a:xfrm>
          <a:prstGeom prst="ellipse">
            <a:avLst/>
          </a:prstGeom>
        </p:spPr>
      </p:pic>
      <p:sp>
        <p:nvSpPr>
          <p:cNvPr id="6" name="Rectangle 5"/>
          <p:cNvSpPr/>
          <p:nvPr/>
        </p:nvSpPr>
        <p:spPr>
          <a:xfrm>
            <a:off x="4872789" y="3197682"/>
            <a:ext cx="3669631" cy="646331"/>
          </a:xfrm>
          <a:prstGeom prst="rect">
            <a:avLst/>
          </a:prstGeom>
        </p:spPr>
        <p:txBody>
          <a:bodyPr wrap="square">
            <a:spAutoFit/>
          </a:bodyPr>
          <a:lstStyle/>
          <a:p>
            <a:r>
              <a:rPr lang="is-IS" dirty="0"/>
              <a:t>Jake loses 0.1 points... </a:t>
            </a:r>
            <a:r>
              <a:rPr lang="en-US" dirty="0"/>
              <a:t>and loses to Jeff 130.04 – 130.06</a:t>
            </a:r>
          </a:p>
        </p:txBody>
      </p:sp>
      <p:sp>
        <p:nvSpPr>
          <p:cNvPr id="13" name="Rounded Rectangle 12"/>
          <p:cNvSpPr/>
          <p:nvPr/>
        </p:nvSpPr>
        <p:spPr>
          <a:xfrm>
            <a:off x="1897712" y="1303248"/>
            <a:ext cx="5621611" cy="2316395"/>
          </a:xfrm>
          <a:prstGeom prst="roundRect">
            <a:avLst/>
          </a:prstGeom>
          <a:solidFill>
            <a:srgbClr val="EA3C0F"/>
          </a:solidFill>
          <a:ln w="57150"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5" name="Picture 14" descr="Joose.png"/>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211889" y="1430742"/>
            <a:ext cx="841452" cy="1987802"/>
          </a:xfrm>
          <a:prstGeom prst="rect">
            <a:avLst/>
          </a:prstGeom>
        </p:spPr>
      </p:pic>
      <p:sp>
        <p:nvSpPr>
          <p:cNvPr id="5" name="TextBox 4"/>
          <p:cNvSpPr txBox="1"/>
          <p:nvPr/>
        </p:nvSpPr>
        <p:spPr>
          <a:xfrm>
            <a:off x="2211889" y="1660953"/>
            <a:ext cx="4970281" cy="1569660"/>
          </a:xfrm>
          <a:prstGeom prst="rect">
            <a:avLst/>
          </a:prstGeom>
          <a:noFill/>
        </p:spPr>
        <p:txBody>
          <a:bodyPr wrap="square" rtlCol="0">
            <a:spAutoFit/>
          </a:bodyPr>
          <a:lstStyle/>
          <a:p>
            <a:pPr algn="ctr"/>
            <a:r>
              <a:rPr lang="en-US" sz="4800" dirty="0" smtClean="0">
                <a:solidFill>
                  <a:schemeClr val="bg1"/>
                </a:solidFill>
                <a:latin typeface="Cooper Black"/>
                <a:cs typeface="Cooper Black"/>
              </a:rPr>
              <a:t>Beat by a Stat Correction?</a:t>
            </a:r>
            <a:endParaRPr lang="en-US" sz="4800" dirty="0">
              <a:solidFill>
                <a:schemeClr val="bg1"/>
              </a:solidFill>
              <a:latin typeface="Cooper Black"/>
              <a:cs typeface="Cooper Black"/>
            </a:endParaRPr>
          </a:p>
        </p:txBody>
      </p:sp>
      <p:sp>
        <p:nvSpPr>
          <p:cNvPr id="21" name="TextBox 20"/>
          <p:cNvSpPr txBox="1"/>
          <p:nvPr/>
        </p:nvSpPr>
        <p:spPr>
          <a:xfrm>
            <a:off x="3186349" y="1660953"/>
            <a:ext cx="3995821" cy="1569660"/>
          </a:xfrm>
          <a:prstGeom prst="rect">
            <a:avLst/>
          </a:prstGeom>
          <a:noFill/>
        </p:spPr>
        <p:txBody>
          <a:bodyPr wrap="square" rtlCol="0">
            <a:spAutoFit/>
          </a:bodyPr>
          <a:lstStyle/>
          <a:p>
            <a:pPr algn="ctr"/>
            <a:r>
              <a:rPr lang="en-US" sz="4800" dirty="0" smtClean="0">
                <a:solidFill>
                  <a:schemeClr val="bg1"/>
                </a:solidFill>
                <a:latin typeface="Cooper Black"/>
                <a:cs typeface="Cooper Black"/>
              </a:rPr>
              <a:t>Crack Open a </a:t>
            </a:r>
            <a:r>
              <a:rPr lang="en-US" sz="4800" dirty="0" err="1" smtClean="0">
                <a:solidFill>
                  <a:schemeClr val="bg1"/>
                </a:solidFill>
                <a:latin typeface="Cooper Black"/>
                <a:cs typeface="Cooper Black"/>
              </a:rPr>
              <a:t>Joose</a:t>
            </a:r>
            <a:r>
              <a:rPr lang="en-US" sz="4800" dirty="0" smtClean="0">
                <a:solidFill>
                  <a:schemeClr val="bg1"/>
                </a:solidFill>
                <a:latin typeface="Cooper Black"/>
                <a:cs typeface="Cooper Black"/>
              </a:rPr>
              <a:t>!</a:t>
            </a:r>
            <a:endParaRPr lang="en-US" sz="4800" dirty="0">
              <a:solidFill>
                <a:schemeClr val="bg1"/>
              </a:solidFill>
              <a:latin typeface="Cooper Black"/>
              <a:cs typeface="Cooper Black"/>
            </a:endParaRPr>
          </a:p>
        </p:txBody>
      </p:sp>
      <p:pic>
        <p:nvPicPr>
          <p:cNvPr id="7" name="whoosh.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9312442" y="2887244"/>
            <a:ext cx="812800" cy="812800"/>
          </a:xfrm>
          <a:prstGeom prst="rect">
            <a:avLst/>
          </a:prstGeom>
        </p:spPr>
      </p:pic>
      <p:pic>
        <p:nvPicPr>
          <p:cNvPr id="20" name="loseWarble.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7"/>
          <a:stretch>
            <a:fillRect/>
          </a:stretch>
        </p:blipFill>
        <p:spPr>
          <a:xfrm>
            <a:off x="9312442" y="4251157"/>
            <a:ext cx="812800" cy="812800"/>
          </a:xfrm>
          <a:prstGeom prst="rect">
            <a:avLst/>
          </a:prstGeom>
        </p:spPr>
      </p:pic>
      <p:pic>
        <p:nvPicPr>
          <p:cNvPr id="22" name="hit-sound-effect-12445.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7"/>
          <a:stretch>
            <a:fillRect/>
          </a:stretch>
        </p:blipFill>
        <p:spPr>
          <a:xfrm>
            <a:off x="9312442" y="2034794"/>
            <a:ext cx="812800" cy="812800"/>
          </a:xfrm>
          <a:prstGeom prst="rect">
            <a:avLst/>
          </a:prstGeom>
        </p:spPr>
      </p:pic>
      <p:pic>
        <p:nvPicPr>
          <p:cNvPr id="23" name="single-hum-blues-69569.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7"/>
          <a:stretch>
            <a:fillRect/>
          </a:stretch>
        </p:blipFill>
        <p:spPr>
          <a:xfrm>
            <a:off x="9353211" y="896848"/>
            <a:ext cx="812800" cy="812800"/>
          </a:xfrm>
          <a:prstGeom prst="rect">
            <a:avLst/>
          </a:prstGeom>
        </p:spPr>
      </p:pic>
    </p:spTree>
    <p:extLst>
      <p:ext uri="{BB962C8B-B14F-4D97-AF65-F5344CB8AC3E}">
        <p14:creationId xmlns:p14="http://schemas.microsoft.com/office/powerpoint/2010/main" val="2265911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par>
                          <p:cTn id="10" fill="hold">
                            <p:stCondLst>
                              <p:cond delay="500"/>
                            </p:stCondLst>
                            <p:childTnLst>
                              <p:par>
                                <p:cTn id="11" presetID="35"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style.rotation</p:attrName>
                                        </p:attrNameLst>
                                      </p:cBhvr>
                                      <p:tavLst>
                                        <p:tav tm="0">
                                          <p:val>
                                            <p:fltVal val="720"/>
                                          </p:val>
                                        </p:tav>
                                        <p:tav tm="100000">
                                          <p:val>
                                            <p:fltVal val="0"/>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ppt_w</p:attrName>
                                        </p:attrNameLst>
                                      </p:cBhvr>
                                      <p:tavLst>
                                        <p:tav tm="0">
                                          <p:val>
                                            <p:fltVal val="0"/>
                                          </p:val>
                                        </p:tav>
                                        <p:tav tm="100000">
                                          <p:val>
                                            <p:strVal val="#ppt_w"/>
                                          </p:val>
                                        </p:tav>
                                      </p:tavLst>
                                    </p:anim>
                                  </p:childTnLst>
                                </p:cTn>
                              </p:par>
                              <p:par>
                                <p:cTn id="17" presetID="1" presetClass="mediacall" presetSubtype="0" fill="hold" nodeType="withEffect">
                                  <p:stCondLst>
                                    <p:cond delay="0"/>
                                  </p:stCondLst>
                                  <p:childTnLst>
                                    <p:cmd type="call" cmd="playFrom(0.0)">
                                      <p:cBhvr>
                                        <p:cTn id="18" dur="1931" fill="hold"/>
                                        <p:tgtEl>
                                          <p:spTgt spid="20"/>
                                        </p:tgtEl>
                                      </p:cBhvr>
                                    </p:cmd>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5"/>
                                        </p:tgtEl>
                                        <p:attrNameLst>
                                          <p:attrName>style.visibility</p:attrName>
                                        </p:attrNameLst>
                                      </p:cBhvr>
                                      <p:to>
                                        <p:strVal val="hidden"/>
                                      </p:to>
                                    </p:set>
                                  </p:childTnLst>
                                </p:cTn>
                              </p:par>
                            </p:childTnLst>
                          </p:cTn>
                        </p:par>
                        <p:par>
                          <p:cTn id="23" fill="hold">
                            <p:stCondLst>
                              <p:cond delay="0"/>
                            </p:stCondLst>
                            <p:childTnLst>
                              <p:par>
                                <p:cTn id="24" presetID="35" presetClass="entr" presetSubtype="0" fill="hold" nodeType="after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style.rotation</p:attrName>
                                        </p:attrNameLst>
                                      </p:cBhvr>
                                      <p:tavLst>
                                        <p:tav tm="0">
                                          <p:val>
                                            <p:fltVal val="720"/>
                                          </p:val>
                                        </p:tav>
                                        <p:tav tm="100000">
                                          <p:val>
                                            <p:fltVal val="0"/>
                                          </p:val>
                                        </p:tav>
                                      </p:tavLst>
                                    </p:anim>
                                    <p:anim calcmode="lin" valueType="num">
                                      <p:cBhvr>
                                        <p:cTn id="28" dur="1000" fill="hold"/>
                                        <p:tgtEl>
                                          <p:spTgt spid="15"/>
                                        </p:tgtEl>
                                        <p:attrNameLst>
                                          <p:attrName>ppt_h</p:attrName>
                                        </p:attrNameLst>
                                      </p:cBhvr>
                                      <p:tavLst>
                                        <p:tav tm="0">
                                          <p:val>
                                            <p:fltVal val="0"/>
                                          </p:val>
                                        </p:tav>
                                        <p:tav tm="100000">
                                          <p:val>
                                            <p:strVal val="#ppt_h"/>
                                          </p:val>
                                        </p:tav>
                                      </p:tavLst>
                                    </p:anim>
                                    <p:anim calcmode="lin" valueType="num">
                                      <p:cBhvr>
                                        <p:cTn id="29" dur="1000" fill="hold"/>
                                        <p:tgtEl>
                                          <p:spTgt spid="15"/>
                                        </p:tgtEl>
                                        <p:attrNameLst>
                                          <p:attrName>ppt_w</p:attrName>
                                        </p:attrNameLst>
                                      </p:cBhvr>
                                      <p:tavLst>
                                        <p:tav tm="0">
                                          <p:val>
                                            <p:fltVal val="0"/>
                                          </p:val>
                                        </p:tav>
                                        <p:tav tm="100000">
                                          <p:val>
                                            <p:strVal val="#ppt_w"/>
                                          </p:val>
                                        </p:tav>
                                      </p:tavLst>
                                    </p:anim>
                                  </p:childTnLst>
                                </p:cTn>
                              </p:par>
                              <p:par>
                                <p:cTn id="30" presetID="1" presetClass="mediacall" presetSubtype="0" fill="hold" nodeType="withEffect">
                                  <p:stCondLst>
                                    <p:cond delay="0"/>
                                  </p:stCondLst>
                                  <p:childTnLst>
                                    <p:cmd type="call" cmd="playFrom(0.0)">
                                      <p:cBhvr>
                                        <p:cTn id="31" dur="1151" fill="hold"/>
                                        <p:tgtEl>
                                          <p:spTgt spid="7"/>
                                        </p:tgtEl>
                                      </p:cBhvr>
                                    </p:cmd>
                                  </p:childTnLst>
                                </p:cTn>
                              </p:par>
                              <p:par>
                                <p:cTn id="32" presetID="1" presetClass="mediacall" presetSubtype="0" fill="hold" nodeType="withEffect">
                                  <p:stCondLst>
                                    <p:cond delay="1000"/>
                                  </p:stCondLst>
                                  <p:childTnLst>
                                    <p:cmd type="call" cmd="playFrom(0.0)">
                                      <p:cBhvr>
                                        <p:cTn id="33" dur="4559" fill="hold"/>
                                        <p:tgtEl>
                                          <p:spTgt spid="22"/>
                                        </p:tgtEl>
                                      </p:cBhvr>
                                    </p:cmd>
                                  </p:childTnLst>
                                </p:cTn>
                              </p:par>
                              <p:par>
                                <p:cTn id="34" presetID="53" presetClass="entr" presetSubtype="16" fill="hold" grpId="0" nodeType="withEffect">
                                  <p:stCondLst>
                                    <p:cond delay="1000"/>
                                  </p:stCondLst>
                                  <p:childTnLst>
                                    <p:set>
                                      <p:cBhvr>
                                        <p:cTn id="35" dur="1" fill="hold">
                                          <p:stCondLst>
                                            <p:cond delay="0"/>
                                          </p:stCondLst>
                                        </p:cTn>
                                        <p:tgtEl>
                                          <p:spTgt spid="21"/>
                                        </p:tgtEl>
                                        <p:attrNameLst>
                                          <p:attrName>style.visibility</p:attrName>
                                        </p:attrNameLst>
                                      </p:cBhvr>
                                      <p:to>
                                        <p:strVal val="visible"/>
                                      </p:to>
                                    </p:set>
                                    <p:anim calcmode="lin" valueType="num">
                                      <p:cBhvr>
                                        <p:cTn id="36" dur="500" fill="hold"/>
                                        <p:tgtEl>
                                          <p:spTgt spid="21"/>
                                        </p:tgtEl>
                                        <p:attrNameLst>
                                          <p:attrName>ppt_w</p:attrName>
                                        </p:attrNameLst>
                                      </p:cBhvr>
                                      <p:tavLst>
                                        <p:tav tm="0">
                                          <p:val>
                                            <p:fltVal val="0"/>
                                          </p:val>
                                        </p:tav>
                                        <p:tav tm="100000">
                                          <p:val>
                                            <p:strVal val="#ppt_w"/>
                                          </p:val>
                                        </p:tav>
                                      </p:tavLst>
                                    </p:anim>
                                    <p:anim calcmode="lin" valueType="num">
                                      <p:cBhvr>
                                        <p:cTn id="37" dur="500" fill="hold"/>
                                        <p:tgtEl>
                                          <p:spTgt spid="21"/>
                                        </p:tgtEl>
                                        <p:attrNameLst>
                                          <p:attrName>ppt_h</p:attrName>
                                        </p:attrNameLst>
                                      </p:cBhvr>
                                      <p:tavLst>
                                        <p:tav tm="0">
                                          <p:val>
                                            <p:fltVal val="0"/>
                                          </p:val>
                                        </p:tav>
                                        <p:tav tm="100000">
                                          <p:val>
                                            <p:strVal val="#ppt_h"/>
                                          </p:val>
                                        </p:tav>
                                      </p:tavLst>
                                    </p:anim>
                                    <p:animEffect transition="in" filter="fade">
                                      <p:cBhvr>
                                        <p:cTn id="38" dur="500"/>
                                        <p:tgtEl>
                                          <p:spTgt spid="21"/>
                                        </p:tgtEl>
                                      </p:cBhvr>
                                    </p:animEffect>
                                  </p:childTnLst>
                                </p:cTn>
                              </p:par>
                              <p:par>
                                <p:cTn id="39" presetID="1" presetClass="mediacall" presetSubtype="0" fill="hold" nodeType="withEffect">
                                  <p:stCondLst>
                                    <p:cond delay="1000"/>
                                  </p:stCondLst>
                                  <p:childTnLst>
                                    <p:cmd type="call" cmd="playFrom(0.0)">
                                      <p:cBhvr>
                                        <p:cTn id="40" dur="61055"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75472">
                <p:cTn id="41" fill="hold" display="0">
                  <p:stCondLst>
                    <p:cond delay="indefinite"/>
                  </p:stCondLst>
                  <p:endCondLst>
                    <p:cond evt="onStopAudio" delay="0">
                      <p:tgtEl>
                        <p:sldTgt/>
                      </p:tgtEl>
                    </p:cond>
                  </p:endCondLst>
                </p:cTn>
                <p:tgtEl>
                  <p:spTgt spid="7"/>
                </p:tgtEl>
              </p:cMediaNode>
            </p:audio>
            <p:audio>
              <p:cMediaNode vol="18868">
                <p:cTn id="42" fill="hold" display="0">
                  <p:stCondLst>
                    <p:cond delay="indefinite"/>
                  </p:stCondLst>
                  <p:endCondLst>
                    <p:cond evt="onStopAudio" delay="0">
                      <p:tgtEl>
                        <p:sldTgt/>
                      </p:tgtEl>
                    </p:cond>
                  </p:endCondLst>
                </p:cTn>
                <p:tgtEl>
                  <p:spTgt spid="20"/>
                </p:tgtEl>
              </p:cMediaNode>
            </p:audio>
            <p:audio>
              <p:cMediaNode vol="77358">
                <p:cTn id="43" fill="hold" display="0">
                  <p:stCondLst>
                    <p:cond delay="indefinite"/>
                  </p:stCondLst>
                  <p:endCondLst>
                    <p:cond evt="onStopAudio" delay="0">
                      <p:tgtEl>
                        <p:sldTgt/>
                      </p:tgtEl>
                    </p:cond>
                  </p:endCondLst>
                </p:cTn>
                <p:tgtEl>
                  <p:spTgt spid="22"/>
                </p:tgtEl>
              </p:cMediaNode>
            </p:audio>
            <p:audio>
              <p:cMediaNode vol="39623">
                <p:cTn id="44" fill="hold" display="0">
                  <p:stCondLst>
                    <p:cond delay="indefinite"/>
                  </p:stCondLst>
                  <p:endCondLst>
                    <p:cond evt="onStopAudio" delay="0">
                      <p:tgtEl>
                        <p:sldTgt/>
                      </p:tgtEl>
                    </p:cond>
                  </p:endCondLst>
                </p:cTn>
                <p:tgtEl>
                  <p:spTgt spid="23"/>
                </p:tgtEl>
              </p:cMediaNode>
            </p:audio>
          </p:childTnLst>
        </p:cTn>
      </p:par>
    </p:tnLst>
    <p:bldLst>
      <p:bldP spid="13" grpId="0" animBg="1"/>
      <p:bldP spid="5" grpId="0"/>
      <p:bldP spid="5" grpId="1"/>
      <p:bldP spid="2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0"/>
            <a:ext cx="9144000" cy="5143500"/>
          </a:xfrm>
          <a:prstGeom prst="rect">
            <a:avLst/>
          </a:prstGeom>
        </p:spPr>
      </p:pic>
      <p:sp>
        <p:nvSpPr>
          <p:cNvPr id="6" name="Rounded Rectangle 5"/>
          <p:cNvSpPr/>
          <p:nvPr/>
        </p:nvSpPr>
        <p:spPr>
          <a:xfrm>
            <a:off x="2535485" y="124725"/>
            <a:ext cx="4082498"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Earnings</a:t>
            </a:r>
            <a:endParaRPr lang="en-US" sz="2800" b="1" dirty="0">
              <a:solidFill>
                <a:schemeClr val="tx1"/>
              </a:solidFill>
              <a:latin typeface="Tahoma"/>
              <a:cs typeface="Tahoma"/>
            </a:endParaRPr>
          </a:p>
        </p:txBody>
      </p:sp>
      <p:graphicFrame>
        <p:nvGraphicFramePr>
          <p:cNvPr id="7" name="Table 6"/>
          <p:cNvGraphicFramePr>
            <a:graphicFrameLocks noGrp="1"/>
          </p:cNvGraphicFramePr>
          <p:nvPr>
            <p:extLst>
              <p:ext uri="{D42A27DB-BD31-4B8C-83A1-F6EECF244321}">
                <p14:modId xmlns:p14="http://schemas.microsoft.com/office/powerpoint/2010/main" val="3956645742"/>
              </p:ext>
            </p:extLst>
          </p:nvPr>
        </p:nvGraphicFramePr>
        <p:xfrm>
          <a:off x="325815" y="810261"/>
          <a:ext cx="8433154" cy="4062239"/>
        </p:xfrm>
        <a:graphic>
          <a:graphicData uri="http://schemas.openxmlformats.org/drawingml/2006/table">
            <a:tbl>
              <a:tblPr bandRow="1"/>
              <a:tblGrid>
                <a:gridCol w="801790"/>
                <a:gridCol w="853914"/>
                <a:gridCol w="853915"/>
                <a:gridCol w="525485"/>
                <a:gridCol w="689701"/>
                <a:gridCol w="613066"/>
                <a:gridCol w="613067"/>
                <a:gridCol w="613067"/>
                <a:gridCol w="558328"/>
                <a:gridCol w="591172"/>
                <a:gridCol w="624014"/>
                <a:gridCol w="547381"/>
                <a:gridCol w="548254"/>
              </a:tblGrid>
              <a:tr h="392135">
                <a:tc>
                  <a:txBody>
                    <a:bodyPr/>
                    <a:lstStyle/>
                    <a:p>
                      <a:pPr algn="ctr" fontAlgn="ctr"/>
                      <a:r>
                        <a:rPr lang="en-US" sz="1200" b="1" i="0" u="none" strike="noStrike">
                          <a:solidFill>
                            <a:srgbClr val="000000"/>
                          </a:solidFill>
                          <a:effectLst/>
                          <a:latin typeface="Tahoma"/>
                          <a:cs typeface="Tahoma"/>
                        </a:rPr>
                        <a:t>Mgr</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en-US" sz="1200" b="1" i="0" u="none" strike="noStrike" dirty="0">
                          <a:solidFill>
                            <a:srgbClr val="000000"/>
                          </a:solidFill>
                          <a:effectLst/>
                          <a:latin typeface="Tahoma"/>
                          <a:cs typeface="Tahoma"/>
                        </a:rPr>
                        <a:t>Net </a:t>
                      </a:r>
                      <a:r>
                        <a:rPr lang="en-US" sz="1200" b="1" i="0" u="none" strike="noStrike" dirty="0" smtClean="0">
                          <a:solidFill>
                            <a:srgbClr val="00C601"/>
                          </a:solidFill>
                          <a:effectLst/>
                          <a:latin typeface="Tahoma"/>
                          <a:cs typeface="Tahoma"/>
                        </a:rPr>
                        <a:t>+</a:t>
                      </a:r>
                      <a:r>
                        <a:rPr lang="en-US" sz="1200" b="1" i="0" u="none" strike="noStrike" dirty="0" smtClean="0">
                          <a:solidFill>
                            <a:srgbClr val="000000"/>
                          </a:solidFill>
                          <a:effectLst/>
                          <a:latin typeface="Tahoma"/>
                          <a:cs typeface="Tahoma"/>
                        </a:rPr>
                        <a:t> </a:t>
                      </a:r>
                      <a:r>
                        <a:rPr lang="en-US" sz="1200" b="1" i="0" u="none" strike="noStrike" dirty="0">
                          <a:solidFill>
                            <a:srgbClr val="000000"/>
                          </a:solidFill>
                          <a:effectLst/>
                          <a:latin typeface="Tahoma"/>
                          <a:cs typeface="Tahoma"/>
                        </a:rPr>
                        <a:t>/ </a:t>
                      </a:r>
                      <a:r>
                        <a:rPr lang="en-US" sz="1200" b="1" i="0" u="none" strike="noStrike" dirty="0" smtClean="0">
                          <a:solidFill>
                            <a:srgbClr val="FF0000"/>
                          </a:solidFill>
                          <a:effectLst/>
                          <a:latin typeface="Tahoma"/>
                          <a:cs typeface="Tahoma"/>
                        </a:rPr>
                        <a:t>-</a:t>
                      </a:r>
                      <a:endParaRPr lang="en-US" sz="1200" b="1" i="0" u="none" strike="noStrike" dirty="0">
                        <a:solidFill>
                          <a:srgbClr val="FF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en-US" sz="1200" b="1" i="0" u="none" strike="noStrike" dirty="0">
                          <a:solidFill>
                            <a:srgbClr val="000000"/>
                          </a:solidFill>
                          <a:effectLst/>
                          <a:latin typeface="Tahoma"/>
                          <a:cs typeface="Tahoma"/>
                        </a:rPr>
                        <a:t>Won</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en-US" sz="1200" b="1" i="0" u="none" strike="noStrike" dirty="0" smtClean="0">
                          <a:solidFill>
                            <a:srgbClr val="000000"/>
                          </a:solidFill>
                          <a:effectLst/>
                          <a:latin typeface="Tahoma"/>
                          <a:cs typeface="Tahoma"/>
                        </a:rPr>
                        <a:t>Dues</a:t>
                      </a:r>
                      <a:endParaRPr lang="en-US" sz="1200" b="1"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en-US" sz="1200" b="1" i="0" u="none" strike="noStrike" dirty="0">
                          <a:solidFill>
                            <a:srgbClr val="000000"/>
                          </a:solidFill>
                          <a:effectLst/>
                          <a:latin typeface="Tahoma"/>
                          <a:cs typeface="Tahoma"/>
                        </a:rPr>
                        <a:t>2021</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2020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2019</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2018</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2017</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2016</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dirty="0">
                          <a:solidFill>
                            <a:srgbClr val="000000"/>
                          </a:solidFill>
                          <a:effectLst/>
                          <a:latin typeface="Tahoma"/>
                          <a:cs typeface="Tahoma"/>
                        </a:rPr>
                        <a:t>2015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2014</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ctr"/>
                      <a:r>
                        <a:rPr lang="is-IS" sz="1200" b="1" i="0" u="none" strike="noStrike">
                          <a:solidFill>
                            <a:srgbClr val="000000"/>
                          </a:solidFill>
                          <a:effectLst/>
                          <a:latin typeface="Tahoma"/>
                          <a:cs typeface="Tahoma"/>
                        </a:rPr>
                        <a:t>2013</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r>
              <a:tr h="305842">
                <a:tc>
                  <a:txBody>
                    <a:bodyPr/>
                    <a:lstStyle/>
                    <a:p>
                      <a:pPr algn="ctr" fontAlgn="ctr"/>
                      <a:r>
                        <a:rPr lang="en-US" sz="1600" b="1" i="0" u="none" strike="noStrike" dirty="0">
                          <a:solidFill>
                            <a:srgbClr val="000000"/>
                          </a:solidFill>
                          <a:effectLst/>
                          <a:latin typeface="Tahoma"/>
                          <a:cs typeface="Tahoma"/>
                        </a:rPr>
                        <a:t>Aaron</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00C601"/>
                          </a:solidFill>
                          <a:effectLst/>
                          <a:latin typeface="Tahoma"/>
                          <a:cs typeface="Tahoma"/>
                        </a:rPr>
                        <a:t>$850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$1,650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$800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$300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305842">
                <a:tc>
                  <a:txBody>
                    <a:bodyPr/>
                    <a:lstStyle/>
                    <a:p>
                      <a:pPr algn="ctr" fontAlgn="ctr"/>
                      <a:r>
                        <a:rPr lang="en-US" sz="1600" b="1" i="0" u="none" strike="noStrike" dirty="0">
                          <a:solidFill>
                            <a:srgbClr val="000000"/>
                          </a:solidFill>
                          <a:effectLst/>
                          <a:latin typeface="Tahoma"/>
                          <a:cs typeface="Tahoma"/>
                        </a:rPr>
                        <a:t>Eddie</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00C601"/>
                          </a:solidFill>
                          <a:effectLst/>
                          <a:latin typeface="Tahoma"/>
                          <a:cs typeface="Tahoma"/>
                        </a:rPr>
                        <a:t>$425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$200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$625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85000"/>
                      </a:schemeClr>
                    </a:solidFill>
                  </a:tcPr>
                </a:tc>
              </a:tr>
              <a:tr h="305842">
                <a:tc>
                  <a:txBody>
                    <a:bodyPr/>
                    <a:lstStyle/>
                    <a:p>
                      <a:pPr algn="ctr" fontAlgn="ctr"/>
                      <a:r>
                        <a:rPr lang="en-US" sz="1600" b="1" i="0" u="none" strike="noStrike" dirty="0">
                          <a:solidFill>
                            <a:srgbClr val="000000"/>
                          </a:solidFill>
                          <a:effectLst/>
                          <a:latin typeface="Tahoma"/>
                          <a:cs typeface="Tahoma"/>
                        </a:rPr>
                        <a:t>Bill</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00C601"/>
                          </a:solidFill>
                          <a:effectLst/>
                          <a:latin typeface="Tahoma"/>
                          <a:cs typeface="Tahoma"/>
                        </a:rPr>
                        <a:t>$338</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$1,138</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$800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$13</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$300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$725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305842">
                <a:tc>
                  <a:txBody>
                    <a:bodyPr/>
                    <a:lstStyle/>
                    <a:p>
                      <a:pPr algn="ctr" fontAlgn="ctr"/>
                      <a:r>
                        <a:rPr lang="en-US" sz="1600" b="1" i="0" u="none" strike="noStrike" dirty="0">
                          <a:solidFill>
                            <a:srgbClr val="000000"/>
                          </a:solidFill>
                          <a:effectLst/>
                          <a:latin typeface="Tahoma"/>
                          <a:cs typeface="Tahoma"/>
                        </a:rPr>
                        <a:t>Albert</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00C601"/>
                          </a:solidFill>
                          <a:effectLst/>
                          <a:latin typeface="Tahoma"/>
                          <a:cs typeface="Tahoma"/>
                        </a:rPr>
                        <a:t>$138</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$838</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$700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$13</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$675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r>
              <a:tr h="305842">
                <a:tc>
                  <a:txBody>
                    <a:bodyPr/>
                    <a:lstStyle/>
                    <a:p>
                      <a:pPr algn="ctr" fontAlgn="ctr"/>
                      <a:r>
                        <a:rPr lang="en-US" sz="1600" b="1" i="0" u="none" strike="noStrike" dirty="0">
                          <a:solidFill>
                            <a:srgbClr val="000000"/>
                          </a:solidFill>
                          <a:effectLst/>
                          <a:latin typeface="Tahoma"/>
                          <a:cs typeface="Tahoma"/>
                        </a:rPr>
                        <a:t>Jeff</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00C601"/>
                          </a:solidFill>
                          <a:effectLst/>
                          <a:latin typeface="Tahoma"/>
                          <a:cs typeface="Tahoma"/>
                        </a:rPr>
                        <a:t>$125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$625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$500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r>
              <a:tr h="305842">
                <a:tc>
                  <a:txBody>
                    <a:bodyPr/>
                    <a:lstStyle/>
                    <a:p>
                      <a:pPr algn="ctr" fontAlgn="ctr"/>
                      <a:r>
                        <a:rPr lang="en-US" sz="1600" b="1" i="0" u="none" strike="noStrike" dirty="0">
                          <a:solidFill>
                            <a:srgbClr val="000000"/>
                          </a:solidFill>
                          <a:effectLst/>
                          <a:latin typeface="Tahoma"/>
                          <a:cs typeface="Tahoma"/>
                        </a:rPr>
                        <a:t>Gregg</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$100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a:solidFill>
                            <a:schemeClr val="bg1">
                              <a:lumMod val="65000"/>
                            </a:schemeClr>
                          </a:solidFill>
                          <a:effectLst/>
                          <a:latin typeface="Tahoma"/>
                          <a:cs typeface="Tahoma"/>
                        </a:rPr>
                        <a:t>$100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r>
              <a:tr h="305842">
                <a:tc>
                  <a:txBody>
                    <a:bodyPr/>
                    <a:lstStyle/>
                    <a:p>
                      <a:pPr algn="ctr" fontAlgn="ctr"/>
                      <a:r>
                        <a:rPr lang="en-US" sz="1600" b="1" i="0" u="none" strike="noStrike" dirty="0">
                          <a:solidFill>
                            <a:srgbClr val="000000"/>
                          </a:solidFill>
                          <a:effectLst/>
                          <a:latin typeface="Tahoma"/>
                          <a:cs typeface="Tahoma"/>
                        </a:rPr>
                        <a:t>Jim</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$125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$575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$700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$200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$300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r>
              <a:tr h="305842">
                <a:tc>
                  <a:txBody>
                    <a:bodyPr/>
                    <a:lstStyle/>
                    <a:p>
                      <a:pPr algn="ctr" fontAlgn="ctr"/>
                      <a:r>
                        <a:rPr lang="en-US" sz="1600" b="1" i="0" u="none" strike="noStrike" dirty="0">
                          <a:solidFill>
                            <a:srgbClr val="000000"/>
                          </a:solidFill>
                          <a:effectLst/>
                          <a:latin typeface="Tahoma"/>
                          <a:cs typeface="Tahoma"/>
                        </a:rPr>
                        <a:t>Jake</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$150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$650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$800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$350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$25</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305842">
                <a:tc>
                  <a:txBody>
                    <a:bodyPr/>
                    <a:lstStyle/>
                    <a:p>
                      <a:pPr algn="ctr" fontAlgn="ctr"/>
                      <a:r>
                        <a:rPr lang="en-US" sz="1600" b="1" i="0" u="none" strike="noStrike" dirty="0">
                          <a:solidFill>
                            <a:srgbClr val="000000"/>
                          </a:solidFill>
                          <a:effectLst/>
                          <a:latin typeface="Tahoma"/>
                          <a:cs typeface="Tahoma"/>
                        </a:rPr>
                        <a:t>Darren</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$200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$200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r>
              <a:tr h="305842">
                <a:tc>
                  <a:txBody>
                    <a:bodyPr/>
                    <a:lstStyle/>
                    <a:p>
                      <a:pPr algn="ctr" fontAlgn="ctr"/>
                      <a:r>
                        <a:rPr lang="en-US" sz="1600" b="1" i="0" u="none" strike="noStrike" dirty="0">
                          <a:solidFill>
                            <a:srgbClr val="000000"/>
                          </a:solidFill>
                          <a:effectLst/>
                          <a:latin typeface="Tahoma"/>
                          <a:cs typeface="Tahoma"/>
                        </a:rPr>
                        <a:t>Andrew</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$200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$600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$800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$300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305842">
                <a:tc>
                  <a:txBody>
                    <a:bodyPr/>
                    <a:lstStyle/>
                    <a:p>
                      <a:pPr algn="ctr" fontAlgn="ctr"/>
                      <a:r>
                        <a:rPr lang="en-US" sz="1600" b="1" i="0" u="none" strike="noStrike" dirty="0">
                          <a:solidFill>
                            <a:srgbClr val="000000"/>
                          </a:solidFill>
                          <a:effectLst/>
                          <a:latin typeface="Tahoma"/>
                          <a:cs typeface="Tahoma"/>
                        </a:rPr>
                        <a:t>Kurt</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$450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$300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$750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$100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$150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endParaRPr lang="en-US" sz="1600" b="0" i="0" u="none" strike="noStrike" dirty="0">
                        <a:solidFill>
                          <a:srgbClr val="000000"/>
                        </a:solidFill>
                        <a:effectLst/>
                        <a:latin typeface="Tahoma"/>
                        <a:cs typeface="Tahoma"/>
                      </a:endParaRP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D9D9D9"/>
                    </a:solidFill>
                  </a:tcPr>
                </a:tc>
              </a:tr>
              <a:tr h="305842">
                <a:tc>
                  <a:txBody>
                    <a:bodyPr/>
                    <a:lstStyle/>
                    <a:p>
                      <a:pPr algn="ctr" fontAlgn="ctr"/>
                      <a:r>
                        <a:rPr lang="en-US" sz="1600" b="1" i="0" u="none" strike="noStrike" dirty="0">
                          <a:solidFill>
                            <a:srgbClr val="000000"/>
                          </a:solidFill>
                          <a:effectLst/>
                          <a:latin typeface="Tahoma"/>
                          <a:cs typeface="Tahoma"/>
                        </a:rPr>
                        <a:t>Trevor</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1" i="0" u="none" strike="noStrike" dirty="0">
                          <a:solidFill>
                            <a:srgbClr val="FF0000"/>
                          </a:solidFill>
                          <a:effectLst/>
                          <a:latin typeface="Tahoma"/>
                          <a:cs typeface="Tahoma"/>
                        </a:rPr>
                        <a:t>$800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100" b="0" i="0" u="none" strike="noStrike" dirty="0">
                          <a:solidFill>
                            <a:schemeClr val="bg1">
                              <a:lumMod val="65000"/>
                            </a:schemeClr>
                          </a:solidFill>
                          <a:effectLst/>
                          <a:latin typeface="Tahoma"/>
                          <a:cs typeface="Tahoma"/>
                        </a:rPr>
                        <a:t>$800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600" b="0" i="0" u="none" strike="noStrike" dirty="0">
                          <a:solidFill>
                            <a:srgbClr val="000000"/>
                          </a:solidFill>
                          <a:effectLst/>
                          <a:latin typeface="Tahoma"/>
                          <a:cs typeface="Tahoma"/>
                        </a:rPr>
                        <a:t>$0</a:t>
                      </a:r>
                    </a:p>
                  </a:txBody>
                  <a:tcPr marL="6047" marR="6047" marT="6047"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bl>
          </a:graphicData>
        </a:graphic>
      </p:graphicFrame>
      <p:sp>
        <p:nvSpPr>
          <p:cNvPr id="5" name="Rounded Rectangle 14">
            <a:extLst>
              <a:ext uri="{FF2B5EF4-FFF2-40B4-BE49-F238E27FC236}">
                <a16:creationId xmlns:a16="http://schemas.microsoft.com/office/drawing/2014/main" xmlns="" id="{C457B9CA-E36C-483D-8686-60018CB093B1}"/>
              </a:ext>
            </a:extLst>
          </p:cNvPr>
          <p:cNvSpPr/>
          <p:nvPr/>
        </p:nvSpPr>
        <p:spPr>
          <a:xfrm>
            <a:off x="3012126" y="1635700"/>
            <a:ext cx="5040923" cy="1924538"/>
          </a:xfrm>
          <a:prstGeom prst="roundRect">
            <a:avLst/>
          </a:prstGeom>
          <a:solidFill>
            <a:schemeClr val="bg1"/>
          </a:solidFill>
          <a:ln w="19050" cmpd="sng">
            <a:solidFill>
              <a:srgbClr val="6F00FE"/>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Rectangle 7">
            <a:extLst>
              <a:ext uri="{FF2B5EF4-FFF2-40B4-BE49-F238E27FC236}">
                <a16:creationId xmlns:a16="http://schemas.microsoft.com/office/drawing/2014/main" xmlns="" id="{0B772CEB-519E-4836-A419-C4DBA6653D02}"/>
              </a:ext>
            </a:extLst>
          </p:cNvPr>
          <p:cNvSpPr/>
          <p:nvPr/>
        </p:nvSpPr>
        <p:spPr>
          <a:xfrm>
            <a:off x="5509326" y="2008114"/>
            <a:ext cx="2433091" cy="615553"/>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smtClean="0">
                <a:ln>
                  <a:noFill/>
                </a:ln>
                <a:solidFill>
                  <a:srgbClr val="6F00FE"/>
                </a:solidFill>
                <a:effectLst/>
                <a:uLnTx/>
                <a:uFillTx/>
                <a:latin typeface="Rockwell Extra Bold"/>
                <a:ea typeface="+mn-ea"/>
                <a:cs typeface="Rockwell Extra Bold"/>
              </a:rPr>
              <a:t>Trevor</a:t>
            </a:r>
            <a:endParaRPr kumimoji="0" lang="en-US" sz="3400" b="1" i="0" u="none" strike="noStrike" kern="1200" cap="none" spc="0" normalizeH="0" baseline="0" noProof="0" dirty="0">
              <a:ln>
                <a:noFill/>
              </a:ln>
              <a:solidFill>
                <a:srgbClr val="6F00FE"/>
              </a:solidFill>
              <a:effectLst/>
              <a:uLnTx/>
              <a:uFillTx/>
              <a:latin typeface="Rockwell Extra Bold"/>
              <a:ea typeface="+mn-ea"/>
              <a:cs typeface="Rockwell Extra Bold"/>
            </a:endParaRPr>
          </a:p>
        </p:txBody>
      </p:sp>
      <p:sp>
        <p:nvSpPr>
          <p:cNvPr id="9" name="Rectangle 8">
            <a:extLst>
              <a:ext uri="{FF2B5EF4-FFF2-40B4-BE49-F238E27FC236}">
                <a16:creationId xmlns:a16="http://schemas.microsoft.com/office/drawing/2014/main" xmlns="" id="{CFA3438A-F916-480A-A219-E27ECFEA2251}"/>
              </a:ext>
            </a:extLst>
          </p:cNvPr>
          <p:cNvSpPr/>
          <p:nvPr/>
        </p:nvSpPr>
        <p:spPr>
          <a:xfrm>
            <a:off x="5558722" y="2575045"/>
            <a:ext cx="2383696" cy="58477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rgbClr val="6F00FE"/>
                </a:solidFill>
                <a:effectLst/>
                <a:uLnTx/>
                <a:uFillTx/>
                <a:latin typeface="Rockwell"/>
                <a:ea typeface="+mn-ea"/>
                <a:cs typeface="Rockwell"/>
              </a:rPr>
              <a:t>Can’t win anything but rigged elections</a:t>
            </a:r>
            <a:endParaRPr kumimoji="0" lang="en-US" sz="1600" b="0" i="0" u="none" strike="noStrike" kern="1200" cap="none" spc="0" normalizeH="0" baseline="0" noProof="0" dirty="0">
              <a:ln>
                <a:noFill/>
              </a:ln>
              <a:solidFill>
                <a:srgbClr val="6F00FE"/>
              </a:solidFill>
              <a:effectLst/>
              <a:uLnTx/>
              <a:uFillTx/>
              <a:latin typeface="Rockwell"/>
              <a:ea typeface="+mn-ea"/>
              <a:cs typeface="Rockwell"/>
            </a:endParaRPr>
          </a:p>
        </p:txBody>
      </p:sp>
      <p:pic>
        <p:nvPicPr>
          <p:cNvPr id="10" name="Picture 9">
            <a:extLst>
              <a:ext uri="{FF2B5EF4-FFF2-40B4-BE49-F238E27FC236}">
                <a16:creationId xmlns:a16="http://schemas.microsoft.com/office/drawing/2014/main" xmlns="" id="{D4886CDD-C68F-4CF8-AF73-ABD08A5010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8495" y="1833779"/>
            <a:ext cx="917004" cy="1501225"/>
          </a:xfrm>
          <a:prstGeom prst="rect">
            <a:avLst/>
          </a:prstGeom>
          <a:noFill/>
          <a:ln>
            <a:noFill/>
          </a:ln>
        </p:spPr>
      </p:pic>
      <p:pic>
        <p:nvPicPr>
          <p:cNvPr id="11" name="Picture 10" descr="horseHandy.png">
            <a:extLst>
              <a:ext uri="{FF2B5EF4-FFF2-40B4-BE49-F238E27FC236}">
                <a16:creationId xmlns:a16="http://schemas.microsoft.com/office/drawing/2014/main" xmlns="" id="{92993D2C-CFCA-4C61-AAE2-4F3228A611B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2254" y="1137470"/>
            <a:ext cx="3015712" cy="3015712"/>
          </a:xfrm>
          <a:prstGeom prst="rect">
            <a:avLst/>
          </a:prstGeom>
        </p:spPr>
      </p:pic>
      <p:pic>
        <p:nvPicPr>
          <p:cNvPr id="3" name="HorseHandyTheme.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3637" y="4737100"/>
            <a:ext cx="812800" cy="812800"/>
          </a:xfrm>
          <a:prstGeom prst="rect">
            <a:avLst/>
          </a:prstGeom>
        </p:spPr>
      </p:pic>
    </p:spTree>
    <p:extLst>
      <p:ext uri="{BB962C8B-B14F-4D97-AF65-F5344CB8AC3E}">
        <p14:creationId xmlns:p14="http://schemas.microsoft.com/office/powerpoint/2010/main" val="58304750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par>
                                <p:cTn id="10" presetID="2" presetClass="entr" presetSubtype="8" fill="hold" grpId="0" nodeType="withEffect">
                                  <p:stCondLst>
                                    <p:cond delay="200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0-#ppt_w/2"/>
                                          </p:val>
                                        </p:tav>
                                        <p:tav tm="100000">
                                          <p:val>
                                            <p:strVal val="#ppt_x"/>
                                          </p:val>
                                        </p:tav>
                                      </p:tavLst>
                                    </p:anim>
                                    <p:anim calcmode="lin" valueType="num">
                                      <p:cBhvr additive="base">
                                        <p:cTn id="13" dur="500" fill="hold"/>
                                        <p:tgtEl>
                                          <p:spTgt spid="5"/>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20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0-#ppt_w/2"/>
                                          </p:val>
                                        </p:tav>
                                        <p:tav tm="100000">
                                          <p:val>
                                            <p:strVal val="#ppt_x"/>
                                          </p:val>
                                        </p:tav>
                                      </p:tavLst>
                                    </p:anim>
                                    <p:anim calcmode="lin" valueType="num">
                                      <p:cBhvr additive="base">
                                        <p:cTn id="17" dur="500" fill="hold"/>
                                        <p:tgtEl>
                                          <p:spTgt spid="8"/>
                                        </p:tgtEl>
                                        <p:attrNameLst>
                                          <p:attrName>ppt_y</p:attrName>
                                        </p:attrNameLst>
                                      </p:cBhvr>
                                      <p:tavLst>
                                        <p:tav tm="0">
                                          <p:val>
                                            <p:strVal val="#ppt_y"/>
                                          </p:val>
                                        </p:tav>
                                        <p:tav tm="100000">
                                          <p:val>
                                            <p:strVal val="#ppt_y"/>
                                          </p:val>
                                        </p:tav>
                                      </p:tavLst>
                                    </p:anim>
                                  </p:childTnLst>
                                </p:cTn>
                              </p:par>
                              <p:par>
                                <p:cTn id="18" presetID="2" presetClass="entr" presetSubtype="8" fill="hold" nodeType="withEffect">
                                  <p:stCondLst>
                                    <p:cond delay="20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8" fill="hold" grpId="0" nodeType="withEffect">
                                  <p:stCondLst>
                                    <p:cond delay="200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0-#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par>
                                <p:cTn id="26" presetID="1" presetClass="mediacall" presetSubtype="0" fill="hold" nodeType="withEffect">
                                  <p:stCondLst>
                                    <p:cond delay="0"/>
                                  </p:stCondLst>
                                  <p:childTnLst>
                                    <p:cmd type="call" cmd="playFrom(0.0)">
                                      <p:cBhvr>
                                        <p:cTn id="27" dur="8358" fill="hold"/>
                                        <p:tgtEl>
                                          <p:spTgt spid="3"/>
                                        </p:tgtEl>
                                      </p:cBhvr>
                                    </p:cmd>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11"/>
                                        </p:tgtEl>
                                      </p:cBhvr>
                                    </p:animEffect>
                                    <p:set>
                                      <p:cBhvr>
                                        <p:cTn id="32" dur="1" fill="hold">
                                          <p:stCondLst>
                                            <p:cond delay="499"/>
                                          </p:stCondLst>
                                        </p:cTn>
                                        <p:tgtEl>
                                          <p:spTgt spid="11"/>
                                        </p:tgtEl>
                                        <p:attrNameLst>
                                          <p:attrName>style.visibility</p:attrName>
                                        </p:attrNameLst>
                                      </p:cBhvr>
                                      <p:to>
                                        <p:strVal val="hidden"/>
                                      </p:to>
                                    </p:set>
                                  </p:childTnLst>
                                </p:cTn>
                              </p:par>
                              <p:par>
                                <p:cTn id="33" presetID="10" presetClass="exit" presetSubtype="0" fill="hold" nodeType="withEffect">
                                  <p:stCondLst>
                                    <p:cond delay="0"/>
                                  </p:stCondLst>
                                  <p:childTnLst>
                                    <p:animEffect transition="out" filter="fade">
                                      <p:cBhvr>
                                        <p:cTn id="34" dur="500"/>
                                        <p:tgtEl>
                                          <p:spTgt spid="10"/>
                                        </p:tgtEl>
                                      </p:cBhvr>
                                    </p:animEffect>
                                    <p:set>
                                      <p:cBhvr>
                                        <p:cTn id="35" dur="1" fill="hold">
                                          <p:stCondLst>
                                            <p:cond delay="499"/>
                                          </p:stCondLst>
                                        </p:cTn>
                                        <p:tgtEl>
                                          <p:spTgt spid="10"/>
                                        </p:tgtEl>
                                        <p:attrNameLst>
                                          <p:attrName>style.visibility</p:attrName>
                                        </p:attrNameLst>
                                      </p:cBhvr>
                                      <p:to>
                                        <p:strVal val="hidden"/>
                                      </p:to>
                                    </p:set>
                                  </p:childTnLst>
                                </p:cTn>
                              </p:par>
                              <p:par>
                                <p:cTn id="36" presetID="10" presetClass="exit" presetSubtype="0" fill="hold" grpId="1" nodeType="withEffect">
                                  <p:stCondLst>
                                    <p:cond delay="0"/>
                                  </p:stCondLst>
                                  <p:childTnLst>
                                    <p:animEffect transition="out" filter="fade">
                                      <p:cBhvr>
                                        <p:cTn id="37" dur="500"/>
                                        <p:tgtEl>
                                          <p:spTgt spid="8"/>
                                        </p:tgtEl>
                                      </p:cBhvr>
                                    </p:animEffect>
                                    <p:set>
                                      <p:cBhvr>
                                        <p:cTn id="38" dur="1" fill="hold">
                                          <p:stCondLst>
                                            <p:cond delay="499"/>
                                          </p:stCondLst>
                                        </p:cTn>
                                        <p:tgtEl>
                                          <p:spTgt spid="8"/>
                                        </p:tgtEl>
                                        <p:attrNameLst>
                                          <p:attrName>style.visibility</p:attrName>
                                        </p:attrNameLst>
                                      </p:cBhvr>
                                      <p:to>
                                        <p:strVal val="hidden"/>
                                      </p:to>
                                    </p:set>
                                  </p:childTnLst>
                                </p:cTn>
                              </p:par>
                              <p:par>
                                <p:cTn id="39" presetID="10" presetClass="exit" presetSubtype="0" fill="hold" grpId="1" nodeType="withEffect">
                                  <p:stCondLst>
                                    <p:cond delay="0"/>
                                  </p:stCondLst>
                                  <p:childTnLst>
                                    <p:animEffect transition="out" filter="fade">
                                      <p:cBhvr>
                                        <p:cTn id="40" dur="500"/>
                                        <p:tgtEl>
                                          <p:spTgt spid="9"/>
                                        </p:tgtEl>
                                      </p:cBhvr>
                                    </p:animEffect>
                                    <p:set>
                                      <p:cBhvr>
                                        <p:cTn id="41" dur="1" fill="hold">
                                          <p:stCondLst>
                                            <p:cond delay="499"/>
                                          </p:stCondLst>
                                        </p:cTn>
                                        <p:tgtEl>
                                          <p:spTgt spid="9"/>
                                        </p:tgtEl>
                                        <p:attrNameLst>
                                          <p:attrName>style.visibility</p:attrName>
                                        </p:attrNameLst>
                                      </p:cBhvr>
                                      <p:to>
                                        <p:strVal val="hidden"/>
                                      </p:to>
                                    </p:set>
                                  </p:childTnLst>
                                </p:cTn>
                              </p:par>
                              <p:par>
                                <p:cTn id="42" presetID="10" presetClass="exit" presetSubtype="0" fill="hold" grpId="1" nodeType="withEffect">
                                  <p:stCondLst>
                                    <p:cond delay="0"/>
                                  </p:stCondLst>
                                  <p:childTnLst>
                                    <p:animEffect transition="out" filter="fade">
                                      <p:cBhvr>
                                        <p:cTn id="43" dur="500"/>
                                        <p:tgtEl>
                                          <p:spTgt spid="5"/>
                                        </p:tgtEl>
                                      </p:cBhvr>
                                    </p:animEffect>
                                    <p:set>
                                      <p:cBhvr>
                                        <p:cTn id="4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11321">
                <p:cTn id="45" fill="hold" display="0">
                  <p:stCondLst>
                    <p:cond delay="indefinite"/>
                  </p:stCondLst>
                  <p:endCondLst>
                    <p:cond evt="onStopAudio" delay="0">
                      <p:tgtEl>
                        <p:sldTgt/>
                      </p:tgtEl>
                    </p:cond>
                  </p:endCondLst>
                </p:cTn>
                <p:tgtEl>
                  <p:spTgt spid="3"/>
                </p:tgtEl>
              </p:cMediaNode>
            </p:audio>
          </p:childTnLst>
        </p:cTn>
      </p:par>
    </p:tnLst>
    <p:bldLst>
      <p:bldP spid="5" grpId="0" animBg="1"/>
      <p:bldP spid="5" grpId="1" animBg="1"/>
      <p:bldP spid="8" grpId="0"/>
      <p:bldP spid="8" grpId="1"/>
      <p:bldP spid="9" grpId="0"/>
      <p:bldP spid="9" grpId="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p:cNvPicPr>
            <a:picLocks noChangeAspect="1"/>
          </p:cNvPicPr>
          <p:nvPr/>
        </p:nvPicPr>
        <p:blipFill rotWithShape="1">
          <a:blip r:embed="rId2"/>
          <a:srcRect b="15584"/>
          <a:stretch/>
        </p:blipFill>
        <p:spPr>
          <a:xfrm>
            <a:off x="-15139" y="-1"/>
            <a:ext cx="9159140" cy="5143501"/>
          </a:xfrm>
          <a:prstGeom prst="rect">
            <a:avLst/>
          </a:prstGeom>
        </p:spPr>
      </p:pic>
      <p:pic>
        <p:nvPicPr>
          <p:cNvPr id="23" name="Picture 22" descr="angryUnicorn.png"/>
          <p:cNvPicPr>
            <a:picLocks noChangeAspect="1"/>
          </p:cNvPicPr>
          <p:nvPr/>
        </p:nvPicPr>
        <p:blipFill rotWithShape="1">
          <a:blip r:embed="rId3">
            <a:extLst>
              <a:ext uri="{28A0092B-C50C-407E-A947-70E740481C1C}">
                <a14:useLocalDpi xmlns:a14="http://schemas.microsoft.com/office/drawing/2010/main" val="0"/>
              </a:ext>
            </a:extLst>
          </a:blip>
          <a:srcRect r="21829"/>
          <a:stretch/>
        </p:blipFill>
        <p:spPr>
          <a:xfrm flipH="1">
            <a:off x="-11954" y="929173"/>
            <a:ext cx="3627354" cy="4566013"/>
          </a:xfrm>
          <a:prstGeom prst="rect">
            <a:avLst/>
          </a:prstGeom>
        </p:spPr>
      </p:pic>
      <p:pic>
        <p:nvPicPr>
          <p:cNvPr id="27" name="Picture 26" descr="angryUnicorn.png"/>
          <p:cNvPicPr>
            <a:picLocks noChangeAspect="1"/>
          </p:cNvPicPr>
          <p:nvPr/>
        </p:nvPicPr>
        <p:blipFill rotWithShape="1">
          <a:blip r:embed="rId3">
            <a:extLst>
              <a:ext uri="{28A0092B-C50C-407E-A947-70E740481C1C}">
                <a14:useLocalDpi xmlns:a14="http://schemas.microsoft.com/office/drawing/2010/main" val="0"/>
              </a:ext>
            </a:extLst>
          </a:blip>
          <a:srcRect r="21829"/>
          <a:stretch/>
        </p:blipFill>
        <p:spPr>
          <a:xfrm>
            <a:off x="5516646" y="929173"/>
            <a:ext cx="3627354" cy="4566013"/>
          </a:xfrm>
          <a:prstGeom prst="rect">
            <a:avLst/>
          </a:prstGeom>
        </p:spPr>
      </p:pic>
      <p:sp>
        <p:nvSpPr>
          <p:cNvPr id="34" name="TextBox 33"/>
          <p:cNvSpPr txBox="1"/>
          <p:nvPr/>
        </p:nvSpPr>
        <p:spPr>
          <a:xfrm>
            <a:off x="2424405" y="221287"/>
            <a:ext cx="4261078" cy="1415772"/>
          </a:xfrm>
          <a:prstGeom prst="rect">
            <a:avLst/>
          </a:prstGeom>
          <a:noFill/>
        </p:spPr>
        <p:txBody>
          <a:bodyPr wrap="square" rtlCol="0">
            <a:spAutoFit/>
          </a:bodyPr>
          <a:lstStyle/>
          <a:p>
            <a:pPr algn="ctr"/>
            <a:r>
              <a:rPr lang="en-US" sz="5400" dirty="0" smtClean="0">
                <a:ln w="12700" cmpd="sng">
                  <a:noFill/>
                </a:ln>
                <a:solidFill>
                  <a:srgbClr val="FFFFFF"/>
                </a:solidFill>
                <a:effectLst>
                  <a:outerShdw blurRad="73025" dist="25400" dir="2700000" sx="101000" sy="101000" algn="tl" rotWithShape="0">
                    <a:prstClr val="black"/>
                  </a:outerShdw>
                </a:effectLst>
                <a:latin typeface="Impact"/>
                <a:cs typeface="Impact"/>
              </a:rPr>
              <a:t>HEAD TO HEAD</a:t>
            </a:r>
          </a:p>
          <a:p>
            <a:pPr algn="ctr"/>
            <a:r>
              <a:rPr lang="en-US" sz="3100" dirty="0" smtClean="0">
                <a:ln w="12700" cmpd="sng">
                  <a:noFill/>
                </a:ln>
                <a:solidFill>
                  <a:srgbClr val="FFFFFF"/>
                </a:solidFill>
                <a:effectLst>
                  <a:outerShdw blurRad="73025" dist="25400" dir="2700000" sx="101000" sy="101000" algn="tl" rotWithShape="0">
                    <a:prstClr val="black"/>
                  </a:outerShdw>
                </a:effectLst>
                <a:latin typeface="Impact"/>
                <a:cs typeface="Impact"/>
              </a:rPr>
              <a:t>9 Years of Sx3 Rivalries</a:t>
            </a:r>
            <a:endParaRPr lang="en-US" sz="3100" dirty="0">
              <a:ln w="12700" cmpd="sng">
                <a:noFill/>
              </a:ln>
              <a:solidFill>
                <a:srgbClr val="FFFFFF"/>
              </a:solidFill>
              <a:effectLst>
                <a:outerShdw blurRad="73025" dist="25400" dir="2700000" sx="101000" sy="101000" algn="tl" rotWithShape="0">
                  <a:prstClr val="black"/>
                </a:outerShdw>
              </a:effectLst>
              <a:latin typeface="Impact"/>
              <a:cs typeface="Impact"/>
            </a:endParaRPr>
          </a:p>
        </p:txBody>
      </p:sp>
    </p:spTree>
    <p:extLst>
      <p:ext uri="{BB962C8B-B14F-4D97-AF65-F5344CB8AC3E}">
        <p14:creationId xmlns:p14="http://schemas.microsoft.com/office/powerpoint/2010/main" val="1996812702"/>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b="15584"/>
          <a:stretch/>
        </p:blipFill>
        <p:spPr>
          <a:xfrm>
            <a:off x="-15139" y="-1"/>
            <a:ext cx="9159140" cy="5143501"/>
          </a:xfrm>
          <a:prstGeom prst="rect">
            <a:avLst/>
          </a:prstGeom>
        </p:spPr>
      </p:pic>
      <p:pic>
        <p:nvPicPr>
          <p:cNvPr id="8" name="Picture 7" descr="angryUnicorn.png"/>
          <p:cNvPicPr>
            <a:picLocks noChangeAspect="1"/>
          </p:cNvPicPr>
          <p:nvPr/>
        </p:nvPicPr>
        <p:blipFill rotWithShape="1">
          <a:blip r:embed="rId3">
            <a:extLst>
              <a:ext uri="{28A0092B-C50C-407E-A947-70E740481C1C}">
                <a14:useLocalDpi xmlns:a14="http://schemas.microsoft.com/office/drawing/2010/main" val="0"/>
              </a:ext>
            </a:extLst>
          </a:blip>
          <a:srcRect l="1" r="3300"/>
          <a:stretch/>
        </p:blipFill>
        <p:spPr>
          <a:xfrm flipH="1">
            <a:off x="105706" y="22162"/>
            <a:ext cx="1077473" cy="1096416"/>
          </a:xfrm>
          <a:prstGeom prst="rect">
            <a:avLst/>
          </a:prstGeom>
          <a:noFill/>
          <a:ln>
            <a:noFill/>
          </a:ln>
        </p:spPr>
      </p:pic>
      <p:sp>
        <p:nvSpPr>
          <p:cNvPr id="2" name="Rounded Rectangle 1"/>
          <p:cNvSpPr/>
          <p:nvPr/>
        </p:nvSpPr>
        <p:spPr>
          <a:xfrm>
            <a:off x="230896" y="1341098"/>
            <a:ext cx="8742556" cy="3092410"/>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6932191" y="1615375"/>
            <a:ext cx="1595279" cy="461665"/>
          </a:xfrm>
          <a:prstGeom prst="rect">
            <a:avLst/>
          </a:prstGeom>
          <a:noFill/>
        </p:spPr>
        <p:txBody>
          <a:bodyPr wrap="square" rtlCol="0">
            <a:spAutoFit/>
          </a:bodyPr>
          <a:lstStyle/>
          <a:p>
            <a:pPr algn="ctr"/>
            <a:r>
              <a:rPr lang="en-US" sz="2400" b="1" dirty="0" smtClean="0">
                <a:latin typeface="Tahoma"/>
                <a:cs typeface="Tahoma"/>
              </a:rPr>
              <a:t>16 Times</a:t>
            </a:r>
          </a:p>
        </p:txBody>
      </p:sp>
      <p:sp>
        <p:nvSpPr>
          <p:cNvPr id="13" name="TextBox 12"/>
          <p:cNvSpPr txBox="1"/>
          <p:nvPr/>
        </p:nvSpPr>
        <p:spPr>
          <a:xfrm>
            <a:off x="4810024" y="1615375"/>
            <a:ext cx="1595279" cy="461665"/>
          </a:xfrm>
          <a:prstGeom prst="rect">
            <a:avLst/>
          </a:prstGeom>
          <a:noFill/>
        </p:spPr>
        <p:txBody>
          <a:bodyPr wrap="square" rtlCol="0">
            <a:spAutoFit/>
          </a:bodyPr>
          <a:lstStyle/>
          <a:p>
            <a:pPr algn="ctr"/>
            <a:r>
              <a:rPr lang="en-US" sz="2400" b="1" dirty="0" smtClean="0">
                <a:latin typeface="Tahoma"/>
                <a:cs typeface="Tahoma"/>
              </a:rPr>
              <a:t>15 Times</a:t>
            </a:r>
          </a:p>
        </p:txBody>
      </p:sp>
      <p:sp>
        <p:nvSpPr>
          <p:cNvPr id="14" name="TextBox 13"/>
          <p:cNvSpPr txBox="1"/>
          <p:nvPr/>
        </p:nvSpPr>
        <p:spPr>
          <a:xfrm>
            <a:off x="2699864" y="1615375"/>
            <a:ext cx="1595279" cy="461665"/>
          </a:xfrm>
          <a:prstGeom prst="rect">
            <a:avLst/>
          </a:prstGeom>
          <a:noFill/>
        </p:spPr>
        <p:txBody>
          <a:bodyPr wrap="square" rtlCol="0">
            <a:spAutoFit/>
          </a:bodyPr>
          <a:lstStyle/>
          <a:p>
            <a:pPr algn="ctr"/>
            <a:r>
              <a:rPr lang="en-US" sz="2400" b="1" dirty="0" smtClean="0">
                <a:latin typeface="Tahoma"/>
                <a:cs typeface="Tahoma"/>
              </a:rPr>
              <a:t>14 Times</a:t>
            </a:r>
          </a:p>
        </p:txBody>
      </p:sp>
      <p:sp>
        <p:nvSpPr>
          <p:cNvPr id="15" name="TextBox 14"/>
          <p:cNvSpPr txBox="1"/>
          <p:nvPr/>
        </p:nvSpPr>
        <p:spPr>
          <a:xfrm>
            <a:off x="558332" y="1615375"/>
            <a:ext cx="1595279" cy="461665"/>
          </a:xfrm>
          <a:prstGeom prst="rect">
            <a:avLst/>
          </a:prstGeom>
          <a:noFill/>
        </p:spPr>
        <p:txBody>
          <a:bodyPr wrap="square" rtlCol="0">
            <a:spAutoFit/>
          </a:bodyPr>
          <a:lstStyle/>
          <a:p>
            <a:pPr algn="ctr"/>
            <a:r>
              <a:rPr lang="en-US" sz="2400" b="1" dirty="0" smtClean="0">
                <a:latin typeface="Tahoma"/>
                <a:cs typeface="Tahoma"/>
              </a:rPr>
              <a:t>13 Times</a:t>
            </a:r>
          </a:p>
        </p:txBody>
      </p:sp>
      <p:pic>
        <p:nvPicPr>
          <p:cNvPr id="17" name="Picture 16"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4"/>
          <a:srcRect l="2030" t="3967" r="6050" b="4112"/>
          <a:stretch/>
        </p:blipFill>
        <p:spPr>
          <a:xfrm>
            <a:off x="558332" y="2214367"/>
            <a:ext cx="849634" cy="851624"/>
          </a:xfrm>
          <a:prstGeom prst="ellipse">
            <a:avLst/>
          </a:prstGeom>
          <a:ln w="19050" cmpd="sng">
            <a:solidFill>
              <a:srgbClr val="F1AF0B"/>
            </a:solidFill>
          </a:ln>
        </p:spPr>
      </p:pic>
      <p:pic>
        <p:nvPicPr>
          <p:cNvPr id="18" name="Picture 17" descr="A person with a beard&#10;&#10;Description automatically generated with medium confidence">
            <a:extLst>
              <a:ext uri="{FF2B5EF4-FFF2-40B4-BE49-F238E27FC236}">
                <a16:creationId xmlns:a16="http://schemas.microsoft.com/office/drawing/2014/main" xmlns="" id="{26DA047D-AD8F-4DF6-851C-F77536DA2E2E}"/>
              </a:ext>
            </a:extLst>
          </p:cNvPr>
          <p:cNvPicPr>
            <a:picLocks noChangeAspect="1"/>
          </p:cNvPicPr>
          <p:nvPr/>
        </p:nvPicPr>
        <p:blipFill rotWithShape="1">
          <a:blip r:embed="rId5"/>
          <a:srcRect l="4341" t="2908" b="4882"/>
          <a:stretch/>
        </p:blipFill>
        <p:spPr>
          <a:xfrm>
            <a:off x="1284126" y="2190610"/>
            <a:ext cx="869485" cy="875381"/>
          </a:xfrm>
          <a:prstGeom prst="ellipse">
            <a:avLst/>
          </a:prstGeom>
          <a:ln w="19050" cmpd="sng">
            <a:solidFill>
              <a:srgbClr val="FF0000"/>
            </a:solidFill>
          </a:ln>
        </p:spPr>
      </p:pic>
      <p:pic>
        <p:nvPicPr>
          <p:cNvPr id="19" name="Picture 18"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6"/>
          <a:srcRect l="9041" r="9453" b="2281"/>
          <a:stretch/>
        </p:blipFill>
        <p:spPr>
          <a:xfrm>
            <a:off x="558094" y="3236683"/>
            <a:ext cx="849872" cy="851624"/>
          </a:xfrm>
          <a:prstGeom prst="ellipse">
            <a:avLst/>
          </a:prstGeom>
          <a:ln w="19050" cmpd="sng">
            <a:solidFill>
              <a:srgbClr val="F1AF0B"/>
            </a:solidFill>
          </a:ln>
        </p:spPr>
      </p:pic>
      <p:pic>
        <p:nvPicPr>
          <p:cNvPr id="20" name="Picture 19" descr="Screen Clipping"/>
          <p:cNvPicPr>
            <a:picLocks noChangeAspect="1"/>
          </p:cNvPicPr>
          <p:nvPr/>
        </p:nvPicPr>
        <p:blipFill rotWithShape="1">
          <a:blip r:embed="rId7">
            <a:extLst>
              <a:ext uri="{28A0092B-C50C-407E-A947-70E740481C1C}">
                <a14:useLocalDpi xmlns:a14="http://schemas.microsoft.com/office/drawing/2010/main" val="0"/>
              </a:ext>
            </a:extLst>
          </a:blip>
          <a:srcRect l="8682" t="4116" r="12521" b="8004"/>
          <a:stretch/>
        </p:blipFill>
        <p:spPr>
          <a:xfrm>
            <a:off x="1303585" y="3236684"/>
            <a:ext cx="850026" cy="851624"/>
          </a:xfrm>
          <a:prstGeom prst="ellipse">
            <a:avLst/>
          </a:prstGeom>
          <a:ln w="19050" cmpd="sng">
            <a:solidFill>
              <a:srgbClr val="FF0000"/>
            </a:solidFill>
          </a:ln>
        </p:spPr>
      </p:pic>
      <p:pic>
        <p:nvPicPr>
          <p:cNvPr id="21" name="Picture 6" descr="Image may contain: 2 people, including Melissa Dallier, people smiling, eyeglasses and closeup">
            <a:extLst>
              <a:ext uri="{FF2B5EF4-FFF2-40B4-BE49-F238E27FC236}">
                <a16:creationId xmlns:a16="http://schemas.microsoft.com/office/drawing/2014/main" xmlns="" id="{4DB5CC10-E3A7-4046-B833-44E033EC31A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017" t="1" r="25040" b="33415"/>
          <a:stretch/>
        </p:blipFill>
        <p:spPr bwMode="auto">
          <a:xfrm>
            <a:off x="2680202" y="2190610"/>
            <a:ext cx="851623" cy="836400"/>
          </a:xfrm>
          <a:prstGeom prst="ellipse">
            <a:avLst/>
          </a:prstGeom>
          <a:ln w="19050" cmpd="sng">
            <a:solidFill>
              <a:srgbClr val="F1AF0B"/>
            </a:solidFill>
          </a:ln>
          <a:extLst>
            <a:ext uri="{909E8E84-426E-40dd-AFC4-6F175D3DCCD1}">
              <a14:hiddenFill xmlns:a14="http://schemas.microsoft.com/office/drawing/2010/main">
                <a:solidFill>
                  <a:srgbClr val="FFFFFF"/>
                </a:solidFill>
              </a14:hiddenFill>
            </a:ext>
          </a:extLst>
        </p:spPr>
      </p:pic>
      <p:pic>
        <p:nvPicPr>
          <p:cNvPr id="22" name="Picture 21" descr="A person with a beard&#10;&#10;Description automatically generated with medium confidence">
            <a:extLst>
              <a:ext uri="{FF2B5EF4-FFF2-40B4-BE49-F238E27FC236}">
                <a16:creationId xmlns:a16="http://schemas.microsoft.com/office/drawing/2014/main" xmlns="" id="{26DA047D-AD8F-4DF6-851C-F77536DA2E2E}"/>
              </a:ext>
            </a:extLst>
          </p:cNvPr>
          <p:cNvPicPr>
            <a:picLocks noChangeAspect="1"/>
          </p:cNvPicPr>
          <p:nvPr/>
        </p:nvPicPr>
        <p:blipFill rotWithShape="1">
          <a:blip r:embed="rId5"/>
          <a:srcRect l="4341" t="2908" b="4882"/>
          <a:stretch/>
        </p:blipFill>
        <p:spPr>
          <a:xfrm>
            <a:off x="3421734" y="2190610"/>
            <a:ext cx="830767" cy="836400"/>
          </a:xfrm>
          <a:prstGeom prst="ellipse">
            <a:avLst/>
          </a:prstGeom>
          <a:ln w="19050" cmpd="sng">
            <a:solidFill>
              <a:srgbClr val="FF0000"/>
            </a:solidFill>
          </a:ln>
        </p:spPr>
      </p:pic>
      <p:pic>
        <p:nvPicPr>
          <p:cNvPr id="24" name="Picture 23" descr="20200619_203145.jpg"/>
          <p:cNvPicPr>
            <a:picLocks noChangeAspect="1"/>
          </p:cNvPicPr>
          <p:nvPr/>
        </p:nvPicPr>
        <p:blipFill rotWithShape="1">
          <a:blip r:embed="rId9">
            <a:extLst>
              <a:ext uri="{28A0092B-C50C-407E-A947-70E740481C1C}">
                <a14:useLocalDpi xmlns:a14="http://schemas.microsoft.com/office/drawing/2010/main" val="0"/>
              </a:ext>
            </a:extLst>
          </a:blip>
          <a:srcRect l="10635" t="25668" r="70248" b="40840"/>
          <a:stretch/>
        </p:blipFill>
        <p:spPr>
          <a:xfrm rot="5400000">
            <a:off x="4835304" y="2196894"/>
            <a:ext cx="864190" cy="851623"/>
          </a:xfrm>
          <a:prstGeom prst="ellipse">
            <a:avLst/>
          </a:prstGeom>
          <a:ln w="19050" cmpd="sng">
            <a:solidFill>
              <a:srgbClr val="F1AF0B"/>
            </a:solidFill>
          </a:ln>
        </p:spPr>
      </p:pic>
      <p:pic>
        <p:nvPicPr>
          <p:cNvPr id="25" name="Picture 24" descr="Screen Clipping"/>
          <p:cNvPicPr>
            <a:picLocks noChangeAspect="1"/>
          </p:cNvPicPr>
          <p:nvPr/>
        </p:nvPicPr>
        <p:blipFill rotWithShape="1">
          <a:blip r:embed="rId10">
            <a:extLst>
              <a:ext uri="{28A0092B-C50C-407E-A947-70E740481C1C}">
                <a14:useLocalDpi xmlns:a14="http://schemas.microsoft.com/office/drawing/2010/main" val="0"/>
              </a:ext>
            </a:extLst>
          </a:blip>
          <a:srcRect l="13288" t="13014" r="4282" b="14286"/>
          <a:stretch/>
        </p:blipFill>
        <p:spPr>
          <a:xfrm>
            <a:off x="5580931" y="2190610"/>
            <a:ext cx="824372" cy="866479"/>
          </a:xfrm>
          <a:prstGeom prst="ellipse">
            <a:avLst/>
          </a:prstGeom>
          <a:ln w="19050" cmpd="sng">
            <a:solidFill>
              <a:srgbClr val="FF0000"/>
            </a:solidFill>
          </a:ln>
          <a:effectLst/>
        </p:spPr>
      </p:pic>
      <p:pic>
        <p:nvPicPr>
          <p:cNvPr id="26" name="Picture 25"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6"/>
          <a:srcRect l="9041" r="9453" b="2281"/>
          <a:stretch/>
        </p:blipFill>
        <p:spPr>
          <a:xfrm>
            <a:off x="4843339" y="3236683"/>
            <a:ext cx="849872" cy="851624"/>
          </a:xfrm>
          <a:prstGeom prst="ellipse">
            <a:avLst/>
          </a:prstGeom>
          <a:ln w="19050" cmpd="sng">
            <a:solidFill>
              <a:srgbClr val="F1AF0B"/>
            </a:solidFill>
          </a:ln>
        </p:spPr>
      </p:pic>
      <p:pic>
        <p:nvPicPr>
          <p:cNvPr id="28" name="Picture 27" descr="Screen Clipping"/>
          <p:cNvPicPr>
            <a:picLocks noChangeAspect="1"/>
          </p:cNvPicPr>
          <p:nvPr/>
        </p:nvPicPr>
        <p:blipFill rotWithShape="1">
          <a:blip r:embed="rId10">
            <a:extLst>
              <a:ext uri="{28A0092B-C50C-407E-A947-70E740481C1C}">
                <a14:useLocalDpi xmlns:a14="http://schemas.microsoft.com/office/drawing/2010/main" val="0"/>
              </a:ext>
            </a:extLst>
          </a:blip>
          <a:srcRect l="13288" t="13014" r="4282" b="14286"/>
          <a:stretch/>
        </p:blipFill>
        <p:spPr>
          <a:xfrm>
            <a:off x="5588402" y="3236684"/>
            <a:ext cx="824372" cy="866479"/>
          </a:xfrm>
          <a:prstGeom prst="ellipse">
            <a:avLst/>
          </a:prstGeom>
          <a:ln w="19050" cmpd="sng">
            <a:solidFill>
              <a:srgbClr val="FF0000"/>
            </a:solidFill>
          </a:ln>
          <a:effectLst/>
        </p:spPr>
      </p:pic>
      <p:pic>
        <p:nvPicPr>
          <p:cNvPr id="29" name="Picture 28"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4"/>
          <a:srcRect l="2030" t="3967" r="6050" b="4112"/>
          <a:stretch/>
        </p:blipFill>
        <p:spPr>
          <a:xfrm>
            <a:off x="6956533" y="2214367"/>
            <a:ext cx="849634" cy="851624"/>
          </a:xfrm>
          <a:prstGeom prst="ellipse">
            <a:avLst/>
          </a:prstGeom>
          <a:ln w="19050" cmpd="sng">
            <a:solidFill>
              <a:srgbClr val="F1AF0B"/>
            </a:solidFill>
          </a:ln>
        </p:spPr>
      </p:pic>
      <p:pic>
        <p:nvPicPr>
          <p:cNvPr id="30" name="Picture 6" descr="Image may contain: 2 people, including Melissa Dallier, people smiling, eyeglasses and closeup">
            <a:extLst>
              <a:ext uri="{FF2B5EF4-FFF2-40B4-BE49-F238E27FC236}">
                <a16:creationId xmlns:a16="http://schemas.microsoft.com/office/drawing/2014/main" xmlns="" id="{4DB5CC10-E3A7-4046-B833-44E033EC31A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017" t="1" r="25040" b="33415"/>
          <a:stretch/>
        </p:blipFill>
        <p:spPr bwMode="auto">
          <a:xfrm>
            <a:off x="7696761" y="2214277"/>
            <a:ext cx="851623" cy="836400"/>
          </a:xfrm>
          <a:prstGeom prst="ellipse">
            <a:avLst/>
          </a:prstGeom>
          <a:ln w="19050" cmpd="sng">
            <a:solidFill>
              <a:srgbClr val="FF0000"/>
            </a:solidFill>
          </a:ln>
          <a:extLst>
            <a:ext uri="{909E8E84-426E-40dd-AFC4-6F175D3DCCD1}">
              <a14:hiddenFill xmlns:a14="http://schemas.microsoft.com/office/drawing/2010/main">
                <a:solidFill>
                  <a:srgbClr val="FFFFFF"/>
                </a:solidFill>
              </a14:hiddenFill>
            </a:ext>
          </a:extLst>
        </p:spPr>
      </p:pic>
      <p:pic>
        <p:nvPicPr>
          <p:cNvPr id="33" name="Picture 32"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4"/>
          <a:srcRect l="2030" t="3967" r="6050" b="4112"/>
          <a:stretch/>
        </p:blipFill>
        <p:spPr>
          <a:xfrm>
            <a:off x="6956533" y="3183445"/>
            <a:ext cx="849634" cy="851624"/>
          </a:xfrm>
          <a:prstGeom prst="ellipse">
            <a:avLst/>
          </a:prstGeom>
          <a:ln w="19050" cmpd="sng">
            <a:solidFill>
              <a:srgbClr val="FF0000"/>
            </a:solidFill>
          </a:ln>
        </p:spPr>
      </p:pic>
      <p:pic>
        <p:nvPicPr>
          <p:cNvPr id="31" name="Picture 30" descr="20200619_203145.jpg"/>
          <p:cNvPicPr>
            <a:picLocks noChangeAspect="1"/>
          </p:cNvPicPr>
          <p:nvPr/>
        </p:nvPicPr>
        <p:blipFill rotWithShape="1">
          <a:blip r:embed="rId9">
            <a:extLst>
              <a:ext uri="{28A0092B-C50C-407E-A947-70E740481C1C}">
                <a14:useLocalDpi xmlns:a14="http://schemas.microsoft.com/office/drawing/2010/main" val="0"/>
              </a:ext>
            </a:extLst>
          </a:blip>
          <a:srcRect l="10635" t="25668" r="70248" b="40840"/>
          <a:stretch/>
        </p:blipFill>
        <p:spPr>
          <a:xfrm rot="5400000">
            <a:off x="7690477" y="3189730"/>
            <a:ext cx="864190" cy="851623"/>
          </a:xfrm>
          <a:prstGeom prst="ellipse">
            <a:avLst/>
          </a:prstGeom>
          <a:ln w="19050" cmpd="sng">
            <a:solidFill>
              <a:srgbClr val="F1AF0B"/>
            </a:solidFill>
          </a:ln>
        </p:spPr>
      </p:pic>
      <p:sp>
        <p:nvSpPr>
          <p:cNvPr id="39" name="Rounded Rectangle 38"/>
          <p:cNvSpPr/>
          <p:nvPr/>
        </p:nvSpPr>
        <p:spPr>
          <a:xfrm>
            <a:off x="1191067" y="274611"/>
            <a:ext cx="6771334"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a:solidFill>
                  <a:schemeClr val="tx1"/>
                </a:solidFill>
                <a:latin typeface="Tahoma"/>
                <a:cs typeface="Tahoma"/>
              </a:rPr>
              <a:t>Deepest Rivalries - # H2H Matchups</a:t>
            </a:r>
          </a:p>
        </p:txBody>
      </p:sp>
      <p:pic>
        <p:nvPicPr>
          <p:cNvPr id="40" name="Picture 39" descr="angryUnicorn.png"/>
          <p:cNvPicPr>
            <a:picLocks noChangeAspect="1"/>
          </p:cNvPicPr>
          <p:nvPr/>
        </p:nvPicPr>
        <p:blipFill rotWithShape="1">
          <a:blip r:embed="rId3">
            <a:extLst>
              <a:ext uri="{28A0092B-C50C-407E-A947-70E740481C1C}">
                <a14:useLocalDpi xmlns:a14="http://schemas.microsoft.com/office/drawing/2010/main" val="0"/>
              </a:ext>
            </a:extLst>
          </a:blip>
          <a:srcRect l="1" r="3300"/>
          <a:stretch/>
        </p:blipFill>
        <p:spPr>
          <a:xfrm>
            <a:off x="7962401" y="22162"/>
            <a:ext cx="1077473" cy="1096416"/>
          </a:xfrm>
          <a:prstGeom prst="rect">
            <a:avLst/>
          </a:prstGeom>
          <a:noFill/>
          <a:ln>
            <a:noFill/>
          </a:ln>
        </p:spPr>
      </p:pic>
    </p:spTree>
    <p:extLst>
      <p:ext uri="{BB962C8B-B14F-4D97-AF65-F5344CB8AC3E}">
        <p14:creationId xmlns:p14="http://schemas.microsoft.com/office/powerpoint/2010/main" val="3087284764"/>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b="15584"/>
          <a:stretch/>
        </p:blipFill>
        <p:spPr>
          <a:xfrm>
            <a:off x="-15139" y="-1"/>
            <a:ext cx="9159140" cy="5143501"/>
          </a:xfrm>
          <a:prstGeom prst="rect">
            <a:avLst/>
          </a:prstGeom>
        </p:spPr>
      </p:pic>
      <p:pic>
        <p:nvPicPr>
          <p:cNvPr id="8" name="Picture 7" descr="angryUnicorn.png"/>
          <p:cNvPicPr>
            <a:picLocks noChangeAspect="1"/>
          </p:cNvPicPr>
          <p:nvPr/>
        </p:nvPicPr>
        <p:blipFill rotWithShape="1">
          <a:blip r:embed="rId4">
            <a:extLst>
              <a:ext uri="{28A0092B-C50C-407E-A947-70E740481C1C}">
                <a14:useLocalDpi xmlns:a14="http://schemas.microsoft.com/office/drawing/2010/main" val="0"/>
              </a:ext>
            </a:extLst>
          </a:blip>
          <a:srcRect l="1" r="3300"/>
          <a:stretch/>
        </p:blipFill>
        <p:spPr>
          <a:xfrm flipH="1">
            <a:off x="105706" y="22162"/>
            <a:ext cx="1077473" cy="1096416"/>
          </a:xfrm>
          <a:prstGeom prst="rect">
            <a:avLst/>
          </a:prstGeom>
          <a:noFill/>
          <a:ln>
            <a:noFill/>
          </a:ln>
        </p:spPr>
      </p:pic>
      <p:sp>
        <p:nvSpPr>
          <p:cNvPr id="39" name="Rounded Rectangle 38"/>
          <p:cNvSpPr/>
          <p:nvPr/>
        </p:nvSpPr>
        <p:spPr>
          <a:xfrm>
            <a:off x="1191067" y="274611"/>
            <a:ext cx="6771334"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Head to Head Domination (Failure)</a:t>
            </a:r>
            <a:endParaRPr lang="en-US" sz="2800" b="1" dirty="0">
              <a:solidFill>
                <a:schemeClr val="tx1"/>
              </a:solidFill>
              <a:latin typeface="Tahoma"/>
              <a:cs typeface="Tahoma"/>
            </a:endParaRPr>
          </a:p>
        </p:txBody>
      </p:sp>
      <p:pic>
        <p:nvPicPr>
          <p:cNvPr id="40" name="Picture 39" descr="angryUnicorn.png"/>
          <p:cNvPicPr>
            <a:picLocks noChangeAspect="1"/>
          </p:cNvPicPr>
          <p:nvPr/>
        </p:nvPicPr>
        <p:blipFill rotWithShape="1">
          <a:blip r:embed="rId4">
            <a:extLst>
              <a:ext uri="{28A0092B-C50C-407E-A947-70E740481C1C}">
                <a14:useLocalDpi xmlns:a14="http://schemas.microsoft.com/office/drawing/2010/main" val="0"/>
              </a:ext>
            </a:extLst>
          </a:blip>
          <a:srcRect l="1" r="3300"/>
          <a:stretch/>
        </p:blipFill>
        <p:spPr>
          <a:xfrm>
            <a:off x="7962401" y="22162"/>
            <a:ext cx="1077473" cy="1096416"/>
          </a:xfrm>
          <a:prstGeom prst="rect">
            <a:avLst/>
          </a:prstGeom>
          <a:noFill/>
          <a:ln>
            <a:noFill/>
          </a:ln>
        </p:spPr>
      </p:pic>
      <p:grpSp>
        <p:nvGrpSpPr>
          <p:cNvPr id="10" name="Group 9"/>
          <p:cNvGrpSpPr/>
          <p:nvPr/>
        </p:nvGrpSpPr>
        <p:grpSpPr>
          <a:xfrm>
            <a:off x="412316" y="1246431"/>
            <a:ext cx="1496546" cy="3693131"/>
            <a:chOff x="412316" y="1246431"/>
            <a:chExt cx="1496546" cy="3693131"/>
          </a:xfrm>
        </p:grpSpPr>
        <p:sp>
          <p:nvSpPr>
            <p:cNvPr id="2" name="Rounded Rectangle 1"/>
            <p:cNvSpPr/>
            <p:nvPr/>
          </p:nvSpPr>
          <p:spPr>
            <a:xfrm>
              <a:off x="412316" y="1246431"/>
              <a:ext cx="1496546" cy="3693131"/>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8" name="Picture 2" descr="See the source image">
              <a:extLst>
                <a:ext uri="{FF2B5EF4-FFF2-40B4-BE49-F238E27FC236}">
                  <a16:creationId xmlns:a16="http://schemas.microsoft.com/office/drawing/2014/main" xmlns="" id="{0E9933DA-3FDD-468D-B67A-84361C0661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940" r="11684" b="40896"/>
            <a:stretch/>
          </p:blipFill>
          <p:spPr bwMode="auto">
            <a:xfrm>
              <a:off x="1173999" y="2667468"/>
              <a:ext cx="545076" cy="548640"/>
            </a:xfrm>
            <a:prstGeom prst="ellipse">
              <a:avLst/>
            </a:prstGeom>
            <a:ln w="19050" cmpd="sng">
              <a:solidFill>
                <a:srgbClr val="FF0000"/>
              </a:solidFill>
            </a:ln>
          </p:spPr>
        </p:pic>
        <p:pic>
          <p:nvPicPr>
            <p:cNvPr id="27" name="Picture 2" descr="See the source image">
              <a:extLst>
                <a:ext uri="{FF2B5EF4-FFF2-40B4-BE49-F238E27FC236}">
                  <a16:creationId xmlns:a16="http://schemas.microsoft.com/office/drawing/2014/main" xmlns="" id="{0E9933DA-3FDD-468D-B67A-84361C0661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940" r="11684" b="40896"/>
            <a:stretch/>
          </p:blipFill>
          <p:spPr bwMode="auto">
            <a:xfrm>
              <a:off x="1175934" y="1869513"/>
              <a:ext cx="545076" cy="548640"/>
            </a:xfrm>
            <a:prstGeom prst="ellipse">
              <a:avLst/>
            </a:prstGeom>
            <a:ln w="19050" cmpd="sng">
              <a:solidFill>
                <a:srgbClr val="FF0000"/>
              </a:solidFill>
            </a:ln>
          </p:spPr>
        </p:pic>
        <p:pic>
          <p:nvPicPr>
            <p:cNvPr id="47" name="Picture 46">
              <a:extLst>
                <a:ext uri="{FF2B5EF4-FFF2-40B4-BE49-F238E27FC236}">
                  <a16:creationId xmlns:a16="http://schemas.microsoft.com/office/drawing/2014/main" xmlns="" id="{B15C73B6-0DAF-472D-A3DA-5A7848EAE2AB}"/>
                </a:ext>
              </a:extLst>
            </p:cNvPr>
            <p:cNvPicPr>
              <a:picLocks noChangeAspect="1"/>
            </p:cNvPicPr>
            <p:nvPr/>
          </p:nvPicPr>
          <p:blipFill>
            <a:blip r:embed="rId6"/>
            <a:stretch>
              <a:fillRect/>
            </a:stretch>
          </p:blipFill>
          <p:spPr>
            <a:xfrm>
              <a:off x="1175934" y="4212902"/>
              <a:ext cx="548640" cy="548640"/>
            </a:xfrm>
            <a:prstGeom prst="ellipse">
              <a:avLst/>
            </a:prstGeom>
            <a:ln w="19050" cmpd="sng">
              <a:solidFill>
                <a:srgbClr val="FF0000"/>
              </a:solidFill>
            </a:ln>
          </p:spPr>
        </p:pic>
        <p:sp>
          <p:nvSpPr>
            <p:cNvPr id="49" name="TextBox 48"/>
            <p:cNvSpPr txBox="1"/>
            <p:nvPr/>
          </p:nvSpPr>
          <p:spPr>
            <a:xfrm>
              <a:off x="576765" y="1301170"/>
              <a:ext cx="1233520" cy="356974"/>
            </a:xfrm>
            <a:prstGeom prst="rect">
              <a:avLst/>
            </a:prstGeom>
            <a:noFill/>
          </p:spPr>
          <p:txBody>
            <a:bodyPr wrap="square" rtlCol="0">
              <a:spAutoFit/>
            </a:bodyPr>
            <a:lstStyle/>
            <a:p>
              <a:pPr algn="ctr"/>
              <a:r>
                <a:rPr lang="en-US" sz="2400" b="1" dirty="0" smtClean="0">
                  <a:latin typeface="Tahoma"/>
                  <a:cs typeface="Tahoma"/>
                </a:rPr>
                <a:t>3-1 </a:t>
              </a:r>
              <a:r>
                <a:rPr lang="en-US" sz="1050" b="1" dirty="0" smtClean="0">
                  <a:latin typeface="Tahoma"/>
                  <a:cs typeface="Tahoma"/>
                </a:rPr>
                <a:t>75%</a:t>
              </a:r>
            </a:p>
          </p:txBody>
        </p:sp>
        <p:pic>
          <p:nvPicPr>
            <p:cNvPr id="51" name="Picture 50">
              <a:extLst>
                <a:ext uri="{FF2B5EF4-FFF2-40B4-BE49-F238E27FC236}">
                  <a16:creationId xmlns:a16="http://schemas.microsoft.com/office/drawing/2014/main" xmlns="" id="{B15C73B6-0DAF-472D-A3DA-5A7848EAE2AB}"/>
                </a:ext>
              </a:extLst>
            </p:cNvPr>
            <p:cNvPicPr>
              <a:picLocks noChangeAspect="1"/>
            </p:cNvPicPr>
            <p:nvPr/>
          </p:nvPicPr>
          <p:blipFill>
            <a:blip r:embed="rId6"/>
            <a:stretch>
              <a:fillRect/>
            </a:stretch>
          </p:blipFill>
          <p:spPr>
            <a:xfrm>
              <a:off x="1175934" y="3440536"/>
              <a:ext cx="548640" cy="548640"/>
            </a:xfrm>
            <a:prstGeom prst="ellipse">
              <a:avLst/>
            </a:prstGeom>
            <a:ln w="19050" cmpd="sng">
              <a:solidFill>
                <a:srgbClr val="FF0000"/>
              </a:solidFill>
            </a:ln>
          </p:spPr>
        </p:pic>
        <p:pic>
          <p:nvPicPr>
            <p:cNvPr id="32" name="Picture 31" descr="Screen Clipping"/>
            <p:cNvPicPr>
              <a:picLocks noChangeAspect="1"/>
            </p:cNvPicPr>
            <p:nvPr/>
          </p:nvPicPr>
          <p:blipFill rotWithShape="1">
            <a:blip r:embed="rId7">
              <a:extLst>
                <a:ext uri="{28A0092B-C50C-407E-A947-70E740481C1C}">
                  <a14:useLocalDpi xmlns:a14="http://schemas.microsoft.com/office/drawing/2010/main" val="0"/>
                </a:ext>
              </a:extLst>
            </a:blip>
            <a:srcRect l="8682" t="4116" r="12521" b="8004"/>
            <a:stretch/>
          </p:blipFill>
          <p:spPr>
            <a:xfrm>
              <a:off x="623974" y="1809820"/>
              <a:ext cx="657267" cy="658502"/>
            </a:xfrm>
            <a:prstGeom prst="ellipse">
              <a:avLst/>
            </a:prstGeom>
            <a:ln w="38100" cmpd="sng">
              <a:solidFill>
                <a:srgbClr val="1DE33A"/>
              </a:solidFill>
            </a:ln>
            <a:effectLst>
              <a:outerShdw blurRad="50800" dist="38100" dir="2700000" algn="tl" rotWithShape="0">
                <a:prstClr val="black">
                  <a:alpha val="40000"/>
                </a:prstClr>
              </a:outerShdw>
            </a:effectLst>
          </p:spPr>
        </p:pic>
        <p:pic>
          <p:nvPicPr>
            <p:cNvPr id="37" name="Picture 36"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8"/>
            <a:srcRect l="9041" r="9453" b="2281"/>
            <a:stretch/>
          </p:blipFill>
          <p:spPr>
            <a:xfrm>
              <a:off x="624093" y="2608590"/>
              <a:ext cx="657148" cy="658502"/>
            </a:xfrm>
            <a:prstGeom prst="ellipse">
              <a:avLst/>
            </a:prstGeom>
            <a:ln w="38100" cmpd="sng">
              <a:solidFill>
                <a:srgbClr val="1DE33A"/>
              </a:solidFill>
            </a:ln>
            <a:effectLst>
              <a:outerShdw blurRad="50800" dist="38100" dir="2700000" algn="tl" rotWithShape="0">
                <a:prstClr val="black">
                  <a:alpha val="40000"/>
                </a:prstClr>
              </a:outerShdw>
            </a:effectLst>
          </p:spPr>
        </p:pic>
        <p:pic>
          <p:nvPicPr>
            <p:cNvPr id="48" name="Picture 47" descr="A person smiling for the picture&#10;&#10;Description automatically generated with medium confidence">
              <a:extLst>
                <a:ext uri="{FF2B5EF4-FFF2-40B4-BE49-F238E27FC236}">
                  <a16:creationId xmlns:a16="http://schemas.microsoft.com/office/drawing/2014/main" xmlns="" id="{DC57B94B-A4AD-4F48-813C-405029D772FA}"/>
                </a:ext>
              </a:extLst>
            </p:cNvPr>
            <p:cNvPicPr>
              <a:picLocks noChangeAspect="1"/>
            </p:cNvPicPr>
            <p:nvPr/>
          </p:nvPicPr>
          <p:blipFill rotWithShape="1">
            <a:blip r:embed="rId9"/>
            <a:srcRect l="4692" t="2221" r="7150"/>
            <a:stretch/>
          </p:blipFill>
          <p:spPr>
            <a:xfrm>
              <a:off x="620682" y="4173457"/>
              <a:ext cx="660559" cy="658368"/>
            </a:xfrm>
            <a:prstGeom prst="ellipse">
              <a:avLst/>
            </a:prstGeom>
            <a:ln w="38100" cmpd="sng">
              <a:solidFill>
                <a:srgbClr val="1DE33A"/>
              </a:solidFill>
            </a:ln>
            <a:effectLst>
              <a:outerShdw blurRad="50800" dist="38100" dir="2700000" algn="tl" rotWithShape="0">
                <a:prstClr val="black">
                  <a:alpha val="40000"/>
                </a:prstClr>
              </a:outerShdw>
            </a:effectLst>
          </p:spPr>
        </p:pic>
        <p:pic>
          <p:nvPicPr>
            <p:cNvPr id="50" name="Picture 49" descr="Screen Clipping"/>
            <p:cNvPicPr>
              <a:picLocks noChangeAspect="1"/>
            </p:cNvPicPr>
            <p:nvPr/>
          </p:nvPicPr>
          <p:blipFill rotWithShape="1">
            <a:blip r:embed="rId7">
              <a:extLst>
                <a:ext uri="{28A0092B-C50C-407E-A947-70E740481C1C}">
                  <a14:useLocalDpi xmlns:a14="http://schemas.microsoft.com/office/drawing/2010/main" val="0"/>
                </a:ext>
              </a:extLst>
            </a:blip>
            <a:srcRect l="8682" t="4116" r="12521" b="8004"/>
            <a:stretch/>
          </p:blipFill>
          <p:spPr>
            <a:xfrm>
              <a:off x="624093" y="3393202"/>
              <a:ext cx="657267" cy="658502"/>
            </a:xfrm>
            <a:prstGeom prst="ellipse">
              <a:avLst/>
            </a:prstGeom>
            <a:ln w="38100" cmpd="sng">
              <a:solidFill>
                <a:srgbClr val="1DE33A"/>
              </a:solidFill>
            </a:ln>
            <a:effectLst>
              <a:outerShdw blurRad="50800" dist="38100" dir="2700000" algn="tl" rotWithShape="0">
                <a:prstClr val="black">
                  <a:alpha val="40000"/>
                </a:prstClr>
              </a:outerShdw>
            </a:effectLst>
          </p:spPr>
        </p:pic>
      </p:grpSp>
      <p:grpSp>
        <p:nvGrpSpPr>
          <p:cNvPr id="9" name="Group 8"/>
          <p:cNvGrpSpPr/>
          <p:nvPr/>
        </p:nvGrpSpPr>
        <p:grpSpPr>
          <a:xfrm>
            <a:off x="2201192" y="1451546"/>
            <a:ext cx="1496546" cy="1421036"/>
            <a:chOff x="2201192" y="1451546"/>
            <a:chExt cx="1496546" cy="1421036"/>
          </a:xfrm>
        </p:grpSpPr>
        <p:sp>
          <p:nvSpPr>
            <p:cNvPr id="69" name="Rounded Rectangle 68"/>
            <p:cNvSpPr/>
            <p:nvPr/>
          </p:nvSpPr>
          <p:spPr>
            <a:xfrm>
              <a:off x="2201192" y="1451546"/>
              <a:ext cx="1496546" cy="1421036"/>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0" name="TextBox 69"/>
            <p:cNvSpPr txBox="1"/>
            <p:nvPr/>
          </p:nvSpPr>
          <p:spPr>
            <a:xfrm>
              <a:off x="2365641" y="1506284"/>
              <a:ext cx="1233520" cy="461665"/>
            </a:xfrm>
            <a:prstGeom prst="rect">
              <a:avLst/>
            </a:prstGeom>
            <a:noFill/>
          </p:spPr>
          <p:txBody>
            <a:bodyPr wrap="square" rtlCol="0">
              <a:spAutoFit/>
            </a:bodyPr>
            <a:lstStyle/>
            <a:p>
              <a:pPr algn="ctr"/>
              <a:r>
                <a:rPr lang="en-US" sz="2400" b="1" dirty="0" smtClean="0">
                  <a:latin typeface="Tahoma"/>
                  <a:cs typeface="Tahoma"/>
                </a:rPr>
                <a:t>6-2 </a:t>
              </a:r>
              <a:r>
                <a:rPr lang="en-US" sz="1050" b="1" dirty="0" smtClean="0">
                  <a:latin typeface="Tahoma"/>
                  <a:cs typeface="Tahoma"/>
                </a:rPr>
                <a:t>75%</a:t>
              </a:r>
            </a:p>
          </p:txBody>
        </p:sp>
        <p:pic>
          <p:nvPicPr>
            <p:cNvPr id="54" name="Picture 53" descr="Screen Clipping"/>
            <p:cNvPicPr>
              <a:picLocks noChangeAspect="1"/>
            </p:cNvPicPr>
            <p:nvPr/>
          </p:nvPicPr>
          <p:blipFill rotWithShape="1">
            <a:blip r:embed="rId7">
              <a:extLst>
                <a:ext uri="{28A0092B-C50C-407E-A947-70E740481C1C}">
                  <a14:useLocalDpi xmlns:a14="http://schemas.microsoft.com/office/drawing/2010/main" val="0"/>
                </a:ext>
              </a:extLst>
            </a:blip>
            <a:srcRect l="8682" t="4116" r="12521" b="8004"/>
            <a:stretch/>
          </p:blipFill>
          <p:spPr>
            <a:xfrm>
              <a:off x="2973911" y="2050779"/>
              <a:ext cx="547610" cy="548639"/>
            </a:xfrm>
            <a:prstGeom prst="ellipse">
              <a:avLst/>
            </a:prstGeom>
            <a:ln w="19050" cmpd="sng">
              <a:solidFill>
                <a:srgbClr val="FF0000"/>
              </a:solidFill>
            </a:ln>
          </p:spPr>
        </p:pic>
        <p:pic>
          <p:nvPicPr>
            <p:cNvPr id="53" name="Picture 52" descr="20200619_203145.jpg"/>
            <p:cNvPicPr>
              <a:picLocks noChangeAspect="1"/>
            </p:cNvPicPr>
            <p:nvPr/>
          </p:nvPicPr>
          <p:blipFill rotWithShape="1">
            <a:blip r:embed="rId10">
              <a:extLst>
                <a:ext uri="{28A0092B-C50C-407E-A947-70E740481C1C}">
                  <a14:useLocalDpi xmlns:a14="http://schemas.microsoft.com/office/drawing/2010/main" val="0"/>
                </a:ext>
              </a:extLst>
            </a:blip>
            <a:srcRect l="10635" t="25668" r="70248" b="40840"/>
            <a:stretch/>
          </p:blipFill>
          <p:spPr>
            <a:xfrm rot="5400000">
              <a:off x="2372872" y="2014353"/>
              <a:ext cx="668219" cy="658502"/>
            </a:xfrm>
            <a:prstGeom prst="ellipse">
              <a:avLst/>
            </a:prstGeom>
            <a:ln w="38100" cmpd="sng">
              <a:solidFill>
                <a:srgbClr val="1DE33A"/>
              </a:solidFill>
            </a:ln>
            <a:effectLst>
              <a:outerShdw blurRad="50800" dist="38100" dir="2700000" algn="tl" rotWithShape="0">
                <a:prstClr val="black">
                  <a:alpha val="40000"/>
                </a:prstClr>
              </a:outerShdw>
            </a:effectLst>
          </p:spPr>
        </p:pic>
      </p:grpSp>
      <p:sp>
        <p:nvSpPr>
          <p:cNvPr id="72" name="Rounded Rectangle 71"/>
          <p:cNvSpPr/>
          <p:nvPr/>
        </p:nvSpPr>
        <p:spPr>
          <a:xfrm>
            <a:off x="2201192" y="3200626"/>
            <a:ext cx="1496546" cy="1421036"/>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TextBox 72"/>
          <p:cNvSpPr txBox="1"/>
          <p:nvPr/>
        </p:nvSpPr>
        <p:spPr>
          <a:xfrm>
            <a:off x="2365641" y="3255364"/>
            <a:ext cx="1233520" cy="461665"/>
          </a:xfrm>
          <a:prstGeom prst="rect">
            <a:avLst/>
          </a:prstGeom>
          <a:noFill/>
        </p:spPr>
        <p:txBody>
          <a:bodyPr wrap="square" rtlCol="0">
            <a:spAutoFit/>
          </a:bodyPr>
          <a:lstStyle/>
          <a:p>
            <a:pPr algn="ctr"/>
            <a:r>
              <a:rPr lang="en-US" sz="2400" b="1" dirty="0" smtClean="0">
                <a:latin typeface="Tahoma"/>
                <a:cs typeface="Tahoma"/>
              </a:rPr>
              <a:t>8-3 </a:t>
            </a:r>
            <a:r>
              <a:rPr lang="en-US" sz="1050" b="1" dirty="0" smtClean="0">
                <a:latin typeface="Tahoma"/>
                <a:cs typeface="Tahoma"/>
              </a:rPr>
              <a:t>73%</a:t>
            </a:r>
          </a:p>
        </p:txBody>
      </p:sp>
      <p:pic>
        <p:nvPicPr>
          <p:cNvPr id="19" name="Picture 18"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8"/>
          <a:srcRect l="9041" r="9453" b="2281"/>
          <a:stretch/>
        </p:blipFill>
        <p:spPr>
          <a:xfrm>
            <a:off x="2976353" y="3813842"/>
            <a:ext cx="547511" cy="548639"/>
          </a:xfrm>
          <a:prstGeom prst="ellipse">
            <a:avLst/>
          </a:prstGeom>
          <a:ln w="19050" cmpd="sng">
            <a:solidFill>
              <a:srgbClr val="FF0000"/>
            </a:solidFill>
          </a:ln>
        </p:spPr>
      </p:pic>
      <p:pic>
        <p:nvPicPr>
          <p:cNvPr id="18" name="Picture 17" descr="A person with a beard&#10;&#10;Description automatically generated with medium confidence">
            <a:extLst>
              <a:ext uri="{FF2B5EF4-FFF2-40B4-BE49-F238E27FC236}">
                <a16:creationId xmlns:a16="http://schemas.microsoft.com/office/drawing/2014/main" xmlns="" id="{26DA047D-AD8F-4DF6-851C-F77536DA2E2E}"/>
              </a:ext>
            </a:extLst>
          </p:cNvPr>
          <p:cNvPicPr>
            <a:picLocks noChangeAspect="1"/>
          </p:cNvPicPr>
          <p:nvPr/>
        </p:nvPicPr>
        <p:blipFill rotWithShape="1">
          <a:blip r:embed="rId11"/>
          <a:srcRect l="4341" t="2908" b="4882"/>
          <a:stretch/>
        </p:blipFill>
        <p:spPr>
          <a:xfrm>
            <a:off x="2377730" y="3741145"/>
            <a:ext cx="672313" cy="676872"/>
          </a:xfrm>
          <a:prstGeom prst="ellipse">
            <a:avLst/>
          </a:prstGeom>
          <a:ln w="38100" cmpd="sng">
            <a:solidFill>
              <a:srgbClr val="1DE33A"/>
            </a:solidFill>
          </a:ln>
          <a:effectLst>
            <a:outerShdw blurRad="50800" dist="38100" dir="2700000" algn="tl" rotWithShape="0">
              <a:prstClr val="black">
                <a:alpha val="40000"/>
              </a:prstClr>
            </a:outerShdw>
          </a:effectLst>
        </p:spPr>
      </p:pic>
      <p:sp>
        <p:nvSpPr>
          <p:cNvPr id="74" name="Rounded Rectangle 73"/>
          <p:cNvSpPr/>
          <p:nvPr/>
        </p:nvSpPr>
        <p:spPr>
          <a:xfrm>
            <a:off x="3931164" y="1830218"/>
            <a:ext cx="1496546" cy="2387282"/>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p:cNvSpPr txBox="1"/>
          <p:nvPr/>
        </p:nvSpPr>
        <p:spPr>
          <a:xfrm>
            <a:off x="3997036" y="1884956"/>
            <a:ext cx="1430674" cy="461665"/>
          </a:xfrm>
          <a:prstGeom prst="rect">
            <a:avLst/>
          </a:prstGeom>
          <a:noFill/>
        </p:spPr>
        <p:txBody>
          <a:bodyPr wrap="square" rtlCol="0">
            <a:spAutoFit/>
          </a:bodyPr>
          <a:lstStyle/>
          <a:p>
            <a:pPr algn="ctr"/>
            <a:r>
              <a:rPr lang="en-US" sz="2400" b="1" dirty="0" smtClean="0">
                <a:latin typeface="Tahoma"/>
                <a:cs typeface="Tahoma"/>
              </a:rPr>
              <a:t>10-3 </a:t>
            </a:r>
            <a:r>
              <a:rPr lang="en-US" sz="1050" b="1" dirty="0" smtClean="0">
                <a:latin typeface="Tahoma"/>
                <a:cs typeface="Tahoma"/>
              </a:rPr>
              <a:t>77%</a:t>
            </a:r>
          </a:p>
        </p:txBody>
      </p:sp>
      <p:pic>
        <p:nvPicPr>
          <p:cNvPr id="20" name="Picture 19" descr="Screen Clipping"/>
          <p:cNvPicPr>
            <a:picLocks noChangeAspect="1"/>
          </p:cNvPicPr>
          <p:nvPr/>
        </p:nvPicPr>
        <p:blipFill rotWithShape="1">
          <a:blip r:embed="rId7">
            <a:extLst>
              <a:ext uri="{28A0092B-C50C-407E-A947-70E740481C1C}">
                <a14:useLocalDpi xmlns:a14="http://schemas.microsoft.com/office/drawing/2010/main" val="0"/>
              </a:ext>
            </a:extLst>
          </a:blip>
          <a:srcRect l="8682" t="4116" r="12521" b="8004"/>
          <a:stretch/>
        </p:blipFill>
        <p:spPr>
          <a:xfrm>
            <a:off x="4705101" y="2456718"/>
            <a:ext cx="547611" cy="548640"/>
          </a:xfrm>
          <a:prstGeom prst="ellipse">
            <a:avLst/>
          </a:prstGeom>
          <a:ln w="19050" cmpd="sng">
            <a:solidFill>
              <a:srgbClr val="FF0000"/>
            </a:solidFill>
          </a:ln>
        </p:spPr>
      </p:pic>
      <p:pic>
        <p:nvPicPr>
          <p:cNvPr id="42" name="Picture 41"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8"/>
          <a:srcRect l="9041" r="9453" b="2281"/>
          <a:stretch/>
        </p:blipFill>
        <p:spPr>
          <a:xfrm>
            <a:off x="4116120" y="2393606"/>
            <a:ext cx="657148" cy="658502"/>
          </a:xfrm>
          <a:prstGeom prst="ellipse">
            <a:avLst/>
          </a:prstGeom>
          <a:ln w="38100" cmpd="sng">
            <a:solidFill>
              <a:srgbClr val="1DE33A"/>
            </a:solidFill>
          </a:ln>
          <a:effectLst>
            <a:outerShdw blurRad="50800" dist="38100" dir="2700000" algn="tl" rotWithShape="0">
              <a:prstClr val="black">
                <a:alpha val="40000"/>
              </a:prstClr>
            </a:outerShdw>
          </a:effectLst>
        </p:spPr>
      </p:pic>
      <p:pic>
        <p:nvPicPr>
          <p:cNvPr id="35" name="Picture 34" descr="A person with a beard&#10;&#10;Description automatically generated with medium confidence">
            <a:extLst>
              <a:ext uri="{FF2B5EF4-FFF2-40B4-BE49-F238E27FC236}">
                <a16:creationId xmlns:a16="http://schemas.microsoft.com/office/drawing/2014/main" xmlns="" id="{26DA047D-AD8F-4DF6-851C-F77536DA2E2E}"/>
              </a:ext>
            </a:extLst>
          </p:cNvPr>
          <p:cNvPicPr>
            <a:picLocks noChangeAspect="1"/>
          </p:cNvPicPr>
          <p:nvPr/>
        </p:nvPicPr>
        <p:blipFill rotWithShape="1">
          <a:blip r:embed="rId11"/>
          <a:srcRect l="4341" t="2908" b="4882"/>
          <a:stretch/>
        </p:blipFill>
        <p:spPr>
          <a:xfrm>
            <a:off x="4707767" y="3375609"/>
            <a:ext cx="544945" cy="548640"/>
          </a:xfrm>
          <a:prstGeom prst="ellipse">
            <a:avLst/>
          </a:prstGeom>
          <a:ln w="19050" cmpd="sng">
            <a:solidFill>
              <a:srgbClr val="FF0000"/>
            </a:solidFill>
          </a:ln>
        </p:spPr>
      </p:pic>
      <p:pic>
        <p:nvPicPr>
          <p:cNvPr id="17" name="Picture 16"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12"/>
          <a:srcRect l="2030" t="3967" r="6050" b="4112"/>
          <a:stretch/>
        </p:blipFill>
        <p:spPr>
          <a:xfrm>
            <a:off x="4116120" y="3311615"/>
            <a:ext cx="656964" cy="658502"/>
          </a:xfrm>
          <a:prstGeom prst="ellipse">
            <a:avLst/>
          </a:prstGeom>
          <a:ln w="38100" cmpd="sng">
            <a:solidFill>
              <a:srgbClr val="1DE33A"/>
            </a:solidFill>
          </a:ln>
          <a:effectLst>
            <a:outerShdw blurRad="50800" dist="38100" dir="2700000" algn="tl" rotWithShape="0">
              <a:prstClr val="black">
                <a:alpha val="40000"/>
              </a:prstClr>
            </a:outerShdw>
          </a:effectLst>
        </p:spPr>
      </p:pic>
      <p:sp>
        <p:nvSpPr>
          <p:cNvPr id="78" name="Rounded Rectangle 77"/>
          <p:cNvSpPr/>
          <p:nvPr/>
        </p:nvSpPr>
        <p:spPr>
          <a:xfrm>
            <a:off x="5642829" y="2346621"/>
            <a:ext cx="1496546" cy="1421036"/>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9" name="TextBox 78"/>
          <p:cNvSpPr txBox="1"/>
          <p:nvPr/>
        </p:nvSpPr>
        <p:spPr>
          <a:xfrm>
            <a:off x="5642829" y="2401359"/>
            <a:ext cx="1562418" cy="461665"/>
          </a:xfrm>
          <a:prstGeom prst="rect">
            <a:avLst/>
          </a:prstGeom>
          <a:noFill/>
        </p:spPr>
        <p:txBody>
          <a:bodyPr wrap="square" rtlCol="0">
            <a:spAutoFit/>
          </a:bodyPr>
          <a:lstStyle/>
          <a:p>
            <a:pPr algn="ctr"/>
            <a:r>
              <a:rPr lang="en-US" sz="2400" b="1" dirty="0" smtClean="0">
                <a:latin typeface="Tahoma"/>
                <a:cs typeface="Tahoma"/>
              </a:rPr>
              <a:t>12-4 </a:t>
            </a:r>
            <a:r>
              <a:rPr lang="en-US" sz="1050" b="1" dirty="0" smtClean="0">
                <a:latin typeface="Tahoma"/>
                <a:cs typeface="Tahoma"/>
              </a:rPr>
              <a:t>75%</a:t>
            </a:r>
          </a:p>
        </p:txBody>
      </p:sp>
      <p:pic>
        <p:nvPicPr>
          <p:cNvPr id="57" name="Picture 56"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12"/>
          <a:srcRect l="2030" t="3967" r="6050" b="4112"/>
          <a:stretch/>
        </p:blipFill>
        <p:spPr>
          <a:xfrm>
            <a:off x="6416382" y="2965232"/>
            <a:ext cx="547359" cy="548640"/>
          </a:xfrm>
          <a:prstGeom prst="ellipse">
            <a:avLst/>
          </a:prstGeom>
          <a:ln w="19050" cmpd="sng">
            <a:solidFill>
              <a:srgbClr val="FF0000"/>
            </a:solidFill>
          </a:ln>
        </p:spPr>
      </p:pic>
      <p:pic>
        <p:nvPicPr>
          <p:cNvPr id="56" name="Picture 55" descr="20200619_203145.jpg"/>
          <p:cNvPicPr>
            <a:picLocks noChangeAspect="1"/>
          </p:cNvPicPr>
          <p:nvPr/>
        </p:nvPicPr>
        <p:blipFill rotWithShape="1">
          <a:blip r:embed="rId10">
            <a:extLst>
              <a:ext uri="{28A0092B-C50C-407E-A947-70E740481C1C}">
                <a14:useLocalDpi xmlns:a14="http://schemas.microsoft.com/office/drawing/2010/main" val="0"/>
              </a:ext>
            </a:extLst>
          </a:blip>
          <a:srcRect l="10635" t="25668" r="70248" b="40840"/>
          <a:stretch/>
        </p:blipFill>
        <p:spPr>
          <a:xfrm rot="5400000">
            <a:off x="5839921" y="2914868"/>
            <a:ext cx="668219" cy="658502"/>
          </a:xfrm>
          <a:prstGeom prst="ellipse">
            <a:avLst/>
          </a:prstGeom>
          <a:ln w="38100" cmpd="sng">
            <a:solidFill>
              <a:srgbClr val="1DE33A"/>
            </a:solidFill>
          </a:ln>
          <a:effectLst>
            <a:outerShdw blurRad="50800" dist="38100" dir="2700000" algn="tl" rotWithShape="0">
              <a:prstClr val="black">
                <a:alpha val="40000"/>
              </a:prstClr>
            </a:outerShdw>
          </a:effectLst>
        </p:spPr>
      </p:pic>
      <p:sp>
        <p:nvSpPr>
          <p:cNvPr id="80" name="Rounded Rectangle 79"/>
          <p:cNvSpPr/>
          <p:nvPr/>
        </p:nvSpPr>
        <p:spPr>
          <a:xfrm>
            <a:off x="7325165" y="2346621"/>
            <a:ext cx="1496546" cy="1421036"/>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TextBox 80"/>
          <p:cNvSpPr txBox="1"/>
          <p:nvPr/>
        </p:nvSpPr>
        <p:spPr>
          <a:xfrm>
            <a:off x="7325165" y="2401359"/>
            <a:ext cx="1562418" cy="461665"/>
          </a:xfrm>
          <a:prstGeom prst="rect">
            <a:avLst/>
          </a:prstGeom>
          <a:noFill/>
        </p:spPr>
        <p:txBody>
          <a:bodyPr wrap="square" rtlCol="0">
            <a:spAutoFit/>
          </a:bodyPr>
          <a:lstStyle/>
          <a:p>
            <a:pPr algn="ctr"/>
            <a:r>
              <a:rPr lang="en-US" sz="2400" b="1" dirty="0" smtClean="0">
                <a:latin typeface="Tahoma"/>
                <a:cs typeface="Tahoma"/>
              </a:rPr>
              <a:t>5-0 </a:t>
            </a:r>
            <a:r>
              <a:rPr lang="en-US" sz="1050" b="1" dirty="0" smtClean="0">
                <a:latin typeface="Tahoma"/>
                <a:cs typeface="Tahoma"/>
              </a:rPr>
              <a:t>100%</a:t>
            </a:r>
          </a:p>
        </p:txBody>
      </p:sp>
      <p:pic>
        <p:nvPicPr>
          <p:cNvPr id="45" name="Picture 44"/>
          <p:cNvPicPr>
            <a:picLocks noChangeAspect="1"/>
          </p:cNvPicPr>
          <p:nvPr/>
        </p:nvPicPr>
        <p:blipFill rotWithShape="1">
          <a:blip r:embed="rId13"/>
          <a:srcRect l="31474" t="1381" r="23438" b="51435"/>
          <a:stretch/>
        </p:blipFill>
        <p:spPr>
          <a:xfrm>
            <a:off x="8136298" y="2963195"/>
            <a:ext cx="520438" cy="548640"/>
          </a:xfrm>
          <a:prstGeom prst="ellipse">
            <a:avLst/>
          </a:prstGeom>
          <a:ln w="19050" cmpd="sng">
            <a:solidFill>
              <a:srgbClr val="FF0000"/>
            </a:solidFill>
          </a:ln>
        </p:spPr>
      </p:pic>
      <p:pic>
        <p:nvPicPr>
          <p:cNvPr id="46" name="Picture 45" descr="A person smiling for the picture&#10;&#10;Description automatically generated with medium confidence">
            <a:extLst>
              <a:ext uri="{FF2B5EF4-FFF2-40B4-BE49-F238E27FC236}">
                <a16:creationId xmlns:a16="http://schemas.microsoft.com/office/drawing/2014/main" xmlns="" id="{DC57B94B-A4AD-4F48-813C-405029D772FA}"/>
              </a:ext>
            </a:extLst>
          </p:cNvPr>
          <p:cNvPicPr>
            <a:picLocks noChangeAspect="1"/>
          </p:cNvPicPr>
          <p:nvPr/>
        </p:nvPicPr>
        <p:blipFill rotWithShape="1">
          <a:blip r:embed="rId9"/>
          <a:srcRect l="4692" t="2221" r="7150"/>
          <a:stretch/>
        </p:blipFill>
        <p:spPr>
          <a:xfrm>
            <a:off x="7526415" y="2904569"/>
            <a:ext cx="660559" cy="658368"/>
          </a:xfrm>
          <a:prstGeom prst="ellipse">
            <a:avLst/>
          </a:prstGeom>
          <a:ln w="38100" cmpd="sng">
            <a:solidFill>
              <a:srgbClr val="1DE33A"/>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8085689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500" fill="hold"/>
                                        <p:tgtEl>
                                          <p:spTgt spid="9"/>
                                        </p:tgtEl>
                                        <p:attrNameLst>
                                          <p:attrName>ppt_w</p:attrName>
                                        </p:attrNameLst>
                                      </p:cBhvr>
                                      <p:tavLst>
                                        <p:tav tm="0">
                                          <p:val>
                                            <p:fltVal val="0"/>
                                          </p:val>
                                        </p:tav>
                                        <p:tav tm="100000">
                                          <p:val>
                                            <p:strVal val="#ppt_w"/>
                                          </p:val>
                                        </p:tav>
                                      </p:tavLst>
                                    </p:anim>
                                    <p:anim calcmode="lin" valueType="num">
                                      <p:cBhvr>
                                        <p:cTn id="15" dur="500" fill="hold"/>
                                        <p:tgtEl>
                                          <p:spTgt spid="9"/>
                                        </p:tgtEl>
                                        <p:attrNameLst>
                                          <p:attrName>ppt_h</p:attrName>
                                        </p:attrNameLst>
                                      </p:cBhvr>
                                      <p:tavLst>
                                        <p:tav tm="0">
                                          <p:val>
                                            <p:fltVal val="0"/>
                                          </p:val>
                                        </p:tav>
                                        <p:tav tm="100000">
                                          <p:val>
                                            <p:strVal val="#ppt_h"/>
                                          </p:val>
                                        </p:tav>
                                      </p:tavLst>
                                    </p:anim>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2"/>
                                        </p:tgtEl>
                                        <p:attrNameLst>
                                          <p:attrName>style.visibility</p:attrName>
                                        </p:attrNameLst>
                                      </p:cBhvr>
                                      <p:to>
                                        <p:strVal val="visible"/>
                                      </p:to>
                                    </p:set>
                                    <p:anim calcmode="lin" valueType="num">
                                      <p:cBhvr>
                                        <p:cTn id="21" dur="500" fill="hold"/>
                                        <p:tgtEl>
                                          <p:spTgt spid="72"/>
                                        </p:tgtEl>
                                        <p:attrNameLst>
                                          <p:attrName>ppt_w</p:attrName>
                                        </p:attrNameLst>
                                      </p:cBhvr>
                                      <p:tavLst>
                                        <p:tav tm="0">
                                          <p:val>
                                            <p:fltVal val="0"/>
                                          </p:val>
                                        </p:tav>
                                        <p:tav tm="100000">
                                          <p:val>
                                            <p:strVal val="#ppt_w"/>
                                          </p:val>
                                        </p:tav>
                                      </p:tavLst>
                                    </p:anim>
                                    <p:anim calcmode="lin" valueType="num">
                                      <p:cBhvr>
                                        <p:cTn id="22" dur="500" fill="hold"/>
                                        <p:tgtEl>
                                          <p:spTgt spid="72"/>
                                        </p:tgtEl>
                                        <p:attrNameLst>
                                          <p:attrName>ppt_h</p:attrName>
                                        </p:attrNameLst>
                                      </p:cBhvr>
                                      <p:tavLst>
                                        <p:tav tm="0">
                                          <p:val>
                                            <p:fltVal val="0"/>
                                          </p:val>
                                        </p:tav>
                                        <p:tav tm="100000">
                                          <p:val>
                                            <p:strVal val="#ppt_h"/>
                                          </p:val>
                                        </p:tav>
                                      </p:tavLst>
                                    </p:anim>
                                    <p:animEffect transition="in" filter="fade">
                                      <p:cBhvr>
                                        <p:cTn id="23" dur="500"/>
                                        <p:tgtEl>
                                          <p:spTgt spid="72"/>
                                        </p:tgtEl>
                                      </p:cBhvr>
                                    </p:animEffect>
                                  </p:childTnLst>
                                </p:cTn>
                              </p:par>
                              <p:par>
                                <p:cTn id="24" presetID="53" presetClass="entr" presetSubtype="16" fill="hold" grpId="0" nodeType="withEffect">
                                  <p:stCondLst>
                                    <p:cond delay="0"/>
                                  </p:stCondLst>
                                  <p:childTnLst>
                                    <p:set>
                                      <p:cBhvr>
                                        <p:cTn id="25" dur="1" fill="hold">
                                          <p:stCondLst>
                                            <p:cond delay="0"/>
                                          </p:stCondLst>
                                        </p:cTn>
                                        <p:tgtEl>
                                          <p:spTgt spid="73"/>
                                        </p:tgtEl>
                                        <p:attrNameLst>
                                          <p:attrName>style.visibility</p:attrName>
                                        </p:attrNameLst>
                                      </p:cBhvr>
                                      <p:to>
                                        <p:strVal val="visible"/>
                                      </p:to>
                                    </p:set>
                                    <p:anim calcmode="lin" valueType="num">
                                      <p:cBhvr>
                                        <p:cTn id="26" dur="500" fill="hold"/>
                                        <p:tgtEl>
                                          <p:spTgt spid="73"/>
                                        </p:tgtEl>
                                        <p:attrNameLst>
                                          <p:attrName>ppt_w</p:attrName>
                                        </p:attrNameLst>
                                      </p:cBhvr>
                                      <p:tavLst>
                                        <p:tav tm="0">
                                          <p:val>
                                            <p:fltVal val="0"/>
                                          </p:val>
                                        </p:tav>
                                        <p:tav tm="100000">
                                          <p:val>
                                            <p:strVal val="#ppt_w"/>
                                          </p:val>
                                        </p:tav>
                                      </p:tavLst>
                                    </p:anim>
                                    <p:anim calcmode="lin" valueType="num">
                                      <p:cBhvr>
                                        <p:cTn id="27" dur="500" fill="hold"/>
                                        <p:tgtEl>
                                          <p:spTgt spid="73"/>
                                        </p:tgtEl>
                                        <p:attrNameLst>
                                          <p:attrName>ppt_h</p:attrName>
                                        </p:attrNameLst>
                                      </p:cBhvr>
                                      <p:tavLst>
                                        <p:tav tm="0">
                                          <p:val>
                                            <p:fltVal val="0"/>
                                          </p:val>
                                        </p:tav>
                                        <p:tav tm="100000">
                                          <p:val>
                                            <p:strVal val="#ppt_h"/>
                                          </p:val>
                                        </p:tav>
                                      </p:tavLst>
                                    </p:anim>
                                    <p:animEffect transition="in" filter="fade">
                                      <p:cBhvr>
                                        <p:cTn id="28" dur="500"/>
                                        <p:tgtEl>
                                          <p:spTgt spid="73"/>
                                        </p:tgtEl>
                                      </p:cBhvr>
                                    </p:animEffect>
                                  </p:childTnLst>
                                </p:cTn>
                              </p:par>
                              <p:par>
                                <p:cTn id="29" presetID="53" presetClass="entr" presetSubtype="16" fill="hold" nodeType="with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p:cTn id="31" dur="500" fill="hold"/>
                                        <p:tgtEl>
                                          <p:spTgt spid="18"/>
                                        </p:tgtEl>
                                        <p:attrNameLst>
                                          <p:attrName>ppt_w</p:attrName>
                                        </p:attrNameLst>
                                      </p:cBhvr>
                                      <p:tavLst>
                                        <p:tav tm="0">
                                          <p:val>
                                            <p:fltVal val="0"/>
                                          </p:val>
                                        </p:tav>
                                        <p:tav tm="100000">
                                          <p:val>
                                            <p:strVal val="#ppt_w"/>
                                          </p:val>
                                        </p:tav>
                                      </p:tavLst>
                                    </p:anim>
                                    <p:anim calcmode="lin" valueType="num">
                                      <p:cBhvr>
                                        <p:cTn id="32" dur="500" fill="hold"/>
                                        <p:tgtEl>
                                          <p:spTgt spid="18"/>
                                        </p:tgtEl>
                                        <p:attrNameLst>
                                          <p:attrName>ppt_h</p:attrName>
                                        </p:attrNameLst>
                                      </p:cBhvr>
                                      <p:tavLst>
                                        <p:tav tm="0">
                                          <p:val>
                                            <p:fltVal val="0"/>
                                          </p:val>
                                        </p:tav>
                                        <p:tav tm="100000">
                                          <p:val>
                                            <p:strVal val="#ppt_h"/>
                                          </p:val>
                                        </p:tav>
                                      </p:tavLst>
                                    </p:anim>
                                    <p:animEffect transition="in" filter="fade">
                                      <p:cBhvr>
                                        <p:cTn id="33" dur="500"/>
                                        <p:tgtEl>
                                          <p:spTgt spid="18"/>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19"/>
                                        </p:tgtEl>
                                        <p:attrNameLst>
                                          <p:attrName>style.visibility</p:attrName>
                                        </p:attrNameLst>
                                      </p:cBhvr>
                                      <p:to>
                                        <p:strVal val="visible"/>
                                      </p:to>
                                    </p:set>
                                    <p:anim calcmode="lin" valueType="num">
                                      <p:cBhvr>
                                        <p:cTn id="38" dur="500" fill="hold"/>
                                        <p:tgtEl>
                                          <p:spTgt spid="19"/>
                                        </p:tgtEl>
                                        <p:attrNameLst>
                                          <p:attrName>ppt_w</p:attrName>
                                        </p:attrNameLst>
                                      </p:cBhvr>
                                      <p:tavLst>
                                        <p:tav tm="0">
                                          <p:val>
                                            <p:fltVal val="0"/>
                                          </p:val>
                                        </p:tav>
                                        <p:tav tm="100000">
                                          <p:val>
                                            <p:strVal val="#ppt_w"/>
                                          </p:val>
                                        </p:tav>
                                      </p:tavLst>
                                    </p:anim>
                                    <p:anim calcmode="lin" valueType="num">
                                      <p:cBhvr>
                                        <p:cTn id="39" dur="500" fill="hold"/>
                                        <p:tgtEl>
                                          <p:spTgt spid="19"/>
                                        </p:tgtEl>
                                        <p:attrNameLst>
                                          <p:attrName>ppt_h</p:attrName>
                                        </p:attrNameLst>
                                      </p:cBhvr>
                                      <p:tavLst>
                                        <p:tav tm="0">
                                          <p:val>
                                            <p:fltVal val="0"/>
                                          </p:val>
                                        </p:tav>
                                        <p:tav tm="100000">
                                          <p:val>
                                            <p:strVal val="#ppt_h"/>
                                          </p:val>
                                        </p:tav>
                                      </p:tavLst>
                                    </p:anim>
                                    <p:animEffect transition="in" filter="fade">
                                      <p:cBhvr>
                                        <p:cTn id="40" dur="500"/>
                                        <p:tgtEl>
                                          <p:spTgt spid="19"/>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grpId="0" nodeType="clickEffect">
                                  <p:stCondLst>
                                    <p:cond delay="0"/>
                                  </p:stCondLst>
                                  <p:childTnLst>
                                    <p:set>
                                      <p:cBhvr>
                                        <p:cTn id="44" dur="1" fill="hold">
                                          <p:stCondLst>
                                            <p:cond delay="0"/>
                                          </p:stCondLst>
                                        </p:cTn>
                                        <p:tgtEl>
                                          <p:spTgt spid="74"/>
                                        </p:tgtEl>
                                        <p:attrNameLst>
                                          <p:attrName>style.visibility</p:attrName>
                                        </p:attrNameLst>
                                      </p:cBhvr>
                                      <p:to>
                                        <p:strVal val="visible"/>
                                      </p:to>
                                    </p:set>
                                    <p:anim calcmode="lin" valueType="num">
                                      <p:cBhvr>
                                        <p:cTn id="45" dur="500" fill="hold"/>
                                        <p:tgtEl>
                                          <p:spTgt spid="74"/>
                                        </p:tgtEl>
                                        <p:attrNameLst>
                                          <p:attrName>ppt_w</p:attrName>
                                        </p:attrNameLst>
                                      </p:cBhvr>
                                      <p:tavLst>
                                        <p:tav tm="0">
                                          <p:val>
                                            <p:fltVal val="0"/>
                                          </p:val>
                                        </p:tav>
                                        <p:tav tm="100000">
                                          <p:val>
                                            <p:strVal val="#ppt_w"/>
                                          </p:val>
                                        </p:tav>
                                      </p:tavLst>
                                    </p:anim>
                                    <p:anim calcmode="lin" valueType="num">
                                      <p:cBhvr>
                                        <p:cTn id="46" dur="500" fill="hold"/>
                                        <p:tgtEl>
                                          <p:spTgt spid="74"/>
                                        </p:tgtEl>
                                        <p:attrNameLst>
                                          <p:attrName>ppt_h</p:attrName>
                                        </p:attrNameLst>
                                      </p:cBhvr>
                                      <p:tavLst>
                                        <p:tav tm="0">
                                          <p:val>
                                            <p:fltVal val="0"/>
                                          </p:val>
                                        </p:tav>
                                        <p:tav tm="100000">
                                          <p:val>
                                            <p:strVal val="#ppt_h"/>
                                          </p:val>
                                        </p:tav>
                                      </p:tavLst>
                                    </p:anim>
                                    <p:animEffect transition="in" filter="fade">
                                      <p:cBhvr>
                                        <p:cTn id="47" dur="500"/>
                                        <p:tgtEl>
                                          <p:spTgt spid="74"/>
                                        </p:tgtEl>
                                      </p:cBhvr>
                                    </p:animEffect>
                                  </p:childTnLst>
                                </p:cTn>
                              </p:par>
                              <p:par>
                                <p:cTn id="48" presetID="53" presetClass="entr" presetSubtype="16" fill="hold" grpId="0" nodeType="withEffect">
                                  <p:stCondLst>
                                    <p:cond delay="0"/>
                                  </p:stCondLst>
                                  <p:childTnLst>
                                    <p:set>
                                      <p:cBhvr>
                                        <p:cTn id="49" dur="1" fill="hold">
                                          <p:stCondLst>
                                            <p:cond delay="0"/>
                                          </p:stCondLst>
                                        </p:cTn>
                                        <p:tgtEl>
                                          <p:spTgt spid="75"/>
                                        </p:tgtEl>
                                        <p:attrNameLst>
                                          <p:attrName>style.visibility</p:attrName>
                                        </p:attrNameLst>
                                      </p:cBhvr>
                                      <p:to>
                                        <p:strVal val="visible"/>
                                      </p:to>
                                    </p:set>
                                    <p:anim calcmode="lin" valueType="num">
                                      <p:cBhvr>
                                        <p:cTn id="50" dur="500" fill="hold"/>
                                        <p:tgtEl>
                                          <p:spTgt spid="75"/>
                                        </p:tgtEl>
                                        <p:attrNameLst>
                                          <p:attrName>ppt_w</p:attrName>
                                        </p:attrNameLst>
                                      </p:cBhvr>
                                      <p:tavLst>
                                        <p:tav tm="0">
                                          <p:val>
                                            <p:fltVal val="0"/>
                                          </p:val>
                                        </p:tav>
                                        <p:tav tm="100000">
                                          <p:val>
                                            <p:strVal val="#ppt_w"/>
                                          </p:val>
                                        </p:tav>
                                      </p:tavLst>
                                    </p:anim>
                                    <p:anim calcmode="lin" valueType="num">
                                      <p:cBhvr>
                                        <p:cTn id="51" dur="500" fill="hold"/>
                                        <p:tgtEl>
                                          <p:spTgt spid="75"/>
                                        </p:tgtEl>
                                        <p:attrNameLst>
                                          <p:attrName>ppt_h</p:attrName>
                                        </p:attrNameLst>
                                      </p:cBhvr>
                                      <p:tavLst>
                                        <p:tav tm="0">
                                          <p:val>
                                            <p:fltVal val="0"/>
                                          </p:val>
                                        </p:tav>
                                        <p:tav tm="100000">
                                          <p:val>
                                            <p:strVal val="#ppt_h"/>
                                          </p:val>
                                        </p:tav>
                                      </p:tavLst>
                                    </p:anim>
                                    <p:animEffect transition="in" filter="fade">
                                      <p:cBhvr>
                                        <p:cTn id="52" dur="500"/>
                                        <p:tgtEl>
                                          <p:spTgt spid="75"/>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nodeType="clickEffect">
                                  <p:stCondLst>
                                    <p:cond delay="0"/>
                                  </p:stCondLst>
                                  <p:childTnLst>
                                    <p:set>
                                      <p:cBhvr>
                                        <p:cTn id="56" dur="1" fill="hold">
                                          <p:stCondLst>
                                            <p:cond delay="0"/>
                                          </p:stCondLst>
                                        </p:cTn>
                                        <p:tgtEl>
                                          <p:spTgt spid="42"/>
                                        </p:tgtEl>
                                        <p:attrNameLst>
                                          <p:attrName>style.visibility</p:attrName>
                                        </p:attrNameLst>
                                      </p:cBhvr>
                                      <p:to>
                                        <p:strVal val="visible"/>
                                      </p:to>
                                    </p:set>
                                    <p:anim calcmode="lin" valueType="num">
                                      <p:cBhvr>
                                        <p:cTn id="57" dur="500" fill="hold"/>
                                        <p:tgtEl>
                                          <p:spTgt spid="42"/>
                                        </p:tgtEl>
                                        <p:attrNameLst>
                                          <p:attrName>ppt_w</p:attrName>
                                        </p:attrNameLst>
                                      </p:cBhvr>
                                      <p:tavLst>
                                        <p:tav tm="0">
                                          <p:val>
                                            <p:fltVal val="0"/>
                                          </p:val>
                                        </p:tav>
                                        <p:tav tm="100000">
                                          <p:val>
                                            <p:strVal val="#ppt_w"/>
                                          </p:val>
                                        </p:tav>
                                      </p:tavLst>
                                    </p:anim>
                                    <p:anim calcmode="lin" valueType="num">
                                      <p:cBhvr>
                                        <p:cTn id="58" dur="500" fill="hold"/>
                                        <p:tgtEl>
                                          <p:spTgt spid="42"/>
                                        </p:tgtEl>
                                        <p:attrNameLst>
                                          <p:attrName>ppt_h</p:attrName>
                                        </p:attrNameLst>
                                      </p:cBhvr>
                                      <p:tavLst>
                                        <p:tav tm="0">
                                          <p:val>
                                            <p:fltVal val="0"/>
                                          </p:val>
                                        </p:tav>
                                        <p:tav tm="100000">
                                          <p:val>
                                            <p:strVal val="#ppt_h"/>
                                          </p:val>
                                        </p:tav>
                                      </p:tavLst>
                                    </p:anim>
                                    <p:animEffect transition="in" filter="fade">
                                      <p:cBhvr>
                                        <p:cTn id="59" dur="500"/>
                                        <p:tgtEl>
                                          <p:spTgt spid="42"/>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nodeType="clickEffect">
                                  <p:stCondLst>
                                    <p:cond delay="0"/>
                                  </p:stCondLst>
                                  <p:childTnLst>
                                    <p:set>
                                      <p:cBhvr>
                                        <p:cTn id="63" dur="1" fill="hold">
                                          <p:stCondLst>
                                            <p:cond delay="0"/>
                                          </p:stCondLst>
                                        </p:cTn>
                                        <p:tgtEl>
                                          <p:spTgt spid="20"/>
                                        </p:tgtEl>
                                        <p:attrNameLst>
                                          <p:attrName>style.visibility</p:attrName>
                                        </p:attrNameLst>
                                      </p:cBhvr>
                                      <p:to>
                                        <p:strVal val="visible"/>
                                      </p:to>
                                    </p:set>
                                    <p:anim calcmode="lin" valueType="num">
                                      <p:cBhvr>
                                        <p:cTn id="64" dur="500" fill="hold"/>
                                        <p:tgtEl>
                                          <p:spTgt spid="20"/>
                                        </p:tgtEl>
                                        <p:attrNameLst>
                                          <p:attrName>ppt_w</p:attrName>
                                        </p:attrNameLst>
                                      </p:cBhvr>
                                      <p:tavLst>
                                        <p:tav tm="0">
                                          <p:val>
                                            <p:fltVal val="0"/>
                                          </p:val>
                                        </p:tav>
                                        <p:tav tm="100000">
                                          <p:val>
                                            <p:strVal val="#ppt_w"/>
                                          </p:val>
                                        </p:tav>
                                      </p:tavLst>
                                    </p:anim>
                                    <p:anim calcmode="lin" valueType="num">
                                      <p:cBhvr>
                                        <p:cTn id="65" dur="500" fill="hold"/>
                                        <p:tgtEl>
                                          <p:spTgt spid="20"/>
                                        </p:tgtEl>
                                        <p:attrNameLst>
                                          <p:attrName>ppt_h</p:attrName>
                                        </p:attrNameLst>
                                      </p:cBhvr>
                                      <p:tavLst>
                                        <p:tav tm="0">
                                          <p:val>
                                            <p:fltVal val="0"/>
                                          </p:val>
                                        </p:tav>
                                        <p:tav tm="100000">
                                          <p:val>
                                            <p:strVal val="#ppt_h"/>
                                          </p:val>
                                        </p:tav>
                                      </p:tavLst>
                                    </p:anim>
                                    <p:animEffect transition="in" filter="fade">
                                      <p:cBhvr>
                                        <p:cTn id="66" dur="500"/>
                                        <p:tgtEl>
                                          <p:spTgt spid="20"/>
                                        </p:tgtEl>
                                      </p:cBhvr>
                                    </p:animEffect>
                                  </p:childTnLst>
                                </p:cTn>
                              </p:par>
                            </p:childTnLst>
                          </p:cTn>
                        </p:par>
                      </p:childTnLst>
                    </p:cTn>
                  </p:par>
                  <p:par>
                    <p:cTn id="67" fill="hold">
                      <p:stCondLst>
                        <p:cond delay="indefinite"/>
                      </p:stCondLst>
                      <p:childTnLst>
                        <p:par>
                          <p:cTn id="68" fill="hold">
                            <p:stCondLst>
                              <p:cond delay="0"/>
                            </p:stCondLst>
                            <p:childTnLst>
                              <p:par>
                                <p:cTn id="69" presetID="53" presetClass="entr" presetSubtype="16" fill="hold" nodeType="clickEffect">
                                  <p:stCondLst>
                                    <p:cond delay="0"/>
                                  </p:stCondLst>
                                  <p:childTnLst>
                                    <p:set>
                                      <p:cBhvr>
                                        <p:cTn id="70" dur="1" fill="hold">
                                          <p:stCondLst>
                                            <p:cond delay="0"/>
                                          </p:stCondLst>
                                        </p:cTn>
                                        <p:tgtEl>
                                          <p:spTgt spid="17"/>
                                        </p:tgtEl>
                                        <p:attrNameLst>
                                          <p:attrName>style.visibility</p:attrName>
                                        </p:attrNameLst>
                                      </p:cBhvr>
                                      <p:to>
                                        <p:strVal val="visible"/>
                                      </p:to>
                                    </p:set>
                                    <p:anim calcmode="lin" valueType="num">
                                      <p:cBhvr>
                                        <p:cTn id="71" dur="500" fill="hold"/>
                                        <p:tgtEl>
                                          <p:spTgt spid="17"/>
                                        </p:tgtEl>
                                        <p:attrNameLst>
                                          <p:attrName>ppt_w</p:attrName>
                                        </p:attrNameLst>
                                      </p:cBhvr>
                                      <p:tavLst>
                                        <p:tav tm="0">
                                          <p:val>
                                            <p:fltVal val="0"/>
                                          </p:val>
                                        </p:tav>
                                        <p:tav tm="100000">
                                          <p:val>
                                            <p:strVal val="#ppt_w"/>
                                          </p:val>
                                        </p:tav>
                                      </p:tavLst>
                                    </p:anim>
                                    <p:anim calcmode="lin" valueType="num">
                                      <p:cBhvr>
                                        <p:cTn id="72" dur="500" fill="hold"/>
                                        <p:tgtEl>
                                          <p:spTgt spid="17"/>
                                        </p:tgtEl>
                                        <p:attrNameLst>
                                          <p:attrName>ppt_h</p:attrName>
                                        </p:attrNameLst>
                                      </p:cBhvr>
                                      <p:tavLst>
                                        <p:tav tm="0">
                                          <p:val>
                                            <p:fltVal val="0"/>
                                          </p:val>
                                        </p:tav>
                                        <p:tav tm="100000">
                                          <p:val>
                                            <p:strVal val="#ppt_h"/>
                                          </p:val>
                                        </p:tav>
                                      </p:tavLst>
                                    </p:anim>
                                    <p:animEffect transition="in" filter="fade">
                                      <p:cBhvr>
                                        <p:cTn id="73" dur="500"/>
                                        <p:tgtEl>
                                          <p:spTgt spid="17"/>
                                        </p:tgtEl>
                                      </p:cBhvr>
                                    </p:animEffect>
                                  </p:childTnLst>
                                </p:cTn>
                              </p:par>
                            </p:childTnLst>
                          </p:cTn>
                        </p:par>
                      </p:childTnLst>
                    </p:cTn>
                  </p:par>
                  <p:par>
                    <p:cTn id="74" fill="hold">
                      <p:stCondLst>
                        <p:cond delay="indefinite"/>
                      </p:stCondLst>
                      <p:childTnLst>
                        <p:par>
                          <p:cTn id="75" fill="hold">
                            <p:stCondLst>
                              <p:cond delay="0"/>
                            </p:stCondLst>
                            <p:childTnLst>
                              <p:par>
                                <p:cTn id="76" presetID="53" presetClass="entr" presetSubtype="16" fill="hold" nodeType="clickEffect">
                                  <p:stCondLst>
                                    <p:cond delay="0"/>
                                  </p:stCondLst>
                                  <p:childTnLst>
                                    <p:set>
                                      <p:cBhvr>
                                        <p:cTn id="77" dur="1" fill="hold">
                                          <p:stCondLst>
                                            <p:cond delay="0"/>
                                          </p:stCondLst>
                                        </p:cTn>
                                        <p:tgtEl>
                                          <p:spTgt spid="35"/>
                                        </p:tgtEl>
                                        <p:attrNameLst>
                                          <p:attrName>style.visibility</p:attrName>
                                        </p:attrNameLst>
                                      </p:cBhvr>
                                      <p:to>
                                        <p:strVal val="visible"/>
                                      </p:to>
                                    </p:set>
                                    <p:anim calcmode="lin" valueType="num">
                                      <p:cBhvr>
                                        <p:cTn id="78" dur="500" fill="hold"/>
                                        <p:tgtEl>
                                          <p:spTgt spid="35"/>
                                        </p:tgtEl>
                                        <p:attrNameLst>
                                          <p:attrName>ppt_w</p:attrName>
                                        </p:attrNameLst>
                                      </p:cBhvr>
                                      <p:tavLst>
                                        <p:tav tm="0">
                                          <p:val>
                                            <p:fltVal val="0"/>
                                          </p:val>
                                        </p:tav>
                                        <p:tav tm="100000">
                                          <p:val>
                                            <p:strVal val="#ppt_w"/>
                                          </p:val>
                                        </p:tav>
                                      </p:tavLst>
                                    </p:anim>
                                    <p:anim calcmode="lin" valueType="num">
                                      <p:cBhvr>
                                        <p:cTn id="79" dur="500" fill="hold"/>
                                        <p:tgtEl>
                                          <p:spTgt spid="35"/>
                                        </p:tgtEl>
                                        <p:attrNameLst>
                                          <p:attrName>ppt_h</p:attrName>
                                        </p:attrNameLst>
                                      </p:cBhvr>
                                      <p:tavLst>
                                        <p:tav tm="0">
                                          <p:val>
                                            <p:fltVal val="0"/>
                                          </p:val>
                                        </p:tav>
                                        <p:tav tm="100000">
                                          <p:val>
                                            <p:strVal val="#ppt_h"/>
                                          </p:val>
                                        </p:tav>
                                      </p:tavLst>
                                    </p:anim>
                                    <p:animEffect transition="in" filter="fade">
                                      <p:cBhvr>
                                        <p:cTn id="80" dur="500"/>
                                        <p:tgtEl>
                                          <p:spTgt spid="35"/>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78"/>
                                        </p:tgtEl>
                                        <p:attrNameLst>
                                          <p:attrName>style.visibility</p:attrName>
                                        </p:attrNameLst>
                                      </p:cBhvr>
                                      <p:to>
                                        <p:strVal val="visible"/>
                                      </p:to>
                                    </p:set>
                                    <p:anim calcmode="lin" valueType="num">
                                      <p:cBhvr>
                                        <p:cTn id="85" dur="500" fill="hold"/>
                                        <p:tgtEl>
                                          <p:spTgt spid="78"/>
                                        </p:tgtEl>
                                        <p:attrNameLst>
                                          <p:attrName>ppt_w</p:attrName>
                                        </p:attrNameLst>
                                      </p:cBhvr>
                                      <p:tavLst>
                                        <p:tav tm="0">
                                          <p:val>
                                            <p:fltVal val="0"/>
                                          </p:val>
                                        </p:tav>
                                        <p:tav tm="100000">
                                          <p:val>
                                            <p:strVal val="#ppt_w"/>
                                          </p:val>
                                        </p:tav>
                                      </p:tavLst>
                                    </p:anim>
                                    <p:anim calcmode="lin" valueType="num">
                                      <p:cBhvr>
                                        <p:cTn id="86" dur="500" fill="hold"/>
                                        <p:tgtEl>
                                          <p:spTgt spid="78"/>
                                        </p:tgtEl>
                                        <p:attrNameLst>
                                          <p:attrName>ppt_h</p:attrName>
                                        </p:attrNameLst>
                                      </p:cBhvr>
                                      <p:tavLst>
                                        <p:tav tm="0">
                                          <p:val>
                                            <p:fltVal val="0"/>
                                          </p:val>
                                        </p:tav>
                                        <p:tav tm="100000">
                                          <p:val>
                                            <p:strVal val="#ppt_h"/>
                                          </p:val>
                                        </p:tav>
                                      </p:tavLst>
                                    </p:anim>
                                    <p:animEffect transition="in" filter="fade">
                                      <p:cBhvr>
                                        <p:cTn id="87" dur="500"/>
                                        <p:tgtEl>
                                          <p:spTgt spid="78"/>
                                        </p:tgtEl>
                                      </p:cBhvr>
                                    </p:animEffect>
                                  </p:childTnLst>
                                </p:cTn>
                              </p:par>
                              <p:par>
                                <p:cTn id="88" presetID="53" presetClass="entr" presetSubtype="16" fill="hold" grpId="0" nodeType="withEffect">
                                  <p:stCondLst>
                                    <p:cond delay="0"/>
                                  </p:stCondLst>
                                  <p:childTnLst>
                                    <p:set>
                                      <p:cBhvr>
                                        <p:cTn id="89" dur="1" fill="hold">
                                          <p:stCondLst>
                                            <p:cond delay="0"/>
                                          </p:stCondLst>
                                        </p:cTn>
                                        <p:tgtEl>
                                          <p:spTgt spid="79"/>
                                        </p:tgtEl>
                                        <p:attrNameLst>
                                          <p:attrName>style.visibility</p:attrName>
                                        </p:attrNameLst>
                                      </p:cBhvr>
                                      <p:to>
                                        <p:strVal val="visible"/>
                                      </p:to>
                                    </p:set>
                                    <p:anim calcmode="lin" valueType="num">
                                      <p:cBhvr>
                                        <p:cTn id="90" dur="500" fill="hold"/>
                                        <p:tgtEl>
                                          <p:spTgt spid="79"/>
                                        </p:tgtEl>
                                        <p:attrNameLst>
                                          <p:attrName>ppt_w</p:attrName>
                                        </p:attrNameLst>
                                      </p:cBhvr>
                                      <p:tavLst>
                                        <p:tav tm="0">
                                          <p:val>
                                            <p:fltVal val="0"/>
                                          </p:val>
                                        </p:tav>
                                        <p:tav tm="100000">
                                          <p:val>
                                            <p:strVal val="#ppt_w"/>
                                          </p:val>
                                        </p:tav>
                                      </p:tavLst>
                                    </p:anim>
                                    <p:anim calcmode="lin" valueType="num">
                                      <p:cBhvr>
                                        <p:cTn id="91" dur="500" fill="hold"/>
                                        <p:tgtEl>
                                          <p:spTgt spid="79"/>
                                        </p:tgtEl>
                                        <p:attrNameLst>
                                          <p:attrName>ppt_h</p:attrName>
                                        </p:attrNameLst>
                                      </p:cBhvr>
                                      <p:tavLst>
                                        <p:tav tm="0">
                                          <p:val>
                                            <p:fltVal val="0"/>
                                          </p:val>
                                        </p:tav>
                                        <p:tav tm="100000">
                                          <p:val>
                                            <p:strVal val="#ppt_h"/>
                                          </p:val>
                                        </p:tav>
                                      </p:tavLst>
                                    </p:anim>
                                    <p:animEffect transition="in" filter="fade">
                                      <p:cBhvr>
                                        <p:cTn id="92" dur="500"/>
                                        <p:tgtEl>
                                          <p:spTgt spid="79"/>
                                        </p:tgtEl>
                                      </p:cBhvr>
                                    </p:animEffect>
                                  </p:childTnLst>
                                </p:cTn>
                              </p:par>
                            </p:childTnLst>
                          </p:cTn>
                        </p:par>
                      </p:childTnLst>
                    </p:cTn>
                  </p:par>
                  <p:par>
                    <p:cTn id="93" fill="hold">
                      <p:stCondLst>
                        <p:cond delay="indefinite"/>
                      </p:stCondLst>
                      <p:childTnLst>
                        <p:par>
                          <p:cTn id="94" fill="hold">
                            <p:stCondLst>
                              <p:cond delay="0"/>
                            </p:stCondLst>
                            <p:childTnLst>
                              <p:par>
                                <p:cTn id="95" presetID="53" presetClass="entr" presetSubtype="16" fill="hold" nodeType="clickEffect">
                                  <p:stCondLst>
                                    <p:cond delay="0"/>
                                  </p:stCondLst>
                                  <p:childTnLst>
                                    <p:set>
                                      <p:cBhvr>
                                        <p:cTn id="96" dur="1" fill="hold">
                                          <p:stCondLst>
                                            <p:cond delay="0"/>
                                          </p:stCondLst>
                                        </p:cTn>
                                        <p:tgtEl>
                                          <p:spTgt spid="56"/>
                                        </p:tgtEl>
                                        <p:attrNameLst>
                                          <p:attrName>style.visibility</p:attrName>
                                        </p:attrNameLst>
                                      </p:cBhvr>
                                      <p:to>
                                        <p:strVal val="visible"/>
                                      </p:to>
                                    </p:set>
                                    <p:anim calcmode="lin" valueType="num">
                                      <p:cBhvr>
                                        <p:cTn id="97" dur="500" fill="hold"/>
                                        <p:tgtEl>
                                          <p:spTgt spid="56"/>
                                        </p:tgtEl>
                                        <p:attrNameLst>
                                          <p:attrName>ppt_w</p:attrName>
                                        </p:attrNameLst>
                                      </p:cBhvr>
                                      <p:tavLst>
                                        <p:tav tm="0">
                                          <p:val>
                                            <p:fltVal val="0"/>
                                          </p:val>
                                        </p:tav>
                                        <p:tav tm="100000">
                                          <p:val>
                                            <p:strVal val="#ppt_w"/>
                                          </p:val>
                                        </p:tav>
                                      </p:tavLst>
                                    </p:anim>
                                    <p:anim calcmode="lin" valueType="num">
                                      <p:cBhvr>
                                        <p:cTn id="98" dur="500" fill="hold"/>
                                        <p:tgtEl>
                                          <p:spTgt spid="56"/>
                                        </p:tgtEl>
                                        <p:attrNameLst>
                                          <p:attrName>ppt_h</p:attrName>
                                        </p:attrNameLst>
                                      </p:cBhvr>
                                      <p:tavLst>
                                        <p:tav tm="0">
                                          <p:val>
                                            <p:fltVal val="0"/>
                                          </p:val>
                                        </p:tav>
                                        <p:tav tm="100000">
                                          <p:val>
                                            <p:strVal val="#ppt_h"/>
                                          </p:val>
                                        </p:tav>
                                      </p:tavLst>
                                    </p:anim>
                                    <p:animEffect transition="in" filter="fade">
                                      <p:cBhvr>
                                        <p:cTn id="99" dur="500"/>
                                        <p:tgtEl>
                                          <p:spTgt spid="56"/>
                                        </p:tgtEl>
                                      </p:cBhvr>
                                    </p:animEffect>
                                  </p:childTnLst>
                                </p:cTn>
                              </p:par>
                            </p:childTnLst>
                          </p:cTn>
                        </p:par>
                      </p:childTnLst>
                    </p:cTn>
                  </p:par>
                  <p:par>
                    <p:cTn id="100" fill="hold">
                      <p:stCondLst>
                        <p:cond delay="indefinite"/>
                      </p:stCondLst>
                      <p:childTnLst>
                        <p:par>
                          <p:cTn id="101" fill="hold">
                            <p:stCondLst>
                              <p:cond delay="0"/>
                            </p:stCondLst>
                            <p:childTnLst>
                              <p:par>
                                <p:cTn id="102" presetID="53" presetClass="entr" presetSubtype="16" fill="hold" nodeType="clickEffect">
                                  <p:stCondLst>
                                    <p:cond delay="0"/>
                                  </p:stCondLst>
                                  <p:childTnLst>
                                    <p:set>
                                      <p:cBhvr>
                                        <p:cTn id="103" dur="1" fill="hold">
                                          <p:stCondLst>
                                            <p:cond delay="0"/>
                                          </p:stCondLst>
                                        </p:cTn>
                                        <p:tgtEl>
                                          <p:spTgt spid="57"/>
                                        </p:tgtEl>
                                        <p:attrNameLst>
                                          <p:attrName>style.visibility</p:attrName>
                                        </p:attrNameLst>
                                      </p:cBhvr>
                                      <p:to>
                                        <p:strVal val="visible"/>
                                      </p:to>
                                    </p:set>
                                    <p:anim calcmode="lin" valueType="num">
                                      <p:cBhvr>
                                        <p:cTn id="104" dur="500" fill="hold"/>
                                        <p:tgtEl>
                                          <p:spTgt spid="57"/>
                                        </p:tgtEl>
                                        <p:attrNameLst>
                                          <p:attrName>ppt_w</p:attrName>
                                        </p:attrNameLst>
                                      </p:cBhvr>
                                      <p:tavLst>
                                        <p:tav tm="0">
                                          <p:val>
                                            <p:fltVal val="0"/>
                                          </p:val>
                                        </p:tav>
                                        <p:tav tm="100000">
                                          <p:val>
                                            <p:strVal val="#ppt_w"/>
                                          </p:val>
                                        </p:tav>
                                      </p:tavLst>
                                    </p:anim>
                                    <p:anim calcmode="lin" valueType="num">
                                      <p:cBhvr>
                                        <p:cTn id="105" dur="500" fill="hold"/>
                                        <p:tgtEl>
                                          <p:spTgt spid="57"/>
                                        </p:tgtEl>
                                        <p:attrNameLst>
                                          <p:attrName>ppt_h</p:attrName>
                                        </p:attrNameLst>
                                      </p:cBhvr>
                                      <p:tavLst>
                                        <p:tav tm="0">
                                          <p:val>
                                            <p:fltVal val="0"/>
                                          </p:val>
                                        </p:tav>
                                        <p:tav tm="100000">
                                          <p:val>
                                            <p:strVal val="#ppt_h"/>
                                          </p:val>
                                        </p:tav>
                                      </p:tavLst>
                                    </p:anim>
                                    <p:animEffect transition="in" filter="fade">
                                      <p:cBhvr>
                                        <p:cTn id="106" dur="500"/>
                                        <p:tgtEl>
                                          <p:spTgt spid="57"/>
                                        </p:tgtEl>
                                      </p:cBhvr>
                                    </p:animEffect>
                                  </p:childTnLst>
                                </p:cTn>
                              </p:par>
                            </p:childTnLst>
                          </p:cTn>
                        </p:par>
                      </p:childTnLst>
                    </p:cTn>
                  </p:par>
                  <p:par>
                    <p:cTn id="107" fill="hold">
                      <p:stCondLst>
                        <p:cond delay="indefinite"/>
                      </p:stCondLst>
                      <p:childTnLst>
                        <p:par>
                          <p:cTn id="108" fill="hold">
                            <p:stCondLst>
                              <p:cond delay="0"/>
                            </p:stCondLst>
                            <p:childTnLst>
                              <p:par>
                                <p:cTn id="109" presetID="53" presetClass="entr" presetSubtype="16" fill="hold" grpId="0" nodeType="clickEffect">
                                  <p:stCondLst>
                                    <p:cond delay="0"/>
                                  </p:stCondLst>
                                  <p:childTnLst>
                                    <p:set>
                                      <p:cBhvr>
                                        <p:cTn id="110" dur="1" fill="hold">
                                          <p:stCondLst>
                                            <p:cond delay="0"/>
                                          </p:stCondLst>
                                        </p:cTn>
                                        <p:tgtEl>
                                          <p:spTgt spid="81"/>
                                        </p:tgtEl>
                                        <p:attrNameLst>
                                          <p:attrName>style.visibility</p:attrName>
                                        </p:attrNameLst>
                                      </p:cBhvr>
                                      <p:to>
                                        <p:strVal val="visible"/>
                                      </p:to>
                                    </p:set>
                                    <p:anim calcmode="lin" valueType="num">
                                      <p:cBhvr>
                                        <p:cTn id="111" dur="500" fill="hold"/>
                                        <p:tgtEl>
                                          <p:spTgt spid="81"/>
                                        </p:tgtEl>
                                        <p:attrNameLst>
                                          <p:attrName>ppt_w</p:attrName>
                                        </p:attrNameLst>
                                      </p:cBhvr>
                                      <p:tavLst>
                                        <p:tav tm="0">
                                          <p:val>
                                            <p:fltVal val="0"/>
                                          </p:val>
                                        </p:tav>
                                        <p:tav tm="100000">
                                          <p:val>
                                            <p:strVal val="#ppt_w"/>
                                          </p:val>
                                        </p:tav>
                                      </p:tavLst>
                                    </p:anim>
                                    <p:anim calcmode="lin" valueType="num">
                                      <p:cBhvr>
                                        <p:cTn id="112" dur="500" fill="hold"/>
                                        <p:tgtEl>
                                          <p:spTgt spid="81"/>
                                        </p:tgtEl>
                                        <p:attrNameLst>
                                          <p:attrName>ppt_h</p:attrName>
                                        </p:attrNameLst>
                                      </p:cBhvr>
                                      <p:tavLst>
                                        <p:tav tm="0">
                                          <p:val>
                                            <p:fltVal val="0"/>
                                          </p:val>
                                        </p:tav>
                                        <p:tav tm="100000">
                                          <p:val>
                                            <p:strVal val="#ppt_h"/>
                                          </p:val>
                                        </p:tav>
                                      </p:tavLst>
                                    </p:anim>
                                    <p:animEffect transition="in" filter="fade">
                                      <p:cBhvr>
                                        <p:cTn id="113" dur="500"/>
                                        <p:tgtEl>
                                          <p:spTgt spid="81"/>
                                        </p:tgtEl>
                                      </p:cBhvr>
                                    </p:animEffect>
                                  </p:childTnLst>
                                </p:cTn>
                              </p:par>
                              <p:par>
                                <p:cTn id="114" presetID="53" presetClass="entr" presetSubtype="16" fill="hold" grpId="0" nodeType="withEffect">
                                  <p:stCondLst>
                                    <p:cond delay="0"/>
                                  </p:stCondLst>
                                  <p:childTnLst>
                                    <p:set>
                                      <p:cBhvr>
                                        <p:cTn id="115" dur="1" fill="hold">
                                          <p:stCondLst>
                                            <p:cond delay="0"/>
                                          </p:stCondLst>
                                        </p:cTn>
                                        <p:tgtEl>
                                          <p:spTgt spid="80"/>
                                        </p:tgtEl>
                                        <p:attrNameLst>
                                          <p:attrName>style.visibility</p:attrName>
                                        </p:attrNameLst>
                                      </p:cBhvr>
                                      <p:to>
                                        <p:strVal val="visible"/>
                                      </p:to>
                                    </p:set>
                                    <p:anim calcmode="lin" valueType="num">
                                      <p:cBhvr>
                                        <p:cTn id="116" dur="500" fill="hold"/>
                                        <p:tgtEl>
                                          <p:spTgt spid="80"/>
                                        </p:tgtEl>
                                        <p:attrNameLst>
                                          <p:attrName>ppt_w</p:attrName>
                                        </p:attrNameLst>
                                      </p:cBhvr>
                                      <p:tavLst>
                                        <p:tav tm="0">
                                          <p:val>
                                            <p:fltVal val="0"/>
                                          </p:val>
                                        </p:tav>
                                        <p:tav tm="100000">
                                          <p:val>
                                            <p:strVal val="#ppt_w"/>
                                          </p:val>
                                        </p:tav>
                                      </p:tavLst>
                                    </p:anim>
                                    <p:anim calcmode="lin" valueType="num">
                                      <p:cBhvr>
                                        <p:cTn id="117" dur="500" fill="hold"/>
                                        <p:tgtEl>
                                          <p:spTgt spid="80"/>
                                        </p:tgtEl>
                                        <p:attrNameLst>
                                          <p:attrName>ppt_h</p:attrName>
                                        </p:attrNameLst>
                                      </p:cBhvr>
                                      <p:tavLst>
                                        <p:tav tm="0">
                                          <p:val>
                                            <p:fltVal val="0"/>
                                          </p:val>
                                        </p:tav>
                                        <p:tav tm="100000">
                                          <p:val>
                                            <p:strVal val="#ppt_h"/>
                                          </p:val>
                                        </p:tav>
                                      </p:tavLst>
                                    </p:anim>
                                    <p:animEffect transition="in" filter="fade">
                                      <p:cBhvr>
                                        <p:cTn id="118" dur="500"/>
                                        <p:tgtEl>
                                          <p:spTgt spid="80"/>
                                        </p:tgtEl>
                                      </p:cBhvr>
                                    </p:animEffect>
                                  </p:childTnLst>
                                </p:cTn>
                              </p:par>
                            </p:childTnLst>
                          </p:cTn>
                        </p:par>
                      </p:childTnLst>
                    </p:cTn>
                  </p:par>
                  <p:par>
                    <p:cTn id="119" fill="hold">
                      <p:stCondLst>
                        <p:cond delay="indefinite"/>
                      </p:stCondLst>
                      <p:childTnLst>
                        <p:par>
                          <p:cTn id="120" fill="hold">
                            <p:stCondLst>
                              <p:cond delay="0"/>
                            </p:stCondLst>
                            <p:childTnLst>
                              <p:par>
                                <p:cTn id="121" presetID="53" presetClass="entr" presetSubtype="16" fill="hold" nodeType="clickEffect">
                                  <p:stCondLst>
                                    <p:cond delay="0"/>
                                  </p:stCondLst>
                                  <p:childTnLst>
                                    <p:set>
                                      <p:cBhvr>
                                        <p:cTn id="122" dur="1" fill="hold">
                                          <p:stCondLst>
                                            <p:cond delay="0"/>
                                          </p:stCondLst>
                                        </p:cTn>
                                        <p:tgtEl>
                                          <p:spTgt spid="46"/>
                                        </p:tgtEl>
                                        <p:attrNameLst>
                                          <p:attrName>style.visibility</p:attrName>
                                        </p:attrNameLst>
                                      </p:cBhvr>
                                      <p:to>
                                        <p:strVal val="visible"/>
                                      </p:to>
                                    </p:set>
                                    <p:anim calcmode="lin" valueType="num">
                                      <p:cBhvr>
                                        <p:cTn id="123" dur="500" fill="hold"/>
                                        <p:tgtEl>
                                          <p:spTgt spid="46"/>
                                        </p:tgtEl>
                                        <p:attrNameLst>
                                          <p:attrName>ppt_w</p:attrName>
                                        </p:attrNameLst>
                                      </p:cBhvr>
                                      <p:tavLst>
                                        <p:tav tm="0">
                                          <p:val>
                                            <p:fltVal val="0"/>
                                          </p:val>
                                        </p:tav>
                                        <p:tav tm="100000">
                                          <p:val>
                                            <p:strVal val="#ppt_w"/>
                                          </p:val>
                                        </p:tav>
                                      </p:tavLst>
                                    </p:anim>
                                    <p:anim calcmode="lin" valueType="num">
                                      <p:cBhvr>
                                        <p:cTn id="124" dur="500" fill="hold"/>
                                        <p:tgtEl>
                                          <p:spTgt spid="46"/>
                                        </p:tgtEl>
                                        <p:attrNameLst>
                                          <p:attrName>ppt_h</p:attrName>
                                        </p:attrNameLst>
                                      </p:cBhvr>
                                      <p:tavLst>
                                        <p:tav tm="0">
                                          <p:val>
                                            <p:fltVal val="0"/>
                                          </p:val>
                                        </p:tav>
                                        <p:tav tm="100000">
                                          <p:val>
                                            <p:strVal val="#ppt_h"/>
                                          </p:val>
                                        </p:tav>
                                      </p:tavLst>
                                    </p:anim>
                                    <p:animEffect transition="in" filter="fade">
                                      <p:cBhvr>
                                        <p:cTn id="125" dur="500"/>
                                        <p:tgtEl>
                                          <p:spTgt spid="46"/>
                                        </p:tgtEl>
                                      </p:cBhvr>
                                    </p:animEffect>
                                  </p:childTnLst>
                                </p:cTn>
                              </p:par>
                            </p:childTnLst>
                          </p:cTn>
                        </p:par>
                      </p:childTnLst>
                    </p:cTn>
                  </p:par>
                  <p:par>
                    <p:cTn id="126" fill="hold">
                      <p:stCondLst>
                        <p:cond delay="indefinite"/>
                      </p:stCondLst>
                      <p:childTnLst>
                        <p:par>
                          <p:cTn id="127" fill="hold">
                            <p:stCondLst>
                              <p:cond delay="0"/>
                            </p:stCondLst>
                            <p:childTnLst>
                              <p:par>
                                <p:cTn id="128" presetID="53" presetClass="entr" presetSubtype="16" fill="hold" nodeType="clickEffect">
                                  <p:stCondLst>
                                    <p:cond delay="0"/>
                                  </p:stCondLst>
                                  <p:childTnLst>
                                    <p:set>
                                      <p:cBhvr>
                                        <p:cTn id="129" dur="1" fill="hold">
                                          <p:stCondLst>
                                            <p:cond delay="0"/>
                                          </p:stCondLst>
                                        </p:cTn>
                                        <p:tgtEl>
                                          <p:spTgt spid="45"/>
                                        </p:tgtEl>
                                        <p:attrNameLst>
                                          <p:attrName>style.visibility</p:attrName>
                                        </p:attrNameLst>
                                      </p:cBhvr>
                                      <p:to>
                                        <p:strVal val="visible"/>
                                      </p:to>
                                    </p:set>
                                    <p:anim calcmode="lin" valueType="num">
                                      <p:cBhvr>
                                        <p:cTn id="130" dur="500" fill="hold"/>
                                        <p:tgtEl>
                                          <p:spTgt spid="45"/>
                                        </p:tgtEl>
                                        <p:attrNameLst>
                                          <p:attrName>ppt_w</p:attrName>
                                        </p:attrNameLst>
                                      </p:cBhvr>
                                      <p:tavLst>
                                        <p:tav tm="0">
                                          <p:val>
                                            <p:fltVal val="0"/>
                                          </p:val>
                                        </p:tav>
                                        <p:tav tm="100000">
                                          <p:val>
                                            <p:strVal val="#ppt_w"/>
                                          </p:val>
                                        </p:tav>
                                      </p:tavLst>
                                    </p:anim>
                                    <p:anim calcmode="lin" valueType="num">
                                      <p:cBhvr>
                                        <p:cTn id="131" dur="500" fill="hold"/>
                                        <p:tgtEl>
                                          <p:spTgt spid="45"/>
                                        </p:tgtEl>
                                        <p:attrNameLst>
                                          <p:attrName>ppt_h</p:attrName>
                                        </p:attrNameLst>
                                      </p:cBhvr>
                                      <p:tavLst>
                                        <p:tav tm="0">
                                          <p:val>
                                            <p:fltVal val="0"/>
                                          </p:val>
                                        </p:tav>
                                        <p:tav tm="100000">
                                          <p:val>
                                            <p:strVal val="#ppt_h"/>
                                          </p:val>
                                        </p:tav>
                                      </p:tavLst>
                                    </p:anim>
                                    <p:animEffect transition="in" filter="fade">
                                      <p:cBhvr>
                                        <p:cTn id="132"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animBg="1"/>
      <p:bldP spid="73" grpId="0"/>
      <p:bldP spid="74" grpId="0" animBg="1"/>
      <p:bldP spid="75" grpId="0"/>
      <p:bldP spid="78" grpId="0" animBg="1"/>
      <p:bldP spid="79" grpId="0"/>
      <p:bldP spid="80" grpId="0" animBg="1"/>
      <p:bldP spid="8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b="15584"/>
          <a:stretch/>
        </p:blipFill>
        <p:spPr>
          <a:xfrm>
            <a:off x="-15139" y="-1"/>
            <a:ext cx="9159140" cy="5143501"/>
          </a:xfrm>
          <a:prstGeom prst="rect">
            <a:avLst/>
          </a:prstGeom>
        </p:spPr>
      </p:pic>
      <p:pic>
        <p:nvPicPr>
          <p:cNvPr id="8" name="Picture 7" descr="angryUnicorn.png"/>
          <p:cNvPicPr>
            <a:picLocks noChangeAspect="1"/>
          </p:cNvPicPr>
          <p:nvPr/>
        </p:nvPicPr>
        <p:blipFill rotWithShape="1">
          <a:blip r:embed="rId3">
            <a:extLst>
              <a:ext uri="{28A0092B-C50C-407E-A947-70E740481C1C}">
                <a14:useLocalDpi xmlns:a14="http://schemas.microsoft.com/office/drawing/2010/main" val="0"/>
              </a:ext>
            </a:extLst>
          </a:blip>
          <a:srcRect l="1" r="3300"/>
          <a:stretch/>
        </p:blipFill>
        <p:spPr>
          <a:xfrm flipH="1">
            <a:off x="105706" y="22162"/>
            <a:ext cx="1077473" cy="1096416"/>
          </a:xfrm>
          <a:prstGeom prst="rect">
            <a:avLst/>
          </a:prstGeom>
          <a:noFill/>
          <a:ln>
            <a:noFill/>
          </a:ln>
        </p:spPr>
      </p:pic>
      <p:sp>
        <p:nvSpPr>
          <p:cNvPr id="39" name="Rounded Rectangle 38"/>
          <p:cNvSpPr/>
          <p:nvPr/>
        </p:nvSpPr>
        <p:spPr>
          <a:xfrm>
            <a:off x="1191067" y="274611"/>
            <a:ext cx="6771334"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H2H Records</a:t>
            </a:r>
            <a:endParaRPr lang="en-US" sz="2800" b="1" dirty="0">
              <a:solidFill>
                <a:schemeClr val="tx1"/>
              </a:solidFill>
              <a:latin typeface="Tahoma"/>
              <a:cs typeface="Tahoma"/>
            </a:endParaRPr>
          </a:p>
        </p:txBody>
      </p:sp>
      <p:pic>
        <p:nvPicPr>
          <p:cNvPr id="40" name="Picture 39" descr="angryUnicorn.png"/>
          <p:cNvPicPr>
            <a:picLocks noChangeAspect="1"/>
          </p:cNvPicPr>
          <p:nvPr/>
        </p:nvPicPr>
        <p:blipFill rotWithShape="1">
          <a:blip r:embed="rId3">
            <a:extLst>
              <a:ext uri="{28A0092B-C50C-407E-A947-70E740481C1C}">
                <a14:useLocalDpi xmlns:a14="http://schemas.microsoft.com/office/drawing/2010/main" val="0"/>
              </a:ext>
            </a:extLst>
          </a:blip>
          <a:srcRect l="1" r="3300"/>
          <a:stretch/>
        </p:blipFill>
        <p:spPr>
          <a:xfrm>
            <a:off x="7962401" y="22162"/>
            <a:ext cx="1077473" cy="1096416"/>
          </a:xfrm>
          <a:prstGeom prst="rect">
            <a:avLst/>
          </a:prstGeom>
          <a:noFill/>
          <a:ln>
            <a:noFill/>
          </a:ln>
        </p:spPr>
      </p:pic>
      <p:graphicFrame>
        <p:nvGraphicFramePr>
          <p:cNvPr id="4" name="Table 3"/>
          <p:cNvGraphicFramePr>
            <a:graphicFrameLocks noGrp="1"/>
          </p:cNvGraphicFramePr>
          <p:nvPr>
            <p:extLst>
              <p:ext uri="{D42A27DB-BD31-4B8C-83A1-F6EECF244321}">
                <p14:modId xmlns:p14="http://schemas.microsoft.com/office/powerpoint/2010/main" val="733684728"/>
              </p:ext>
            </p:extLst>
          </p:nvPr>
        </p:nvGraphicFramePr>
        <p:xfrm>
          <a:off x="457201" y="1118578"/>
          <a:ext cx="8229598" cy="3423745"/>
        </p:xfrm>
        <a:graphic>
          <a:graphicData uri="http://schemas.openxmlformats.org/drawingml/2006/table">
            <a:tbl>
              <a:tblPr/>
              <a:tblGrid>
                <a:gridCol w="633046"/>
                <a:gridCol w="633046"/>
                <a:gridCol w="633046"/>
                <a:gridCol w="633046"/>
                <a:gridCol w="633046"/>
                <a:gridCol w="633046"/>
                <a:gridCol w="633046"/>
                <a:gridCol w="633046"/>
                <a:gridCol w="633046"/>
                <a:gridCol w="633046"/>
                <a:gridCol w="633046"/>
                <a:gridCol w="633046"/>
                <a:gridCol w="633046"/>
              </a:tblGrid>
              <a:tr h="263365">
                <a:tc>
                  <a:txBody>
                    <a:bodyPr/>
                    <a:lstStyle/>
                    <a:p>
                      <a:pPr algn="ctr" fontAlgn="b"/>
                      <a:endParaRPr lang="en-US" sz="11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100" b="1" i="0" u="none" strike="noStrike" dirty="0">
                          <a:solidFill>
                            <a:srgbClr val="000000"/>
                          </a:solidFill>
                          <a:effectLst/>
                          <a:latin typeface="Tahoma"/>
                          <a:cs typeface="Tahoma"/>
                        </a:rPr>
                        <a:t>Kurt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Trevor</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Bill</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Darren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Albert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Jim</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a:solidFill>
                            <a:srgbClr val="000000"/>
                          </a:solidFill>
                          <a:effectLst/>
                          <a:latin typeface="Tahoma"/>
                          <a:cs typeface="Tahoma"/>
                        </a:rPr>
                        <a:t>Andrew</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Aaron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Jake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Gregg</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Jeff</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100" b="1" i="0" u="none" strike="noStrike" dirty="0">
                          <a:solidFill>
                            <a:srgbClr val="000000"/>
                          </a:solidFill>
                          <a:effectLst/>
                          <a:latin typeface="Tahoma"/>
                          <a:cs typeface="Tahoma"/>
                        </a:rPr>
                        <a:t>Eddie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r>
              <a:tr h="263365">
                <a:tc>
                  <a:txBody>
                    <a:bodyPr/>
                    <a:lstStyle/>
                    <a:p>
                      <a:pPr algn="ctr" fontAlgn="b"/>
                      <a:r>
                        <a:rPr lang="en-US" sz="1100" b="1" i="0" u="none" strike="noStrike" dirty="0">
                          <a:solidFill>
                            <a:srgbClr val="FFFFFF"/>
                          </a:solidFill>
                          <a:effectLst/>
                          <a:latin typeface="Tahoma"/>
                          <a:cs typeface="Tahoma"/>
                        </a:rPr>
                        <a:t>Kurt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75000"/>
                      </a:schemeClr>
                    </a:solidFill>
                  </a:tcPr>
                </a:tc>
                <a:tc>
                  <a:txBody>
                    <a:bodyPr/>
                    <a:lstStyle/>
                    <a:p>
                      <a:pPr algn="ctr" fontAlgn="b"/>
                      <a:r>
                        <a:rPr lang="ru-RU" sz="1300" b="0" i="0" u="none" strike="noStrike" dirty="0">
                          <a:solidFill>
                            <a:srgbClr val="000000"/>
                          </a:solidFill>
                          <a:effectLst/>
                          <a:latin typeface="Tahoma"/>
                          <a:cs typeface="Tahoma"/>
                        </a:rPr>
                        <a:t>6 - 5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3 - 8</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3 - 1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6 - 4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10 - 3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7 - 8</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6 - 5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2 - 1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Trevor</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ru-RU" sz="1300" b="0" i="0" u="none" strike="noStrike">
                          <a:solidFill>
                            <a:srgbClr val="000000"/>
                          </a:solidFill>
                          <a:effectLst/>
                          <a:latin typeface="Tahoma"/>
                          <a:cs typeface="Tahoma"/>
                        </a:rPr>
                        <a:t>5 - 6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ru-RU" sz="1300" b="0" i="0" u="none" strike="noStrike">
                          <a:solidFill>
                            <a:srgbClr val="000000"/>
                          </a:solidFill>
                          <a:effectLst/>
                          <a:latin typeface="Tahoma"/>
                          <a:cs typeface="Tahoma"/>
                        </a:rPr>
                        <a:t>8 - 6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7 - 5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7 - </a:t>
                      </a:r>
                      <a:r>
                        <a:rPr lang="en-US" sz="1300" b="0" i="0" u="none" strike="noStrike" dirty="0" smtClean="0">
                          <a:solidFill>
                            <a:srgbClr val="000000"/>
                          </a:solidFill>
                          <a:effectLst/>
                          <a:latin typeface="Tahoma"/>
                          <a:cs typeface="Tahoma"/>
                        </a:rPr>
                        <a:t>5</a:t>
                      </a:r>
                      <a:endParaRPr lang="ru-RU" sz="130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6 - 10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0 - 1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dirty="0">
                          <a:solidFill>
                            <a:srgbClr val="000000"/>
                          </a:solidFill>
                          <a:effectLst/>
                          <a:latin typeface="Tahoma"/>
                          <a:cs typeface="Tahoma"/>
                        </a:rPr>
                        <a:t>2 - 4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a:solidFill>
                            <a:srgbClr val="FFFFFF"/>
                          </a:solidFill>
                          <a:effectLst/>
                          <a:latin typeface="Tahoma"/>
                          <a:cs typeface="Tahoma"/>
                        </a:rPr>
                        <a:t>Bill</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ru-RU" sz="1300" b="0" i="0" u="none" strike="noStrike">
                          <a:solidFill>
                            <a:srgbClr val="000000"/>
                          </a:solidFill>
                          <a:effectLst/>
                          <a:latin typeface="Tahoma"/>
                          <a:cs typeface="Tahoma"/>
                        </a:rPr>
                        <a:t>8 - 3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6 - 8</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4 - </a:t>
                      </a:r>
                      <a:r>
                        <a:rPr lang="en-US" sz="1300" b="0" i="0" u="none" strike="noStrike" dirty="0" smtClean="0">
                          <a:solidFill>
                            <a:srgbClr val="000000"/>
                          </a:solidFill>
                          <a:effectLst/>
                          <a:latin typeface="Tahoma"/>
                          <a:cs typeface="Tahoma"/>
                        </a:rPr>
                        <a:t>7</a:t>
                      </a:r>
                      <a:endParaRPr lang="ru-RU" sz="130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6 - 3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7 - 5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3 - 10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7 - 3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Darren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de-DE" sz="1300" b="0" i="0" u="none" strike="noStrike">
                          <a:solidFill>
                            <a:srgbClr val="000000"/>
                          </a:solidFill>
                          <a:effectLst/>
                          <a:latin typeface="Tahoma"/>
                          <a:cs typeface="Tahoma"/>
                        </a:rPr>
                        <a:t>1 - 3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dirty="0">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de-DE" sz="1300" b="0" i="0" u="none" strike="noStrike">
                          <a:solidFill>
                            <a:srgbClr val="000000"/>
                          </a:solidFill>
                          <a:effectLst/>
                          <a:latin typeface="Tahoma"/>
                          <a:cs typeface="Tahoma"/>
                        </a:rPr>
                        <a:t>2 - 2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1 - 3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dirty="0">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2 - 1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2 - 1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Albert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ru-RU" sz="1300" b="0" i="0" u="none" strike="noStrike">
                          <a:solidFill>
                            <a:srgbClr val="000000"/>
                          </a:solidFill>
                          <a:effectLst/>
                          <a:latin typeface="Tahoma"/>
                          <a:cs typeface="Tahoma"/>
                        </a:rPr>
                        <a:t>4 - 6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7 - 4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300" b="0" i="0" u="none" strike="noStrike" dirty="0" smtClean="0">
                          <a:solidFill>
                            <a:srgbClr val="000000"/>
                          </a:solidFill>
                          <a:effectLst/>
                          <a:latin typeface="Tahoma"/>
                          <a:cs typeface="Tahoma"/>
                        </a:rPr>
                        <a:t>7</a:t>
                      </a:r>
                      <a:r>
                        <a:rPr lang="ru-RU" sz="1300" b="0" i="0" u="none" strike="noStrike" dirty="0" smtClean="0">
                          <a:solidFill>
                            <a:srgbClr val="000000"/>
                          </a:solidFill>
                          <a:effectLst/>
                          <a:latin typeface="Tahoma"/>
                          <a:cs typeface="Tahoma"/>
                        </a:rPr>
                        <a:t> </a:t>
                      </a:r>
                      <a:r>
                        <a:rPr lang="ru-RU" sz="1300" b="0" i="0" u="none" strike="noStrike" dirty="0">
                          <a:solidFill>
                            <a:srgbClr val="000000"/>
                          </a:solidFill>
                          <a:effectLst/>
                          <a:latin typeface="Tahoma"/>
                          <a:cs typeface="Tahoma"/>
                        </a:rPr>
                        <a:t>- 4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2 - 2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ru-RU" sz="1300" b="0" i="0" u="none" strike="noStrike">
                          <a:solidFill>
                            <a:srgbClr val="000000"/>
                          </a:solidFill>
                          <a:effectLst/>
                          <a:latin typeface="Tahoma"/>
                          <a:cs typeface="Tahoma"/>
                        </a:rPr>
                        <a:t>4 - 4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3 - 5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4 - 5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3 - 7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5 - 0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3 - 1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Jim</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de-DE" sz="1300" b="0" i="0" u="none" strike="noStrike">
                          <a:solidFill>
                            <a:srgbClr val="000000"/>
                          </a:solidFill>
                          <a:effectLst/>
                          <a:latin typeface="Tahoma"/>
                          <a:cs typeface="Tahoma"/>
                        </a:rPr>
                        <a:t>3 - 10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5 - 7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3 - 6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3 - 1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ru-RU" sz="1300" b="0" i="0" u="none" strike="noStrike" dirty="0">
                          <a:solidFill>
                            <a:srgbClr val="000000"/>
                          </a:solidFill>
                          <a:effectLst/>
                          <a:latin typeface="Tahoma"/>
                          <a:cs typeface="Tahoma"/>
                        </a:rPr>
                        <a:t>4 - 5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dirty="0">
                          <a:solidFill>
                            <a:srgbClr val="000000"/>
                          </a:solidFill>
                          <a:effectLst/>
                          <a:latin typeface="Tahoma"/>
                          <a:cs typeface="Tahoma"/>
                        </a:rPr>
                        <a:t>2 - 6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3 - 2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3 - 1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Andrew</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ru-RU" sz="1300" b="0" i="0" u="none" strike="noStrike">
                          <a:solidFill>
                            <a:srgbClr val="000000"/>
                          </a:solidFill>
                          <a:effectLst/>
                          <a:latin typeface="Tahoma"/>
                          <a:cs typeface="Tahoma"/>
                        </a:rPr>
                        <a:t>8 - 7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6 - 4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5 - 4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5 - 3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5 - 4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ru-RU" sz="1300" b="0" i="0" u="none" strike="noStrike" dirty="0">
                          <a:solidFill>
                            <a:srgbClr val="000000"/>
                          </a:solidFill>
                          <a:effectLst/>
                          <a:latin typeface="Tahoma"/>
                          <a:cs typeface="Tahoma"/>
                        </a:rPr>
                        <a:t>6 - 9</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dirty="0">
                          <a:solidFill>
                            <a:srgbClr val="000000"/>
                          </a:solidFill>
                          <a:effectLst/>
                          <a:latin typeface="Tahoma"/>
                          <a:cs typeface="Tahoma"/>
                        </a:rPr>
                        <a:t>6 - 6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6 - 4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1 - 2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Aaron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ru-RU" sz="1300" b="0" i="0" u="none" strike="noStrike">
                          <a:solidFill>
                            <a:srgbClr val="000000"/>
                          </a:solidFill>
                          <a:effectLst/>
                          <a:latin typeface="Tahoma"/>
                          <a:cs typeface="Tahoma"/>
                        </a:rPr>
                        <a:t>5 - 6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en-US" sz="1300" b="0" i="0" u="none" strike="noStrike" dirty="0" smtClean="0">
                          <a:solidFill>
                            <a:srgbClr val="000000"/>
                          </a:solidFill>
                          <a:effectLst/>
                          <a:latin typeface="Tahoma"/>
                          <a:cs typeface="Tahoma"/>
                        </a:rPr>
                        <a:t>5</a:t>
                      </a:r>
                      <a:r>
                        <a:rPr lang="ru-RU" sz="1300" b="0" i="0" u="none" strike="noStrike" dirty="0" smtClean="0">
                          <a:solidFill>
                            <a:srgbClr val="000000"/>
                          </a:solidFill>
                          <a:effectLst/>
                          <a:latin typeface="Tahoma"/>
                          <a:cs typeface="Tahoma"/>
                        </a:rPr>
                        <a:t> </a:t>
                      </a:r>
                      <a:r>
                        <a:rPr lang="ru-RU" sz="1300" b="0" i="0" u="none" strike="noStrike" dirty="0">
                          <a:solidFill>
                            <a:srgbClr val="000000"/>
                          </a:solidFill>
                          <a:effectLst/>
                          <a:latin typeface="Tahoma"/>
                          <a:cs typeface="Tahoma"/>
                        </a:rPr>
                        <a:t>- 7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5 - 7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5 - 4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6 - 2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fi-FI" sz="1300" b="0" i="0" u="none" strike="noStrike">
                          <a:solidFill>
                            <a:srgbClr val="000000"/>
                          </a:solidFill>
                          <a:effectLst/>
                          <a:latin typeface="Tahoma"/>
                          <a:cs typeface="Tahoma"/>
                        </a:rPr>
                        <a:t>9 - 6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is-IS" sz="1300" b="0" i="0" u="none" strike="noStrike">
                          <a:solidFill>
                            <a:srgbClr val="000000"/>
                          </a:solidFill>
                          <a:effectLst/>
                          <a:latin typeface="Tahoma"/>
                          <a:cs typeface="Tahoma"/>
                        </a:rPr>
                        <a:t>12 - 4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7 - 3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Jake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ru-RU" sz="1300" b="0" i="0" u="none" strike="noStrike">
                          <a:solidFill>
                            <a:srgbClr val="000000"/>
                          </a:solidFill>
                          <a:effectLst/>
                          <a:latin typeface="Tahoma"/>
                          <a:cs typeface="Tahoma"/>
                        </a:rPr>
                        <a:t>4 - 4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10 - 6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10 - 3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7 - 3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6 - 4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6 - 6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4 - 12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dirty="0">
                          <a:solidFill>
                            <a:srgbClr val="000000"/>
                          </a:solidFill>
                          <a:effectLst/>
                          <a:latin typeface="Tahoma"/>
                          <a:cs typeface="Tahoma"/>
                        </a:rPr>
                        <a:t>2 - </a:t>
                      </a:r>
                      <a:r>
                        <a:rPr lang="is-IS" sz="1300" b="0" i="0" u="none" strike="noStrike" dirty="0" smtClean="0">
                          <a:solidFill>
                            <a:srgbClr val="000000"/>
                          </a:solidFill>
                          <a:effectLst/>
                          <a:latin typeface="Tahoma"/>
                          <a:cs typeface="Tahoma"/>
                        </a:rPr>
                        <a:t>4</a:t>
                      </a:r>
                      <a:endParaRPr lang="is-IS" sz="130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Gregg</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de-DE" sz="1300" b="0" i="0" u="none" strike="noStrike">
                          <a:solidFill>
                            <a:srgbClr val="000000"/>
                          </a:solidFill>
                          <a:effectLst/>
                          <a:latin typeface="Tahoma"/>
                          <a:cs typeface="Tahoma"/>
                        </a:rPr>
                        <a:t>1 - 0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dirty="0">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Jeff</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de-DE" sz="1300" b="0" i="0" u="none" strike="noStrike">
                          <a:solidFill>
                            <a:srgbClr val="000000"/>
                          </a:solidFill>
                          <a:effectLst/>
                          <a:latin typeface="Tahoma"/>
                          <a:cs typeface="Tahoma"/>
                        </a:rPr>
                        <a:t>4 - 2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4 - 2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3 - 7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0 - 5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4 - 6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ru-RU" sz="1300" b="0" i="0" u="none" strike="noStrike">
                          <a:solidFill>
                            <a:srgbClr val="000000"/>
                          </a:solidFill>
                          <a:effectLst/>
                          <a:latin typeface="Tahoma"/>
                          <a:cs typeface="Tahoma"/>
                        </a:rPr>
                        <a:t>3 - 7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dirty="0" smtClean="0">
                          <a:solidFill>
                            <a:srgbClr val="000000"/>
                          </a:solidFill>
                          <a:effectLst/>
                          <a:latin typeface="Tahoma"/>
                          <a:cs typeface="Tahoma"/>
                        </a:rPr>
                        <a:t>4 </a:t>
                      </a:r>
                      <a:r>
                        <a:rPr lang="de-DE" sz="1300" b="0" i="0" u="none" strike="noStrike" dirty="0">
                          <a:solidFill>
                            <a:srgbClr val="000000"/>
                          </a:solidFill>
                          <a:effectLst/>
                          <a:latin typeface="Tahoma"/>
                          <a:cs typeface="Tahoma"/>
                        </a:rPr>
                        <a:t>- 2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is-IS" sz="1300" b="0" i="0" u="none" strike="noStrike">
                          <a:solidFill>
                            <a:srgbClr val="000000"/>
                          </a:solidFill>
                          <a:effectLst/>
                          <a:latin typeface="Tahoma"/>
                          <a:cs typeface="Tahoma"/>
                        </a:rPr>
                        <a:t>2 - 0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de-DE" sz="1300" b="0" i="0" u="none" strike="noStrike">
                          <a:solidFill>
                            <a:srgbClr val="000000"/>
                          </a:solidFill>
                          <a:effectLst/>
                          <a:latin typeface="Tahoma"/>
                          <a:cs typeface="Tahoma"/>
                        </a:rPr>
                        <a:t>2 - 1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63365">
                <a:tc>
                  <a:txBody>
                    <a:bodyPr/>
                    <a:lstStyle/>
                    <a:p>
                      <a:pPr algn="ctr" fontAlgn="b"/>
                      <a:r>
                        <a:rPr lang="en-US" sz="1100" b="1" i="0" u="none" strike="noStrike" dirty="0">
                          <a:solidFill>
                            <a:srgbClr val="FFFFFF"/>
                          </a:solidFill>
                          <a:effectLst/>
                          <a:latin typeface="Tahoma"/>
                          <a:cs typeface="Tahoma"/>
                        </a:rPr>
                        <a:t>Eddie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de-DE" sz="1300" b="0" i="0" u="none" strike="noStrike">
                          <a:solidFill>
                            <a:srgbClr val="000000"/>
                          </a:solidFill>
                          <a:effectLst/>
                          <a:latin typeface="Tahoma"/>
                          <a:cs typeface="Tahoma"/>
                        </a:rPr>
                        <a:t>1 - 2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3 - 2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2 - 1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0 - 1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de-DE" sz="1300" b="0" i="0" u="none" strike="noStrike">
                          <a:solidFill>
                            <a:srgbClr val="000000"/>
                          </a:solidFill>
                          <a:effectLst/>
                          <a:latin typeface="Tahoma"/>
                          <a:cs typeface="Tahoma"/>
                        </a:rPr>
                        <a:t>1 - 2</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sk-SK" sz="1300" b="0" i="0" u="none" strike="noStrike" dirty="0">
                          <a:solidFill>
                            <a:srgbClr val="000000"/>
                          </a:solidFill>
                          <a:effectLst/>
                          <a:latin typeface="Tahoma"/>
                          <a:cs typeface="Tahoma"/>
                        </a:rPr>
                        <a:t> </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r>
            </a:tbl>
          </a:graphicData>
        </a:graphic>
      </p:graphicFrame>
      <p:sp>
        <p:nvSpPr>
          <p:cNvPr id="27" name="Rounded Rectangle 26"/>
          <p:cNvSpPr/>
          <p:nvPr/>
        </p:nvSpPr>
        <p:spPr>
          <a:xfrm>
            <a:off x="993870" y="4657976"/>
            <a:ext cx="7156260" cy="25512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solidFill>
                  <a:schemeClr val="bg1">
                    <a:lumMod val="65000"/>
                  </a:schemeClr>
                </a:solidFill>
              </a:rPr>
              <a:t>Red Left Column Record </a:t>
            </a:r>
            <a:r>
              <a:rPr lang="en-US" sz="1400" dirty="0" err="1" smtClean="0">
                <a:solidFill>
                  <a:schemeClr val="bg1">
                    <a:lumMod val="65000"/>
                  </a:schemeClr>
                </a:solidFill>
              </a:rPr>
              <a:t>vs</a:t>
            </a:r>
            <a:r>
              <a:rPr lang="en-US" sz="1400" dirty="0" smtClean="0">
                <a:solidFill>
                  <a:schemeClr val="bg1">
                    <a:lumMod val="65000"/>
                  </a:schemeClr>
                </a:solidFill>
              </a:rPr>
              <a:t> Yellow Top Column </a:t>
            </a:r>
            <a:r>
              <a:rPr lang="en-US" sz="1400" dirty="0" err="1" smtClean="0">
                <a:solidFill>
                  <a:schemeClr val="bg1">
                    <a:lumMod val="65000"/>
                  </a:schemeClr>
                </a:solidFill>
              </a:rPr>
              <a:t>Opp</a:t>
            </a:r>
            <a:r>
              <a:rPr lang="en-US" sz="1400" dirty="0" smtClean="0">
                <a:solidFill>
                  <a:schemeClr val="bg1">
                    <a:lumMod val="65000"/>
                  </a:schemeClr>
                </a:solidFill>
              </a:rPr>
              <a:t> </a:t>
            </a:r>
            <a:r>
              <a:rPr lang="is-IS" sz="1400" dirty="0" smtClean="0">
                <a:solidFill>
                  <a:schemeClr val="bg1">
                    <a:lumMod val="65000"/>
                  </a:schemeClr>
                </a:solidFill>
              </a:rPr>
              <a:t>… eg Trevor is 5W – 6L against Kurt all time</a:t>
            </a:r>
            <a:endParaRPr lang="en-US" sz="1400" dirty="0">
              <a:solidFill>
                <a:schemeClr val="bg1">
                  <a:lumMod val="65000"/>
                </a:schemeClr>
              </a:solidFill>
            </a:endParaRPr>
          </a:p>
        </p:txBody>
      </p:sp>
    </p:spTree>
    <p:extLst>
      <p:ext uri="{BB962C8B-B14F-4D97-AF65-F5344CB8AC3E}">
        <p14:creationId xmlns:p14="http://schemas.microsoft.com/office/powerpoint/2010/main" val="38428519"/>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b="15584"/>
          <a:stretch/>
        </p:blipFill>
        <p:spPr>
          <a:xfrm>
            <a:off x="-15139" y="-1"/>
            <a:ext cx="9159140" cy="5143501"/>
          </a:xfrm>
          <a:prstGeom prst="rect">
            <a:avLst/>
          </a:prstGeom>
        </p:spPr>
      </p:pic>
      <p:pic>
        <p:nvPicPr>
          <p:cNvPr id="8" name="Picture 7" descr="angryUnicorn.png"/>
          <p:cNvPicPr>
            <a:picLocks noChangeAspect="1"/>
          </p:cNvPicPr>
          <p:nvPr/>
        </p:nvPicPr>
        <p:blipFill rotWithShape="1">
          <a:blip r:embed="rId3">
            <a:extLst>
              <a:ext uri="{28A0092B-C50C-407E-A947-70E740481C1C}">
                <a14:useLocalDpi xmlns:a14="http://schemas.microsoft.com/office/drawing/2010/main" val="0"/>
              </a:ext>
            </a:extLst>
          </a:blip>
          <a:srcRect l="1" r="3300"/>
          <a:stretch/>
        </p:blipFill>
        <p:spPr>
          <a:xfrm flipH="1">
            <a:off x="105706" y="22162"/>
            <a:ext cx="1077473" cy="1096416"/>
          </a:xfrm>
          <a:prstGeom prst="rect">
            <a:avLst/>
          </a:prstGeom>
          <a:noFill/>
          <a:ln>
            <a:noFill/>
          </a:ln>
        </p:spPr>
      </p:pic>
      <p:sp>
        <p:nvSpPr>
          <p:cNvPr id="39" name="Rounded Rectangle 38"/>
          <p:cNvSpPr/>
          <p:nvPr/>
        </p:nvSpPr>
        <p:spPr>
          <a:xfrm>
            <a:off x="1191067" y="274611"/>
            <a:ext cx="6771334" cy="51024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smtClean="0">
                <a:solidFill>
                  <a:schemeClr val="tx1"/>
                </a:solidFill>
                <a:latin typeface="Tahoma"/>
                <a:cs typeface="Tahoma"/>
              </a:rPr>
              <a:t>H2H Win Percentage</a:t>
            </a:r>
            <a:endParaRPr lang="en-US" sz="2800" b="1" dirty="0">
              <a:solidFill>
                <a:schemeClr val="tx1"/>
              </a:solidFill>
              <a:latin typeface="Tahoma"/>
              <a:cs typeface="Tahoma"/>
            </a:endParaRPr>
          </a:p>
        </p:txBody>
      </p:sp>
      <p:pic>
        <p:nvPicPr>
          <p:cNvPr id="40" name="Picture 39" descr="angryUnicorn.png"/>
          <p:cNvPicPr>
            <a:picLocks noChangeAspect="1"/>
          </p:cNvPicPr>
          <p:nvPr/>
        </p:nvPicPr>
        <p:blipFill rotWithShape="1">
          <a:blip r:embed="rId3">
            <a:extLst>
              <a:ext uri="{28A0092B-C50C-407E-A947-70E740481C1C}">
                <a14:useLocalDpi xmlns:a14="http://schemas.microsoft.com/office/drawing/2010/main" val="0"/>
              </a:ext>
            </a:extLst>
          </a:blip>
          <a:srcRect l="1" r="3300"/>
          <a:stretch/>
        </p:blipFill>
        <p:spPr>
          <a:xfrm>
            <a:off x="7962401" y="22162"/>
            <a:ext cx="1077473" cy="1096416"/>
          </a:xfrm>
          <a:prstGeom prst="rect">
            <a:avLst/>
          </a:prstGeom>
          <a:noFill/>
          <a:ln>
            <a:noFill/>
          </a:ln>
        </p:spPr>
      </p:pic>
      <p:sp>
        <p:nvSpPr>
          <p:cNvPr id="27" name="Rounded Rectangle 26"/>
          <p:cNvSpPr/>
          <p:nvPr/>
        </p:nvSpPr>
        <p:spPr>
          <a:xfrm>
            <a:off x="993870" y="4657976"/>
            <a:ext cx="7156260" cy="255120"/>
          </a:xfrm>
          <a:prstGeom prst="roundRect">
            <a:avLst/>
          </a:prstGeom>
          <a:solidFill>
            <a:schemeClr val="bg1"/>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solidFill>
                  <a:schemeClr val="bg1">
                    <a:lumMod val="65000"/>
                  </a:schemeClr>
                </a:solidFill>
              </a:rPr>
              <a:t>Red Left Column Record Win % </a:t>
            </a:r>
            <a:r>
              <a:rPr lang="en-US" sz="1400" dirty="0" err="1" smtClean="0">
                <a:solidFill>
                  <a:schemeClr val="bg1">
                    <a:lumMod val="65000"/>
                  </a:schemeClr>
                </a:solidFill>
              </a:rPr>
              <a:t>vs</a:t>
            </a:r>
            <a:r>
              <a:rPr lang="en-US" sz="1400" dirty="0" smtClean="0">
                <a:solidFill>
                  <a:schemeClr val="bg1">
                    <a:lumMod val="65000"/>
                  </a:schemeClr>
                </a:solidFill>
              </a:rPr>
              <a:t> Top Yellow </a:t>
            </a:r>
            <a:r>
              <a:rPr lang="en-US" sz="1400" dirty="0" err="1" smtClean="0">
                <a:solidFill>
                  <a:schemeClr val="bg1">
                    <a:lumMod val="65000"/>
                  </a:schemeClr>
                </a:solidFill>
              </a:rPr>
              <a:t>Opp</a:t>
            </a:r>
            <a:r>
              <a:rPr lang="is-IS" sz="1400" dirty="0" smtClean="0">
                <a:solidFill>
                  <a:schemeClr val="bg1">
                    <a:lumMod val="65000"/>
                  </a:schemeClr>
                </a:solidFill>
              </a:rPr>
              <a:t>… eg Trevor beat Kurt 45.5% of the time</a:t>
            </a:r>
            <a:endParaRPr lang="en-US" sz="1400" dirty="0">
              <a:solidFill>
                <a:schemeClr val="bg1">
                  <a:lumMod val="65000"/>
                </a:schemeClr>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2598082866"/>
              </p:ext>
            </p:extLst>
          </p:nvPr>
        </p:nvGraphicFramePr>
        <p:xfrm>
          <a:off x="457201" y="1285871"/>
          <a:ext cx="8229598" cy="3210753"/>
        </p:xfrm>
        <a:graphic>
          <a:graphicData uri="http://schemas.openxmlformats.org/drawingml/2006/table">
            <a:tbl>
              <a:tblPr/>
              <a:tblGrid>
                <a:gridCol w="633046"/>
                <a:gridCol w="633046"/>
                <a:gridCol w="633046"/>
                <a:gridCol w="633046"/>
                <a:gridCol w="633046"/>
                <a:gridCol w="633046"/>
                <a:gridCol w="633046"/>
                <a:gridCol w="633046"/>
                <a:gridCol w="633046"/>
                <a:gridCol w="633046"/>
                <a:gridCol w="633046"/>
                <a:gridCol w="633046"/>
                <a:gridCol w="633046"/>
              </a:tblGrid>
              <a:tr h="246981">
                <a:tc>
                  <a:txBody>
                    <a:bodyPr/>
                    <a:lstStyle/>
                    <a:p>
                      <a:pPr algn="ctr" fontAlgn="b"/>
                      <a:endParaRPr lang="en-US" sz="1000" b="0" i="0" u="none" strike="noStrike" dirty="0">
                        <a:solidFill>
                          <a:srgbClr val="000000"/>
                        </a:solidFill>
                        <a:effectLst/>
                        <a:latin typeface="Tahoma"/>
                        <a:cs typeface="Tahoma"/>
                      </a:endParaRPr>
                    </a:p>
                  </a:txBody>
                  <a:tcPr marL="9739" marR="9739" marT="9739" marB="0" anchor="ctr">
                    <a:lnL w="3175" cap="flat" cmpd="sng" algn="ctr">
                      <a:no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000" b="1" i="0" u="none" strike="noStrike" dirty="0">
                          <a:solidFill>
                            <a:srgbClr val="000000"/>
                          </a:solidFill>
                          <a:effectLst/>
                          <a:latin typeface="Tahoma"/>
                          <a:cs typeface="Tahoma"/>
                        </a:rPr>
                        <a:t>Kurt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solidFill>
                      <a:srgbClr val="FCFF09"/>
                    </a:solidFill>
                  </a:tcPr>
                </a:tc>
                <a:tc>
                  <a:txBody>
                    <a:bodyPr/>
                    <a:lstStyle/>
                    <a:p>
                      <a:pPr algn="ctr" fontAlgn="b"/>
                      <a:r>
                        <a:rPr lang="en-US" sz="1000" b="1" i="0" u="none" strike="noStrike" dirty="0">
                          <a:solidFill>
                            <a:srgbClr val="000000"/>
                          </a:solidFill>
                          <a:effectLst/>
                          <a:latin typeface="Tahoma"/>
                          <a:cs typeface="Tahoma"/>
                        </a:rPr>
                        <a:t>Trevor</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Bill</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Darren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Albert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a:solidFill>
                            <a:srgbClr val="000000"/>
                          </a:solidFill>
                          <a:effectLst/>
                          <a:latin typeface="Tahoma"/>
                          <a:cs typeface="Tahoma"/>
                        </a:rPr>
                        <a:t>Jim</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a:solidFill>
                            <a:srgbClr val="000000"/>
                          </a:solidFill>
                          <a:effectLst/>
                          <a:latin typeface="Tahoma"/>
                          <a:cs typeface="Tahoma"/>
                        </a:rPr>
                        <a:t>Andrew</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a:solidFill>
                            <a:srgbClr val="000000"/>
                          </a:solidFill>
                          <a:effectLst/>
                          <a:latin typeface="Tahoma"/>
                          <a:cs typeface="Tahoma"/>
                        </a:rPr>
                        <a:t>Aaron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Jake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Gregg</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Jeff</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c>
                  <a:txBody>
                    <a:bodyPr/>
                    <a:lstStyle/>
                    <a:p>
                      <a:pPr algn="ctr" fontAlgn="b"/>
                      <a:r>
                        <a:rPr lang="en-US" sz="1000" b="1" i="0" u="none" strike="noStrike" dirty="0">
                          <a:solidFill>
                            <a:srgbClr val="000000"/>
                          </a:solidFill>
                          <a:effectLst/>
                          <a:latin typeface="Tahoma"/>
                          <a:cs typeface="Tahoma"/>
                        </a:rPr>
                        <a:t>Eddie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CFF09"/>
                    </a:solidFill>
                  </a:tcPr>
                </a:tc>
              </a:tr>
              <a:tr h="246981">
                <a:tc>
                  <a:txBody>
                    <a:bodyPr/>
                    <a:lstStyle/>
                    <a:p>
                      <a:pPr algn="ctr" fontAlgn="b"/>
                      <a:r>
                        <a:rPr lang="en-US" sz="1000" b="1" i="0" u="none" strike="noStrike" dirty="0">
                          <a:solidFill>
                            <a:schemeClr val="bg1"/>
                          </a:solidFill>
                          <a:effectLst/>
                          <a:latin typeface="Tahoma"/>
                          <a:cs typeface="Tahoma"/>
                        </a:rPr>
                        <a:t>Kurt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solidFill>
                      <a:srgbClr val="B2010C"/>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lumMod val="75000"/>
                      </a:schemeClr>
                    </a:solidFill>
                  </a:tcPr>
                </a:tc>
                <a:tc>
                  <a:txBody>
                    <a:bodyPr/>
                    <a:lstStyle/>
                    <a:p>
                      <a:pPr algn="ctr" fontAlgn="b"/>
                      <a:r>
                        <a:rPr lang="hr-HR" sz="1050" b="0" i="0" u="none" strike="noStrike" dirty="0">
                          <a:solidFill>
                            <a:srgbClr val="000000"/>
                          </a:solidFill>
                          <a:effectLst/>
                          <a:latin typeface="Tahoma"/>
                          <a:cs typeface="Tahoma"/>
                        </a:rPr>
                        <a:t>54.5%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hr-HR" sz="1050" b="0" i="0" u="none" strike="noStrike" dirty="0">
                          <a:solidFill>
                            <a:srgbClr val="000000"/>
                          </a:solidFill>
                          <a:effectLst/>
                          <a:latin typeface="Tahoma"/>
                          <a:cs typeface="Tahoma"/>
                        </a:rPr>
                        <a:t>27.3%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nb-NO" sz="1050" b="1" i="0" u="none" strike="noStrike" dirty="0">
                          <a:solidFill>
                            <a:srgbClr val="FFFFFF"/>
                          </a:solidFill>
                          <a:effectLst/>
                          <a:latin typeface="Tahoma"/>
                          <a:cs typeface="Tahoma"/>
                        </a:rPr>
                        <a:t>75.0%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c>
                  <a:txBody>
                    <a:bodyPr/>
                    <a:lstStyle/>
                    <a:p>
                      <a:pPr algn="ctr" fontAlgn="b"/>
                      <a:r>
                        <a:rPr lang="nb-NO" sz="1050" b="0" i="0" u="none" strike="noStrike" dirty="0">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6100"/>
                          </a:solidFill>
                          <a:effectLst/>
                          <a:latin typeface="Tahoma"/>
                          <a:cs typeface="Tahoma"/>
                        </a:rPr>
                        <a:t>76.9%</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46.7%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54.5%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46981">
                <a:tc>
                  <a:txBody>
                    <a:bodyPr/>
                    <a:lstStyle/>
                    <a:p>
                      <a:pPr algn="ctr" fontAlgn="b"/>
                      <a:r>
                        <a:rPr lang="en-US" sz="1000" b="1" i="0" u="none" strike="noStrike" dirty="0">
                          <a:solidFill>
                            <a:schemeClr val="bg1"/>
                          </a:solidFill>
                          <a:effectLst/>
                          <a:latin typeface="Tahoma"/>
                          <a:cs typeface="Tahoma"/>
                        </a:rPr>
                        <a:t>Trevor</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0" i="0" u="none" strike="noStrike" dirty="0">
                          <a:solidFill>
                            <a:srgbClr val="000000"/>
                          </a:solidFill>
                          <a:effectLst/>
                          <a:latin typeface="Tahoma"/>
                          <a:cs typeface="Tahoma"/>
                        </a:rPr>
                        <a:t>45.5%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hr-HR" sz="1050" b="0" i="0" u="none" strike="noStrike" dirty="0">
                          <a:solidFill>
                            <a:srgbClr val="000000"/>
                          </a:solidFill>
                          <a:effectLst/>
                          <a:latin typeface="Tahoma"/>
                          <a:cs typeface="Tahoma"/>
                        </a:rPr>
                        <a:t>57.1%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hr-HR" sz="1050" b="0" i="0" u="none" strike="noStrike">
                          <a:solidFill>
                            <a:srgbClr val="000000"/>
                          </a:solidFill>
                          <a:effectLst/>
                          <a:latin typeface="Tahoma"/>
                          <a:cs typeface="Tahoma"/>
                        </a:rPr>
                        <a:t>36.4%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58.3%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smtClean="0">
                          <a:solidFill>
                            <a:srgbClr val="000000"/>
                          </a:solidFill>
                          <a:effectLst/>
                          <a:latin typeface="Tahoma"/>
                          <a:cs typeface="Tahoma"/>
                        </a:rPr>
                        <a:t>58.3%</a:t>
                      </a:r>
                      <a:endParaRPr lang="hr-HR"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37.5%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00E33A"/>
                    </a:solidFill>
                  </a:tcPr>
                </a:tc>
              </a:tr>
              <a:tr h="246981">
                <a:tc>
                  <a:txBody>
                    <a:bodyPr/>
                    <a:lstStyle/>
                    <a:p>
                      <a:pPr algn="ctr" fontAlgn="b"/>
                      <a:r>
                        <a:rPr lang="en-US" sz="1000" b="1" i="0" u="none" strike="noStrike">
                          <a:solidFill>
                            <a:schemeClr val="bg1"/>
                          </a:solidFill>
                          <a:effectLst/>
                          <a:latin typeface="Tahoma"/>
                          <a:cs typeface="Tahoma"/>
                        </a:rPr>
                        <a:t>Bill</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0" i="0" u="none" strike="noStrike" dirty="0">
                          <a:solidFill>
                            <a:srgbClr val="000000"/>
                          </a:solidFill>
                          <a:effectLst/>
                          <a:latin typeface="Tahoma"/>
                          <a:cs typeface="Tahoma"/>
                        </a:rPr>
                        <a:t>72.7%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pt-BR" sz="1050" b="0" i="0" u="none" strike="noStrike" dirty="0">
                          <a:solidFill>
                            <a:srgbClr val="000000"/>
                          </a:solidFill>
                          <a:effectLst/>
                          <a:latin typeface="Tahoma"/>
                          <a:cs typeface="Tahoma"/>
                        </a:rPr>
                        <a:t>42.9%</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smtClean="0">
                          <a:solidFill>
                            <a:srgbClr val="000000"/>
                          </a:solidFill>
                          <a:effectLst/>
                          <a:latin typeface="Tahoma"/>
                          <a:cs typeface="Tahoma"/>
                        </a:rPr>
                        <a:t>36.4%</a:t>
                      </a:r>
                      <a:endParaRPr lang="nb-NO"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44.4%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58.3%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1" i="0" u="none" strike="noStrike" dirty="0">
                          <a:solidFill>
                            <a:srgbClr val="FFFFFF"/>
                          </a:solidFill>
                          <a:effectLst/>
                          <a:latin typeface="Tahoma"/>
                          <a:cs typeface="Tahoma"/>
                        </a:rPr>
                        <a:t>23.1%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70.0%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46981">
                <a:tc>
                  <a:txBody>
                    <a:bodyPr/>
                    <a:lstStyle/>
                    <a:p>
                      <a:pPr algn="ctr" fontAlgn="b"/>
                      <a:r>
                        <a:rPr lang="en-US" sz="1000" b="1" i="0" u="none" strike="noStrike" dirty="0">
                          <a:solidFill>
                            <a:schemeClr val="bg1"/>
                          </a:solidFill>
                          <a:effectLst/>
                          <a:latin typeface="Tahoma"/>
                          <a:cs typeface="Tahoma"/>
                        </a:rPr>
                        <a:t>Darren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nb-NO" sz="1050" b="1" i="0" u="none" strike="noStrike" dirty="0">
                          <a:solidFill>
                            <a:srgbClr val="FFFFFF"/>
                          </a:solidFill>
                          <a:effectLst/>
                          <a:latin typeface="Tahoma"/>
                          <a:cs typeface="Tahoma"/>
                        </a:rPr>
                        <a:t>25.0%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1" i="0" u="none" strike="noStrike" dirty="0">
                          <a:solidFill>
                            <a:srgbClr val="FFFFFF"/>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00E33A"/>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25.0%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1" i="0" u="none" strike="noStrike" dirty="0">
                          <a:solidFill>
                            <a:srgbClr val="FFFFFF"/>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00E33A"/>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00E33A"/>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46981">
                <a:tc>
                  <a:txBody>
                    <a:bodyPr/>
                    <a:lstStyle/>
                    <a:p>
                      <a:pPr algn="ctr" fontAlgn="b"/>
                      <a:r>
                        <a:rPr lang="en-US" sz="1000" b="1" i="0" u="none" strike="noStrike" dirty="0">
                          <a:solidFill>
                            <a:schemeClr val="bg1"/>
                          </a:solidFill>
                          <a:effectLst/>
                          <a:latin typeface="Tahoma"/>
                          <a:cs typeface="Tahoma"/>
                        </a:rPr>
                        <a:t>Albert</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nb-NO" sz="1050" b="0" i="0" u="none" strike="noStrike" dirty="0">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63.6%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smtClean="0">
                          <a:solidFill>
                            <a:srgbClr val="000000"/>
                          </a:solidFill>
                          <a:effectLst/>
                          <a:latin typeface="Tahoma"/>
                          <a:cs typeface="Tahoma"/>
                        </a:rPr>
                        <a:t>63.6%</a:t>
                      </a:r>
                      <a:endParaRPr lang="nb-NO"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37.5%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44.4%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30.0%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00E33A"/>
                    </a:solidFill>
                  </a:tcPr>
                </a:tc>
                <a:tc>
                  <a:txBody>
                    <a:bodyPr/>
                    <a:lstStyle/>
                    <a:p>
                      <a:pPr algn="ctr" fontAlgn="b"/>
                      <a:r>
                        <a:rPr lang="nb-NO" sz="1050" b="1" i="0" u="none" strike="noStrike" dirty="0">
                          <a:solidFill>
                            <a:srgbClr val="FFFFFF"/>
                          </a:solidFill>
                          <a:effectLst/>
                          <a:latin typeface="Tahoma"/>
                          <a:cs typeface="Tahoma"/>
                        </a:rPr>
                        <a:t>75.0%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r>
              <a:tr h="246981">
                <a:tc>
                  <a:txBody>
                    <a:bodyPr/>
                    <a:lstStyle/>
                    <a:p>
                      <a:pPr algn="ctr" fontAlgn="b"/>
                      <a:r>
                        <a:rPr lang="en-US" sz="1000" b="1" i="0" u="none" strike="noStrike">
                          <a:solidFill>
                            <a:schemeClr val="bg1"/>
                          </a:solidFill>
                          <a:effectLst/>
                          <a:latin typeface="Tahoma"/>
                          <a:cs typeface="Tahoma"/>
                        </a:rPr>
                        <a:t>Jim</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1" i="0" u="none" strike="noStrike" dirty="0">
                          <a:solidFill>
                            <a:srgbClr val="FFFFFF"/>
                          </a:solidFill>
                          <a:effectLst/>
                          <a:latin typeface="Tahoma"/>
                          <a:cs typeface="Tahoma"/>
                        </a:rPr>
                        <a:t>23.1%</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hr-HR" sz="1050" b="0" i="0" u="none" strike="noStrike">
                          <a:solidFill>
                            <a:srgbClr val="000000"/>
                          </a:solidFill>
                          <a:effectLst/>
                          <a:latin typeface="Tahoma"/>
                          <a:cs typeface="Tahoma"/>
                        </a:rPr>
                        <a:t>41.7%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75.0%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hr-HR" sz="1050" b="0" i="0" u="none" strike="noStrike" dirty="0">
                          <a:solidFill>
                            <a:srgbClr val="000000"/>
                          </a:solidFill>
                          <a:effectLst/>
                          <a:latin typeface="Tahoma"/>
                          <a:cs typeface="Tahoma"/>
                        </a:rPr>
                        <a:t>44.4%</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25.0%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0" i="0" u="none" strike="noStrike" dirty="0">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75.0%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r>
              <a:tr h="246981">
                <a:tc>
                  <a:txBody>
                    <a:bodyPr/>
                    <a:lstStyle/>
                    <a:p>
                      <a:pPr algn="ctr" fontAlgn="b"/>
                      <a:r>
                        <a:rPr lang="en-US" sz="1000" b="1" i="0" u="none" strike="noStrike" dirty="0">
                          <a:solidFill>
                            <a:schemeClr val="bg1"/>
                          </a:solidFill>
                          <a:effectLst/>
                          <a:latin typeface="Tahoma"/>
                          <a:cs typeface="Tahoma"/>
                        </a:rPr>
                        <a:t>Andrew</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0" i="0" u="none" strike="noStrike">
                          <a:solidFill>
                            <a:srgbClr val="000000"/>
                          </a:solidFill>
                          <a:effectLst/>
                          <a:latin typeface="Tahoma"/>
                          <a:cs typeface="Tahoma"/>
                        </a:rPr>
                        <a:t>53.3%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55.6%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hr-HR" sz="1050" b="0" i="0" u="none" strike="noStrike">
                          <a:solidFill>
                            <a:srgbClr val="000000"/>
                          </a:solidFill>
                          <a:effectLst/>
                          <a:latin typeface="Tahoma"/>
                          <a:cs typeface="Tahoma"/>
                        </a:rPr>
                        <a:t>62.5%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55.6%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0" i="0" u="none" strike="noStrike" dirty="0">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46981">
                <a:tc>
                  <a:txBody>
                    <a:bodyPr/>
                    <a:lstStyle/>
                    <a:p>
                      <a:pPr algn="ctr" fontAlgn="b"/>
                      <a:r>
                        <a:rPr lang="en-US" sz="1000" b="1" i="0" u="none" strike="noStrike" dirty="0">
                          <a:solidFill>
                            <a:schemeClr val="bg1"/>
                          </a:solidFill>
                          <a:effectLst/>
                          <a:latin typeface="Tahoma"/>
                          <a:cs typeface="Tahoma"/>
                        </a:rPr>
                        <a:t>Aaron</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0" i="0" u="none" strike="noStrike">
                          <a:solidFill>
                            <a:srgbClr val="000000"/>
                          </a:solidFill>
                          <a:effectLst/>
                          <a:latin typeface="Tahoma"/>
                          <a:cs typeface="Tahoma"/>
                        </a:rPr>
                        <a:t>45.5%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smtClean="0">
                          <a:solidFill>
                            <a:srgbClr val="000000"/>
                          </a:solidFill>
                          <a:effectLst/>
                          <a:latin typeface="Tahoma"/>
                          <a:cs typeface="Tahoma"/>
                        </a:rPr>
                        <a:t>41.7%</a:t>
                      </a:r>
                      <a:endParaRPr lang="hr-HR"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41.7%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55.6%</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75.0%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c>
                  <a:txBody>
                    <a:bodyPr/>
                    <a:lstStyle/>
                    <a:p>
                      <a:pPr algn="ctr" fontAlgn="b"/>
                      <a:r>
                        <a:rPr lang="nb-NO" sz="1050" b="0" i="0" u="none" strike="noStrike" dirty="0">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1" i="0" u="none" strike="noStrike" dirty="0">
                          <a:solidFill>
                            <a:srgbClr val="FFFFFF"/>
                          </a:solidFill>
                          <a:effectLst/>
                          <a:latin typeface="Tahoma"/>
                          <a:cs typeface="Tahoma"/>
                        </a:rPr>
                        <a:t>75.0%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c>
                  <a:txBody>
                    <a:bodyPr/>
                    <a:lstStyle/>
                    <a:p>
                      <a:pPr algn="ctr" fontAlgn="b"/>
                      <a:r>
                        <a:rPr lang="nb-NO" sz="1050" b="0" i="0" u="none" strike="noStrike" dirty="0">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70.0%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46981">
                <a:tc>
                  <a:txBody>
                    <a:bodyPr/>
                    <a:lstStyle/>
                    <a:p>
                      <a:pPr algn="ctr" fontAlgn="b"/>
                      <a:r>
                        <a:rPr lang="en-US" sz="1000" b="1" i="0" u="none" strike="noStrike" dirty="0">
                          <a:solidFill>
                            <a:schemeClr val="bg1"/>
                          </a:solidFill>
                          <a:effectLst/>
                          <a:latin typeface="Tahoma"/>
                          <a:cs typeface="Tahoma"/>
                        </a:rPr>
                        <a:t>Jake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nb-NO" sz="1050" b="0" i="0" u="none" strike="noStrike">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62.5%</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1" i="0" u="none" strike="noStrike" dirty="0">
                          <a:solidFill>
                            <a:srgbClr val="FFFFFF"/>
                          </a:solidFill>
                          <a:effectLst/>
                          <a:latin typeface="Tahoma"/>
                          <a:cs typeface="Tahoma"/>
                        </a:rPr>
                        <a:t>76.9%</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1DE33A"/>
                    </a:solidFill>
                  </a:tcPr>
                </a:tc>
                <a:tc>
                  <a:txBody>
                    <a:bodyPr/>
                    <a:lstStyle/>
                    <a:p>
                      <a:pPr algn="ctr" fontAlgn="b"/>
                      <a:r>
                        <a:rPr lang="nb-NO" sz="1050" b="1" i="0" u="none" strike="noStrike" dirty="0">
                          <a:solidFill>
                            <a:srgbClr val="FFFFFF"/>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0" i="0" u="none" strike="noStrike" dirty="0">
                          <a:solidFill>
                            <a:srgbClr val="000000"/>
                          </a:solidFill>
                          <a:effectLst/>
                          <a:latin typeface="Tahoma"/>
                          <a:cs typeface="Tahoma"/>
                        </a:rPr>
                        <a:t>70.0%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25.0%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smtClean="0">
                          <a:solidFill>
                            <a:srgbClr val="000000"/>
                          </a:solidFill>
                          <a:effectLst/>
                          <a:latin typeface="Tahoma"/>
                          <a:cs typeface="Tahoma"/>
                        </a:rPr>
                        <a:t>33.3%</a:t>
                      </a:r>
                      <a:endParaRPr lang="nb-NO"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00E33A"/>
                    </a:solidFill>
                  </a:tcPr>
                </a:tc>
              </a:tr>
              <a:tr h="246981">
                <a:tc>
                  <a:txBody>
                    <a:bodyPr/>
                    <a:lstStyle/>
                    <a:p>
                      <a:pPr algn="ctr" fontAlgn="b"/>
                      <a:r>
                        <a:rPr lang="en-US" sz="1000" b="1" i="0" u="none" strike="noStrike">
                          <a:solidFill>
                            <a:schemeClr val="bg1"/>
                          </a:solidFill>
                          <a:effectLst/>
                          <a:latin typeface="Tahoma"/>
                          <a:cs typeface="Tahoma"/>
                        </a:rPr>
                        <a:t>Gregg</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nb-NO" sz="1050" b="0" i="0" u="none" strike="noStrike">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nb-NO" sz="1050" b="0" i="0" u="none" strike="noStrike" dirty="0">
                          <a:solidFill>
                            <a:schemeClr val="tx1"/>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c>
                  <a:txBody>
                    <a:bodyPr/>
                    <a:lstStyle/>
                    <a:p>
                      <a:pPr algn="ctr" fontAlgn="b"/>
                      <a:r>
                        <a:rPr lang="nb-NO" sz="1050" b="0" i="0" u="none" strike="noStrike" dirty="0">
                          <a:solidFill>
                            <a:schemeClr val="tx1"/>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chemeClr val="bg1"/>
                    </a:solidFill>
                  </a:tcPr>
                </a:tc>
              </a:tr>
              <a:tr h="246981">
                <a:tc>
                  <a:txBody>
                    <a:bodyPr/>
                    <a:lstStyle/>
                    <a:p>
                      <a:pPr algn="ctr" fontAlgn="b"/>
                      <a:r>
                        <a:rPr lang="en-US" sz="1000" b="1" i="0" u="none" strike="noStrike">
                          <a:solidFill>
                            <a:schemeClr val="bg1"/>
                          </a:solidFill>
                          <a:effectLst/>
                          <a:latin typeface="Tahoma"/>
                          <a:cs typeface="Tahoma"/>
                        </a:rPr>
                        <a:t>Jeff</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0" i="0" u="none" strike="noStrike">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30.0%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0" i="0" u="none" strike="noStrike">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a:solidFill>
                            <a:srgbClr val="000000"/>
                          </a:solidFill>
                          <a:effectLst/>
                          <a:latin typeface="Tahoma"/>
                          <a:cs typeface="Tahoma"/>
                        </a:rPr>
                        <a:t>40.0%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30.0%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smtClean="0">
                          <a:solidFill>
                            <a:srgbClr val="000000"/>
                          </a:solidFill>
                          <a:effectLst/>
                          <a:latin typeface="Tahoma"/>
                          <a:cs typeface="Tahoma"/>
                        </a:rPr>
                        <a:t>66.6%</a:t>
                      </a:r>
                      <a:endParaRPr lang="nb-NO"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100.0%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c>
                  <a:txBody>
                    <a:bodyPr/>
                    <a:lstStyle/>
                    <a:p>
                      <a:pPr algn="ctr" fontAlgn="b"/>
                      <a:r>
                        <a:rPr lang="hr-HR" sz="1050" b="0" i="0" u="none" strike="noStrike" dirty="0">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r>
              <a:tr h="246981">
                <a:tc>
                  <a:txBody>
                    <a:bodyPr/>
                    <a:lstStyle/>
                    <a:p>
                      <a:pPr algn="ctr" fontAlgn="b"/>
                      <a:r>
                        <a:rPr lang="en-US" sz="1000" b="1" i="0" u="none" strike="noStrike" dirty="0">
                          <a:solidFill>
                            <a:schemeClr val="bg1"/>
                          </a:solidFill>
                          <a:effectLst/>
                          <a:latin typeface="Tahoma"/>
                          <a:cs typeface="Tahoma"/>
                        </a:rPr>
                        <a:t>Eddie</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2010C"/>
                    </a:solidFill>
                  </a:tcPr>
                </a:tc>
                <a:tc>
                  <a:txBody>
                    <a:bodyPr/>
                    <a:lstStyle/>
                    <a:p>
                      <a:pPr algn="ctr" fontAlgn="b"/>
                      <a:r>
                        <a:rPr lang="hr-HR" sz="1050" b="0" i="0" u="none" strike="noStrike" dirty="0">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dirty="0">
                          <a:solidFill>
                            <a:srgbClr val="FFFFFF"/>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0" i="0" u="none" strike="noStrike">
                          <a:solidFill>
                            <a:srgbClr val="000000"/>
                          </a:solidFill>
                          <a:effectLst/>
                          <a:latin typeface="Tahoma"/>
                          <a:cs typeface="Tahoma"/>
                        </a:rPr>
                        <a:t>60.0%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a:solidFill>
                            <a:srgbClr val="FFFFFF"/>
                          </a:solidFill>
                          <a:effectLst/>
                          <a:latin typeface="Tahoma"/>
                          <a:cs typeface="Tahoma"/>
                        </a:rPr>
                        <a:t>25.0%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1" i="0" u="none" strike="noStrike" dirty="0">
                          <a:solidFill>
                            <a:srgbClr val="FFFFFF"/>
                          </a:solidFill>
                          <a:effectLst/>
                          <a:latin typeface="Tahoma"/>
                          <a:cs typeface="Tahoma"/>
                        </a:rPr>
                        <a:t>25.0%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hr-HR" sz="1050" b="0" i="0" u="none" strike="noStrike">
                          <a:solidFill>
                            <a:srgbClr val="000000"/>
                          </a:solidFill>
                          <a:effectLst/>
                          <a:latin typeface="Tahoma"/>
                          <a:cs typeface="Tahoma"/>
                        </a:rPr>
                        <a:t>66.7%</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0" i="0" u="none" strike="noStrike" dirty="0">
                          <a:solidFill>
                            <a:srgbClr val="000000"/>
                          </a:solidFill>
                          <a:effectLst/>
                          <a:latin typeface="Tahoma"/>
                          <a:cs typeface="Tahoma"/>
                        </a:rPr>
                        <a:t>50.0%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nb-NO" sz="1050" b="1" i="0" u="none" strike="noStrike">
                          <a:solidFill>
                            <a:srgbClr val="FFFFFF"/>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0000"/>
                    </a:solidFill>
                  </a:tcPr>
                </a:tc>
                <a:tc>
                  <a:txBody>
                    <a:bodyPr/>
                    <a:lstStyle/>
                    <a:p>
                      <a:pPr algn="ctr" fontAlgn="b"/>
                      <a:r>
                        <a:rPr lang="nb-NO" sz="1050" b="0" i="0" u="none" strike="noStrike" dirty="0">
                          <a:solidFill>
                            <a:srgbClr val="000000"/>
                          </a:solidFill>
                          <a:effectLst/>
                          <a:latin typeface="Tahoma"/>
                          <a:cs typeface="Tahoma"/>
                        </a:rPr>
                        <a:t>0.0%</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r>
                        <a:rPr lang="hr-HR" sz="1050" b="0" i="0" u="none" strike="noStrike" dirty="0">
                          <a:solidFill>
                            <a:srgbClr val="000000"/>
                          </a:solidFill>
                          <a:effectLst/>
                          <a:latin typeface="Tahoma"/>
                          <a:cs typeface="Tahoma"/>
                        </a:rPr>
                        <a:t>33.3%</a:t>
                      </a: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FFFFFF"/>
                    </a:solidFill>
                  </a:tcPr>
                </a:tc>
                <a:tc>
                  <a:txBody>
                    <a:bodyPr/>
                    <a:lstStyle/>
                    <a:p>
                      <a:pPr algn="ctr" fontAlgn="b"/>
                      <a:endParaRPr lang="en-US" sz="1050" b="0" i="0" u="none" strike="noStrike" dirty="0">
                        <a:solidFill>
                          <a:srgbClr val="000000"/>
                        </a:solidFill>
                        <a:effectLst/>
                        <a:latin typeface="Tahoma"/>
                        <a:cs typeface="Tahoma"/>
                      </a:endParaRPr>
                    </a:p>
                  </a:txBody>
                  <a:tcPr marL="9739" marR="9739" marT="9739" marB="0" anchor="ctr">
                    <a:lnL w="3175" cap="flat" cmpd="sng" algn="ctr">
                      <a:solidFill>
                        <a:scrgbClr r="0" g="0" b="0"/>
                      </a:solidFill>
                      <a:prstDash val="solid"/>
                      <a:round/>
                      <a:headEnd type="none" w="med" len="med"/>
                      <a:tailEnd type="none" w="med" len="med"/>
                    </a:lnL>
                    <a:lnR w="3175" cap="flat" cmpd="sng" algn="ctr">
                      <a:solidFill>
                        <a:scrgbClr r="0" g="0" b="0"/>
                      </a:solidFill>
                      <a:prstDash val="solid"/>
                      <a:round/>
                      <a:headEnd type="none" w="med" len="med"/>
                      <a:tailEnd type="none" w="med" len="med"/>
                    </a:lnR>
                    <a:lnT w="3175" cap="flat" cmpd="sng" algn="ctr">
                      <a:solidFill>
                        <a:scrgbClr r="0" g="0" b="0"/>
                      </a:solidFill>
                      <a:prstDash val="solid"/>
                      <a:round/>
                      <a:headEnd type="none" w="med" len="med"/>
                      <a:tailEnd type="none" w="med" len="med"/>
                    </a:lnT>
                    <a:lnB w="3175" cap="flat" cmpd="sng" algn="ctr">
                      <a:solidFill>
                        <a:scrgbClr r="0" g="0" b="0"/>
                      </a:solidFill>
                      <a:prstDash val="solid"/>
                      <a:round/>
                      <a:headEnd type="none" w="med" len="med"/>
                      <a:tailEnd type="none" w="med" len="med"/>
                    </a:lnB>
                    <a:solidFill>
                      <a:srgbClr val="BFBFBF"/>
                    </a:solidFill>
                  </a:tcPr>
                </a:tc>
              </a:tr>
            </a:tbl>
          </a:graphicData>
        </a:graphic>
      </p:graphicFrame>
    </p:spTree>
    <p:extLst>
      <p:ext uri="{BB962C8B-B14F-4D97-AF65-F5344CB8AC3E}">
        <p14:creationId xmlns:p14="http://schemas.microsoft.com/office/powerpoint/2010/main" val="101382850"/>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02900" y="702216"/>
            <a:ext cx="5394744" cy="2215991"/>
          </a:xfrm>
          <a:prstGeom prst="rect">
            <a:avLst/>
          </a:prstGeom>
          <a:noFill/>
        </p:spPr>
        <p:txBody>
          <a:bodyPr wrap="square" rtlCol="0">
            <a:spAutoFit/>
          </a:bodyPr>
          <a:lstStyle/>
          <a:p>
            <a:pPr algn="ctr"/>
            <a:r>
              <a:rPr lang="en-US" sz="13800" b="1" dirty="0" smtClean="0">
                <a:solidFill>
                  <a:schemeClr val="bg1"/>
                </a:solidFill>
                <a:effectLst>
                  <a:outerShdw blurRad="50800" dist="38100" dir="2700000" algn="tl" rotWithShape="0">
                    <a:prstClr val="black">
                      <a:alpha val="40000"/>
                    </a:prstClr>
                  </a:outerShdw>
                </a:effectLst>
                <a:latin typeface="Tahoma" panose="020B0604030504040204" pitchFamily="34" charset="0"/>
                <a:ea typeface="Tahoma" panose="020B0604030504040204" pitchFamily="34" charset="0"/>
                <a:cs typeface="Tahoma" panose="020B0604030504040204" pitchFamily="34" charset="0"/>
              </a:rPr>
              <a:t>2022</a:t>
            </a:r>
            <a:endParaRPr lang="en-US" sz="13800" b="1" dirty="0">
              <a:solidFill>
                <a:schemeClr val="bg1"/>
              </a:solidFill>
              <a:effectLst>
                <a:outerShdw blurRad="50800" dist="38100" dir="2700000" algn="tl" rotWithShape="0">
                  <a:prstClr val="black">
                    <a:alpha val="40000"/>
                  </a:prst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TextBox 3"/>
          <p:cNvSpPr txBox="1"/>
          <p:nvPr/>
        </p:nvSpPr>
        <p:spPr>
          <a:xfrm>
            <a:off x="3534046" y="2669766"/>
            <a:ext cx="5263598" cy="830997"/>
          </a:xfrm>
          <a:prstGeom prst="rect">
            <a:avLst/>
          </a:prstGeom>
          <a:noFill/>
        </p:spPr>
        <p:txBody>
          <a:bodyPr wrap="square" rtlCol="0">
            <a:spAutoFit/>
          </a:bodyPr>
          <a:lstStyle/>
          <a:p>
            <a:pPr algn="ctr"/>
            <a:r>
              <a:rPr lang="en-US" sz="4800" dirty="0">
                <a:solidFill>
                  <a:schemeClr val="bg1"/>
                </a:solidFill>
                <a:effectLst>
                  <a:outerShdw blurRad="50800" dist="38100" dir="2700000" algn="tl" rotWithShape="0">
                    <a:prstClr val="black">
                      <a:alpha val="40000"/>
                    </a:prstClr>
                  </a:outerShdw>
                </a:effectLst>
                <a:latin typeface="Tahoma" panose="020B0604030504040204" pitchFamily="34" charset="0"/>
                <a:ea typeface="Tahoma" panose="020B0604030504040204" pitchFamily="34" charset="0"/>
                <a:cs typeface="Tahoma" panose="020B0604030504040204" pitchFamily="34" charset="0"/>
              </a:rPr>
              <a:t>The Year Ahead…</a:t>
            </a:r>
          </a:p>
        </p:txBody>
      </p:sp>
    </p:spTree>
    <p:extLst>
      <p:ext uri="{BB962C8B-B14F-4D97-AF65-F5344CB8AC3E}">
        <p14:creationId xmlns:p14="http://schemas.microsoft.com/office/powerpoint/2010/main" val="2440952008"/>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ogo333-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1679" y="138796"/>
            <a:ext cx="3020642" cy="802638"/>
          </a:xfrm>
          <a:prstGeom prst="rect">
            <a:avLst/>
          </a:prstGeom>
        </p:spPr>
      </p:pic>
      <p:pic>
        <p:nvPicPr>
          <p:cNvPr id="7" name="Picture 6"/>
          <p:cNvPicPr>
            <a:picLocks noChangeAspect="1"/>
          </p:cNvPicPr>
          <p:nvPr/>
        </p:nvPicPr>
        <p:blipFill>
          <a:blip r:embed="rId3"/>
          <a:stretch>
            <a:fillRect/>
          </a:stretch>
        </p:blipFill>
        <p:spPr>
          <a:xfrm>
            <a:off x="5102165" y="1791669"/>
            <a:ext cx="1708414" cy="2316610"/>
          </a:xfrm>
          <a:prstGeom prst="rect">
            <a:avLst/>
          </a:prstGeom>
        </p:spPr>
      </p:pic>
      <p:sp>
        <p:nvSpPr>
          <p:cNvPr id="9" name="Rectangle 8"/>
          <p:cNvSpPr/>
          <p:nvPr/>
        </p:nvSpPr>
        <p:spPr>
          <a:xfrm>
            <a:off x="4872062" y="1029253"/>
            <a:ext cx="2187398" cy="584776"/>
          </a:xfrm>
          <a:prstGeom prst="rect">
            <a:avLst/>
          </a:prstGeom>
        </p:spPr>
        <p:txBody>
          <a:bodyPr wrap="square">
            <a:spAutoFit/>
          </a:bodyPr>
          <a:lstStyle/>
          <a:p>
            <a:pPr algn="ctr"/>
            <a:r>
              <a:rPr lang="en-US" sz="1600" b="1" dirty="0" smtClean="0">
                <a:solidFill>
                  <a:schemeClr val="bg1"/>
                </a:solidFill>
                <a:latin typeface="Segoe UI"/>
                <a:cs typeface="Segoe UI"/>
              </a:rPr>
              <a:t>Trade Block &amp; </a:t>
            </a:r>
          </a:p>
          <a:p>
            <a:pPr algn="ctr"/>
            <a:r>
              <a:rPr lang="en-US" sz="1600" b="1" dirty="0" smtClean="0">
                <a:solidFill>
                  <a:schemeClr val="bg1"/>
                </a:solidFill>
                <a:latin typeface="Segoe UI"/>
                <a:cs typeface="Segoe UI"/>
              </a:rPr>
              <a:t>Multi-Team Trades</a:t>
            </a:r>
            <a:endParaRPr lang="en-US" sz="1600" b="1" dirty="0">
              <a:solidFill>
                <a:schemeClr val="bg1"/>
              </a:solidFill>
              <a:latin typeface="Segoe UI"/>
              <a:cs typeface="Segoe UI"/>
            </a:endParaRPr>
          </a:p>
        </p:txBody>
      </p:sp>
      <p:pic>
        <p:nvPicPr>
          <p:cNvPr id="10" name="Picture 9"/>
          <p:cNvPicPr>
            <a:picLocks noChangeAspect="1"/>
          </p:cNvPicPr>
          <p:nvPr/>
        </p:nvPicPr>
        <p:blipFill rotWithShape="1">
          <a:blip r:embed="rId4"/>
          <a:srcRect t="12429" b="5576"/>
          <a:stretch/>
        </p:blipFill>
        <p:spPr>
          <a:xfrm>
            <a:off x="7374992" y="1906398"/>
            <a:ext cx="1404979" cy="2560014"/>
          </a:xfrm>
          <a:prstGeom prst="rect">
            <a:avLst/>
          </a:prstGeom>
        </p:spPr>
      </p:pic>
      <p:sp>
        <p:nvSpPr>
          <p:cNvPr id="11" name="Rectangle 10"/>
          <p:cNvSpPr/>
          <p:nvPr/>
        </p:nvSpPr>
        <p:spPr>
          <a:xfrm>
            <a:off x="7249537" y="1116867"/>
            <a:ext cx="1715473" cy="284504"/>
          </a:xfrm>
          <a:prstGeom prst="rect">
            <a:avLst/>
          </a:prstGeom>
        </p:spPr>
        <p:txBody>
          <a:bodyPr wrap="square">
            <a:spAutoFit/>
          </a:bodyPr>
          <a:lstStyle/>
          <a:p>
            <a:pPr algn="ctr"/>
            <a:r>
              <a:rPr lang="en-US" sz="1600" b="1" dirty="0" smtClean="0">
                <a:solidFill>
                  <a:schemeClr val="bg1"/>
                </a:solidFill>
                <a:latin typeface="Segoe UI"/>
                <a:cs typeface="Segoe UI"/>
              </a:rPr>
              <a:t>Weekly Recaps</a:t>
            </a:r>
            <a:endParaRPr lang="en-US" sz="1600" b="1" dirty="0">
              <a:solidFill>
                <a:schemeClr val="bg1"/>
              </a:solidFill>
              <a:latin typeface="Segoe UI"/>
              <a:cs typeface="Segoe UI"/>
            </a:endParaRPr>
          </a:p>
        </p:txBody>
      </p:sp>
      <p:sp>
        <p:nvSpPr>
          <p:cNvPr id="12" name="Rectangle 11"/>
          <p:cNvSpPr/>
          <p:nvPr/>
        </p:nvSpPr>
        <p:spPr>
          <a:xfrm>
            <a:off x="264587" y="1108983"/>
            <a:ext cx="1644778" cy="584776"/>
          </a:xfrm>
          <a:prstGeom prst="rect">
            <a:avLst/>
          </a:prstGeom>
        </p:spPr>
        <p:txBody>
          <a:bodyPr wrap="square">
            <a:spAutoFit/>
          </a:bodyPr>
          <a:lstStyle/>
          <a:p>
            <a:pPr algn="ctr"/>
            <a:r>
              <a:rPr lang="en-US" sz="1600" b="1" dirty="0" smtClean="0">
                <a:solidFill>
                  <a:schemeClr val="bg1"/>
                </a:solidFill>
                <a:latin typeface="Segoe UI"/>
                <a:cs typeface="Segoe UI"/>
              </a:rPr>
              <a:t>Slick Draft Board</a:t>
            </a:r>
            <a:endParaRPr lang="en-US" sz="1600" b="1" dirty="0">
              <a:solidFill>
                <a:schemeClr val="bg1"/>
              </a:solidFill>
              <a:latin typeface="Segoe UI"/>
              <a:cs typeface="Segoe UI"/>
            </a:endParaRPr>
          </a:p>
        </p:txBody>
      </p:sp>
      <p:pic>
        <p:nvPicPr>
          <p:cNvPr id="13" name="Picture 12"/>
          <p:cNvPicPr>
            <a:picLocks noChangeAspect="1"/>
          </p:cNvPicPr>
          <p:nvPr/>
        </p:nvPicPr>
        <p:blipFill rotWithShape="1">
          <a:blip r:embed="rId5"/>
          <a:srcRect l="24980" r="24087"/>
          <a:stretch/>
        </p:blipFill>
        <p:spPr>
          <a:xfrm>
            <a:off x="183872" y="1880296"/>
            <a:ext cx="1846448" cy="1750969"/>
          </a:xfrm>
          <a:prstGeom prst="rect">
            <a:avLst/>
          </a:prstGeom>
        </p:spPr>
      </p:pic>
      <p:sp>
        <p:nvSpPr>
          <p:cNvPr id="15" name="Rectangle 14"/>
          <p:cNvSpPr/>
          <p:nvPr/>
        </p:nvSpPr>
        <p:spPr>
          <a:xfrm>
            <a:off x="2331064" y="1011975"/>
            <a:ext cx="2334351" cy="707886"/>
          </a:xfrm>
          <a:prstGeom prst="rect">
            <a:avLst/>
          </a:prstGeom>
        </p:spPr>
        <p:txBody>
          <a:bodyPr wrap="square">
            <a:spAutoFit/>
          </a:bodyPr>
          <a:lstStyle/>
          <a:p>
            <a:pPr algn="ctr"/>
            <a:r>
              <a:rPr lang="en-US" sz="1600" b="1" dirty="0" smtClean="0">
                <a:solidFill>
                  <a:schemeClr val="bg1"/>
                </a:solidFill>
                <a:latin typeface="Segoe UI"/>
                <a:cs typeface="Segoe UI"/>
              </a:rPr>
              <a:t>Game Day / Matchup</a:t>
            </a:r>
          </a:p>
          <a:p>
            <a:pPr algn="ctr"/>
            <a:r>
              <a:rPr lang="en-US" sz="1200" dirty="0" smtClean="0">
                <a:solidFill>
                  <a:schemeClr val="bg1"/>
                </a:solidFill>
                <a:latin typeface="Segoe UI"/>
                <a:cs typeface="Segoe UI"/>
              </a:rPr>
              <a:t>Mascots, </a:t>
            </a:r>
            <a:r>
              <a:rPr lang="en-US" sz="1200" dirty="0" err="1" smtClean="0">
                <a:solidFill>
                  <a:schemeClr val="bg1"/>
                </a:solidFill>
                <a:latin typeface="Segoe UI"/>
                <a:cs typeface="Segoe UI"/>
              </a:rPr>
              <a:t>Pts</a:t>
            </a:r>
            <a:r>
              <a:rPr lang="en-US" sz="1200" dirty="0" smtClean="0">
                <a:solidFill>
                  <a:schemeClr val="bg1"/>
                </a:solidFill>
                <a:latin typeface="Segoe UI"/>
                <a:cs typeface="Segoe UI"/>
              </a:rPr>
              <a:t> Pop-Ups, </a:t>
            </a:r>
            <a:r>
              <a:rPr lang="en-US" sz="1200" dirty="0" err="1" smtClean="0">
                <a:solidFill>
                  <a:schemeClr val="bg1"/>
                </a:solidFill>
                <a:latin typeface="Segoe UI"/>
                <a:cs typeface="Segoe UI"/>
              </a:rPr>
              <a:t>yds</a:t>
            </a:r>
            <a:r>
              <a:rPr lang="en-US" sz="1200" dirty="0" smtClean="0">
                <a:solidFill>
                  <a:schemeClr val="bg1"/>
                </a:solidFill>
                <a:latin typeface="Segoe UI"/>
                <a:cs typeface="Segoe UI"/>
              </a:rPr>
              <a:t> from end zone visual and more!</a:t>
            </a:r>
            <a:endParaRPr lang="en-US" sz="1200" dirty="0">
              <a:solidFill>
                <a:schemeClr val="bg1"/>
              </a:solidFill>
              <a:latin typeface="Segoe UI"/>
              <a:cs typeface="Segoe UI"/>
            </a:endParaRPr>
          </a:p>
        </p:txBody>
      </p:sp>
      <p:pic>
        <p:nvPicPr>
          <p:cNvPr id="16" name="Picture 15"/>
          <p:cNvPicPr>
            <a:picLocks noChangeAspect="1"/>
          </p:cNvPicPr>
          <p:nvPr/>
        </p:nvPicPr>
        <p:blipFill rotWithShape="1">
          <a:blip r:embed="rId6"/>
          <a:srcRect l="9808" t="4871" r="9523" b="25257"/>
          <a:stretch/>
        </p:blipFill>
        <p:spPr>
          <a:xfrm>
            <a:off x="2686933" y="1906398"/>
            <a:ext cx="1607729" cy="3012487"/>
          </a:xfrm>
          <a:prstGeom prst="rect">
            <a:avLst/>
          </a:prstGeom>
        </p:spPr>
      </p:pic>
    </p:spTree>
    <p:extLst>
      <p:ext uri="{BB962C8B-B14F-4D97-AF65-F5344CB8AC3E}">
        <p14:creationId xmlns:p14="http://schemas.microsoft.com/office/powerpoint/2010/main" val="3294859038"/>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p:cNvPicPr>
            <a:picLocks noChangeAspect="1"/>
          </p:cNvPicPr>
          <p:nvPr/>
        </p:nvPicPr>
        <p:blipFill rotWithShape="1">
          <a:blip r:embed="rId2"/>
          <a:srcRect l="4409" t="4409" r="4409" b="4409"/>
          <a:stretch/>
        </p:blipFill>
        <p:spPr>
          <a:xfrm>
            <a:off x="0" y="0"/>
            <a:ext cx="9144000" cy="5143500"/>
          </a:xfrm>
          <a:prstGeom prst="rect">
            <a:avLst/>
          </a:prstGeom>
        </p:spPr>
      </p:pic>
      <p:grpSp>
        <p:nvGrpSpPr>
          <p:cNvPr id="26" name="Group 25"/>
          <p:cNvGrpSpPr/>
          <p:nvPr/>
        </p:nvGrpSpPr>
        <p:grpSpPr>
          <a:xfrm>
            <a:off x="304087" y="297848"/>
            <a:ext cx="8550174" cy="4479614"/>
            <a:chOff x="1154185" y="355596"/>
            <a:chExt cx="6903264" cy="3616762"/>
          </a:xfrm>
        </p:grpSpPr>
        <p:pic>
          <p:nvPicPr>
            <p:cNvPr id="5" name="Picture 4" descr="WWE-Royal-Rumble-Logo-Ol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2125" y="1441122"/>
              <a:ext cx="4082980" cy="1124416"/>
            </a:xfrm>
            <a:prstGeom prst="rect">
              <a:avLst/>
            </a:prstGeom>
          </p:spPr>
        </p:pic>
        <p:pic>
          <p:nvPicPr>
            <p:cNvPr id="6" name="Picture 2" descr="See the source image">
              <a:extLst>
                <a:ext uri="{FF2B5EF4-FFF2-40B4-BE49-F238E27FC236}">
                  <a16:creationId xmlns:a16="http://schemas.microsoft.com/office/drawing/2014/main" xmlns="" id="{0E9933DA-3FDD-468D-B67A-84361C0661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40" r="11684" b="40896"/>
            <a:stretch/>
          </p:blipFill>
          <p:spPr bwMode="auto">
            <a:xfrm>
              <a:off x="7374329" y="2472934"/>
              <a:ext cx="683120" cy="687586"/>
            </a:xfrm>
            <a:prstGeom prst="ellipse">
              <a:avLst/>
            </a:prstGeom>
            <a:ln w="19050" cmpd="sng">
              <a:solidFill>
                <a:srgbClr val="F1AF0B"/>
              </a:solidFill>
            </a:ln>
          </p:spPr>
        </p:pic>
        <p:pic>
          <p:nvPicPr>
            <p:cNvPr id="7" name="Picture 6" descr="A person with a beard&#10;&#10;Description automatically generated with medium confidence">
              <a:extLst>
                <a:ext uri="{FF2B5EF4-FFF2-40B4-BE49-F238E27FC236}">
                  <a16:creationId xmlns:a16="http://schemas.microsoft.com/office/drawing/2014/main" xmlns="" id="{000AB1FB-330C-46ED-98B5-B896D74C55B2}"/>
                </a:ext>
              </a:extLst>
            </p:cNvPr>
            <p:cNvPicPr>
              <a:picLocks noChangeAspect="1"/>
            </p:cNvPicPr>
            <p:nvPr/>
          </p:nvPicPr>
          <p:blipFill rotWithShape="1">
            <a:blip r:embed="rId5"/>
            <a:srcRect l="9041" r="9453" b="2281"/>
            <a:stretch/>
          </p:blipFill>
          <p:spPr>
            <a:xfrm>
              <a:off x="4926004" y="394123"/>
              <a:ext cx="686172" cy="687586"/>
            </a:xfrm>
            <a:prstGeom prst="ellipse">
              <a:avLst/>
            </a:prstGeom>
            <a:ln w="19050" cmpd="sng">
              <a:solidFill>
                <a:srgbClr val="F1AF0B"/>
              </a:solidFill>
            </a:ln>
          </p:spPr>
        </p:pic>
        <p:pic>
          <p:nvPicPr>
            <p:cNvPr id="8" name="Picture 7" descr="A person smiling for the camera&#10;&#10;Description automatically generated with medium confidence">
              <a:extLst>
                <a:ext uri="{FF2B5EF4-FFF2-40B4-BE49-F238E27FC236}">
                  <a16:creationId xmlns:a16="http://schemas.microsoft.com/office/drawing/2014/main" xmlns="" id="{3791C559-573F-426F-B94E-50E99ADD60E9}"/>
                </a:ext>
              </a:extLst>
            </p:cNvPr>
            <p:cNvPicPr>
              <a:picLocks noChangeAspect="1"/>
            </p:cNvPicPr>
            <p:nvPr/>
          </p:nvPicPr>
          <p:blipFill rotWithShape="1">
            <a:blip r:embed="rId6"/>
            <a:srcRect l="2030" t="3967" r="6050" b="4112"/>
            <a:stretch/>
          </p:blipFill>
          <p:spPr>
            <a:xfrm>
              <a:off x="3557668" y="355596"/>
              <a:ext cx="685980" cy="687586"/>
            </a:xfrm>
            <a:prstGeom prst="ellipse">
              <a:avLst/>
            </a:prstGeom>
            <a:ln w="19050" cmpd="sng">
              <a:solidFill>
                <a:srgbClr val="F1AF0B"/>
              </a:solidFill>
            </a:ln>
          </p:spPr>
        </p:pic>
        <p:pic>
          <p:nvPicPr>
            <p:cNvPr id="9" name="Picture 8" descr="A person with a beard&#10;&#10;Description automatically generated with medium confidence">
              <a:extLst>
                <a:ext uri="{FF2B5EF4-FFF2-40B4-BE49-F238E27FC236}">
                  <a16:creationId xmlns:a16="http://schemas.microsoft.com/office/drawing/2014/main" xmlns="" id="{26DA047D-AD8F-4DF6-851C-F77536DA2E2E}"/>
                </a:ext>
              </a:extLst>
            </p:cNvPr>
            <p:cNvPicPr>
              <a:picLocks noChangeAspect="1"/>
            </p:cNvPicPr>
            <p:nvPr/>
          </p:nvPicPr>
          <p:blipFill rotWithShape="1">
            <a:blip r:embed="rId7"/>
            <a:srcRect l="4341" t="2908" b="4882"/>
            <a:stretch/>
          </p:blipFill>
          <p:spPr>
            <a:xfrm>
              <a:off x="7306913" y="1161330"/>
              <a:ext cx="732966" cy="737936"/>
            </a:xfrm>
            <a:prstGeom prst="ellipse">
              <a:avLst/>
            </a:prstGeom>
            <a:ln w="19050" cmpd="sng">
              <a:solidFill>
                <a:srgbClr val="F1AF0B"/>
              </a:solidFill>
            </a:ln>
          </p:spPr>
        </p:pic>
        <p:pic>
          <p:nvPicPr>
            <p:cNvPr id="10" name="Picture 9" descr="A person smiling for the picture&#10;&#10;Description automatically generated with medium confidence">
              <a:extLst>
                <a:ext uri="{FF2B5EF4-FFF2-40B4-BE49-F238E27FC236}">
                  <a16:creationId xmlns:a16="http://schemas.microsoft.com/office/drawing/2014/main" xmlns="" id="{DC57B94B-A4AD-4F48-813C-405029D772FA}"/>
                </a:ext>
              </a:extLst>
            </p:cNvPr>
            <p:cNvPicPr>
              <a:picLocks noChangeAspect="1"/>
            </p:cNvPicPr>
            <p:nvPr/>
          </p:nvPicPr>
          <p:blipFill rotWithShape="1">
            <a:blip r:embed="rId8"/>
            <a:srcRect l="4692" t="2221" r="7150"/>
            <a:stretch/>
          </p:blipFill>
          <p:spPr>
            <a:xfrm>
              <a:off x="6134576" y="589879"/>
              <a:ext cx="694622" cy="692318"/>
            </a:xfrm>
            <a:prstGeom prst="ellipse">
              <a:avLst/>
            </a:prstGeom>
            <a:ln w="19050" cmpd="sng">
              <a:solidFill>
                <a:srgbClr val="F1AF0B"/>
              </a:solidFill>
            </a:ln>
          </p:spPr>
        </p:pic>
        <p:pic>
          <p:nvPicPr>
            <p:cNvPr id="11" name="Picture 10">
              <a:extLst>
                <a:ext uri="{FF2B5EF4-FFF2-40B4-BE49-F238E27FC236}">
                  <a16:creationId xmlns:a16="http://schemas.microsoft.com/office/drawing/2014/main" xmlns="" id="{B15C73B6-0DAF-472D-A3DA-5A7848EAE2AB}"/>
                </a:ext>
              </a:extLst>
            </p:cNvPr>
            <p:cNvPicPr>
              <a:picLocks noChangeAspect="1"/>
            </p:cNvPicPr>
            <p:nvPr/>
          </p:nvPicPr>
          <p:blipFill>
            <a:blip r:embed="rId9"/>
            <a:stretch>
              <a:fillRect/>
            </a:stretch>
          </p:blipFill>
          <p:spPr>
            <a:xfrm>
              <a:off x="3516146" y="3254484"/>
              <a:ext cx="688979" cy="688979"/>
            </a:xfrm>
            <a:prstGeom prst="ellipse">
              <a:avLst/>
            </a:prstGeom>
            <a:ln w="19050" cmpd="sng">
              <a:solidFill>
                <a:srgbClr val="F1AF0B"/>
              </a:solidFill>
            </a:ln>
          </p:spPr>
        </p:pic>
        <p:pic>
          <p:nvPicPr>
            <p:cNvPr id="12" name="Picture 11" descr="20200619_203145.jpg"/>
            <p:cNvPicPr>
              <a:picLocks noChangeAspect="1"/>
            </p:cNvPicPr>
            <p:nvPr/>
          </p:nvPicPr>
          <p:blipFill rotWithShape="1">
            <a:blip r:embed="rId10">
              <a:extLst>
                <a:ext uri="{28A0092B-C50C-407E-A947-70E740481C1C}">
                  <a14:useLocalDpi xmlns:a14="http://schemas.microsoft.com/office/drawing/2010/main" val="0"/>
                </a:ext>
              </a:extLst>
            </a:blip>
            <a:srcRect l="10635" t="25668" r="70248" b="40840"/>
            <a:stretch/>
          </p:blipFill>
          <p:spPr>
            <a:xfrm rot="5400000">
              <a:off x="2276352" y="3034431"/>
              <a:ext cx="697732" cy="687586"/>
            </a:xfrm>
            <a:prstGeom prst="ellipse">
              <a:avLst/>
            </a:prstGeom>
            <a:ln w="19050" cmpd="sng">
              <a:solidFill>
                <a:srgbClr val="F1AF0B"/>
              </a:solidFill>
            </a:ln>
          </p:spPr>
        </p:pic>
        <p:pic>
          <p:nvPicPr>
            <p:cNvPr id="13" name="Picture 6" descr="Image may contain: 2 people, including Melissa Dallier, people smiling, eyeglasses and closeup">
              <a:extLst>
                <a:ext uri="{FF2B5EF4-FFF2-40B4-BE49-F238E27FC236}">
                  <a16:creationId xmlns:a16="http://schemas.microsoft.com/office/drawing/2014/main" xmlns="" id="{4DB5CC10-E3A7-4046-B833-44E033EC31A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7017" t="1" r="25040" b="33415"/>
            <a:stretch/>
          </p:blipFill>
          <p:spPr bwMode="auto">
            <a:xfrm>
              <a:off x="4924591" y="3297063"/>
              <a:ext cx="687586" cy="675295"/>
            </a:xfrm>
            <a:prstGeom prst="ellipse">
              <a:avLst/>
            </a:prstGeom>
            <a:ln w="19050" cmpd="sng">
              <a:solidFill>
                <a:srgbClr val="F1AF0B"/>
              </a:solidFill>
            </a:ln>
            <a:extLst>
              <a:ext uri="{909E8E84-426E-40dd-AFC4-6F175D3DCCD1}">
                <a14:hiddenFill xmlns:a14="http://schemas.microsoft.com/office/drawing/2010/main">
                  <a:solidFill>
                    <a:srgbClr val="FFFFFF"/>
                  </a:solidFill>
                </a14:hiddenFill>
              </a:ext>
            </a:extLst>
          </p:spPr>
        </p:pic>
        <p:pic>
          <p:nvPicPr>
            <p:cNvPr id="14" name="Picture 13" descr="Screen Clipping"/>
            <p:cNvPicPr>
              <a:picLocks noChangeAspect="1"/>
            </p:cNvPicPr>
            <p:nvPr/>
          </p:nvPicPr>
          <p:blipFill rotWithShape="1">
            <a:blip r:embed="rId12">
              <a:extLst>
                <a:ext uri="{28A0092B-C50C-407E-A947-70E740481C1C}">
                  <a14:useLocalDpi xmlns:a14="http://schemas.microsoft.com/office/drawing/2010/main" val="0"/>
                </a:ext>
              </a:extLst>
            </a:blip>
            <a:srcRect l="13288" t="13014" r="4282" b="14286"/>
            <a:stretch/>
          </p:blipFill>
          <p:spPr>
            <a:xfrm>
              <a:off x="2341950" y="589879"/>
              <a:ext cx="665584" cy="699580"/>
            </a:xfrm>
            <a:prstGeom prst="ellipse">
              <a:avLst/>
            </a:prstGeom>
            <a:ln w="19050" cmpd="sng">
              <a:solidFill>
                <a:srgbClr val="F1AF0B"/>
              </a:solidFill>
            </a:ln>
            <a:effectLst/>
          </p:spPr>
        </p:pic>
        <p:pic>
          <p:nvPicPr>
            <p:cNvPr id="15" name="Picture 14"/>
            <p:cNvPicPr>
              <a:picLocks noChangeAspect="1"/>
            </p:cNvPicPr>
            <p:nvPr/>
          </p:nvPicPr>
          <p:blipFill rotWithShape="1">
            <a:blip r:embed="rId13"/>
            <a:srcRect l="31474" t="1381" r="23438" b="51435"/>
            <a:stretch/>
          </p:blipFill>
          <p:spPr>
            <a:xfrm>
              <a:off x="1183909" y="2482566"/>
              <a:ext cx="707404" cy="745738"/>
            </a:xfrm>
            <a:prstGeom prst="ellipse">
              <a:avLst/>
            </a:prstGeom>
            <a:ln w="19050" cmpd="sng">
              <a:solidFill>
                <a:srgbClr val="F1AF0B"/>
              </a:solidFill>
            </a:ln>
          </p:spPr>
        </p:pic>
        <p:pic>
          <p:nvPicPr>
            <p:cNvPr id="16" name="Picture 15" descr="Screen Clipping"/>
            <p:cNvPicPr>
              <a:picLocks noChangeAspect="1"/>
            </p:cNvPicPr>
            <p:nvPr/>
          </p:nvPicPr>
          <p:blipFill rotWithShape="1">
            <a:blip r:embed="rId14">
              <a:extLst>
                <a:ext uri="{28A0092B-C50C-407E-A947-70E740481C1C}">
                  <a14:useLocalDpi xmlns:a14="http://schemas.microsoft.com/office/drawing/2010/main" val="0"/>
                </a:ext>
              </a:extLst>
            </a:blip>
            <a:srcRect l="8682" t="4116" r="12521" b="8004"/>
            <a:stretch/>
          </p:blipFill>
          <p:spPr>
            <a:xfrm>
              <a:off x="1154185" y="1153528"/>
              <a:ext cx="744339" cy="745738"/>
            </a:xfrm>
            <a:prstGeom prst="ellipse">
              <a:avLst/>
            </a:prstGeom>
            <a:ln w="19050" cmpd="sng">
              <a:solidFill>
                <a:srgbClr val="F1AF0B"/>
              </a:solidFill>
            </a:ln>
          </p:spPr>
        </p:pic>
        <p:pic>
          <p:nvPicPr>
            <p:cNvPr id="17" name="Picture 2" descr="A person smiling for the camera&#10;&#10;Description automatically generated with medium confidence">
              <a:extLst>
                <a:ext uri="{FF2B5EF4-FFF2-40B4-BE49-F238E27FC236}">
                  <a16:creationId xmlns:a16="http://schemas.microsoft.com/office/drawing/2014/main" xmlns="" id="{879E1097-2A33-439D-BB45-CCAAAB32BF8B}"/>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128463" y="3006232"/>
              <a:ext cx="687586" cy="687586"/>
            </a:xfrm>
            <a:prstGeom prst="ellipse">
              <a:avLst/>
            </a:prstGeom>
            <a:ln w="19050" cmpd="sng">
              <a:solidFill>
                <a:srgbClr val="F1AF0B"/>
              </a:solidFill>
            </a:ln>
          </p:spPr>
        </p:pic>
        <p:sp>
          <p:nvSpPr>
            <p:cNvPr id="23" name="TextBox 22"/>
            <p:cNvSpPr txBox="1"/>
            <p:nvPr/>
          </p:nvSpPr>
          <p:spPr>
            <a:xfrm>
              <a:off x="2015965" y="2566024"/>
              <a:ext cx="4999850" cy="410014"/>
            </a:xfrm>
            <a:prstGeom prst="rect">
              <a:avLst/>
            </a:prstGeom>
            <a:noFill/>
          </p:spPr>
          <p:txBody>
            <a:bodyPr wrap="square" rtlCol="0">
              <a:spAutoFit/>
            </a:bodyPr>
            <a:lstStyle/>
            <a:p>
              <a:pPr algn="ctr"/>
              <a:r>
                <a:rPr lang="en-US" b="1" dirty="0" smtClean="0">
                  <a:solidFill>
                    <a:srgbClr val="FEC941"/>
                  </a:solidFill>
                  <a:effectLst>
                    <a:outerShdw blurRad="50800" dist="38100" dir="2700000" algn="tl" rotWithShape="0">
                      <a:prstClr val="black">
                        <a:alpha val="40000"/>
                      </a:prstClr>
                    </a:outerShdw>
                  </a:effectLst>
                  <a:latin typeface="Tahoma"/>
                  <a:cs typeface="Tahoma"/>
                </a:rPr>
                <a:t>Every Bozo for Himself - Weeks 12, 13, 14</a:t>
              </a:r>
            </a:p>
            <a:p>
              <a:pPr algn="ctr"/>
              <a:r>
                <a:rPr lang="en-US" sz="900" dirty="0" smtClean="0">
                  <a:solidFill>
                    <a:srgbClr val="FEC941"/>
                  </a:solidFill>
                  <a:effectLst>
                    <a:outerShdw blurRad="50800" dist="38100" dir="2700000" algn="tl" rotWithShape="0">
                      <a:prstClr val="black">
                        <a:alpha val="40000"/>
                      </a:prstClr>
                    </a:outerShdw>
                  </a:effectLst>
                  <a:latin typeface="Tahoma"/>
                  <a:cs typeface="Tahoma"/>
                </a:rPr>
                <a:t>Schedule will post, and adjust, after draft</a:t>
              </a:r>
              <a:endParaRPr lang="en-US" sz="900" dirty="0">
                <a:solidFill>
                  <a:srgbClr val="FEC941"/>
                </a:solidFill>
                <a:effectLst>
                  <a:outerShdw blurRad="50800" dist="38100" dir="2700000" algn="tl" rotWithShape="0">
                    <a:prstClr val="black">
                      <a:alpha val="40000"/>
                    </a:prstClr>
                  </a:outerShdw>
                </a:effectLst>
                <a:latin typeface="Tahoma"/>
                <a:cs typeface="Tahoma"/>
              </a:endParaRPr>
            </a:p>
          </p:txBody>
        </p:sp>
      </p:grpSp>
    </p:spTree>
    <p:extLst>
      <p:ext uri="{BB962C8B-B14F-4D97-AF65-F5344CB8AC3E}">
        <p14:creationId xmlns:p14="http://schemas.microsoft.com/office/powerpoint/2010/main" val="62951763"/>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13671"/>
            <a:ext cx="9143999" cy="830997"/>
          </a:xfrm>
          <a:prstGeom prst="rect">
            <a:avLst/>
          </a:prstGeom>
          <a:noFill/>
        </p:spPr>
        <p:txBody>
          <a:bodyPr wrap="square" rtlCol="0">
            <a:spAutoFit/>
          </a:bodyPr>
          <a:lstStyle/>
          <a:p>
            <a:pPr algn="ctr"/>
            <a:r>
              <a:rPr lang="en-US" sz="4800" b="1" dirty="0">
                <a:solidFill>
                  <a:srgbClr val="FFFFFF"/>
                </a:solidFill>
                <a:latin typeface="Segoe UI"/>
                <a:cs typeface="Segoe UI"/>
              </a:rPr>
              <a:t>Prizes &amp; Payouts</a:t>
            </a:r>
          </a:p>
        </p:txBody>
      </p:sp>
      <p:graphicFrame>
        <p:nvGraphicFramePr>
          <p:cNvPr id="2" name="Table 1"/>
          <p:cNvGraphicFramePr>
            <a:graphicFrameLocks noGrp="1"/>
          </p:cNvGraphicFramePr>
          <p:nvPr>
            <p:extLst>
              <p:ext uri="{D42A27DB-BD31-4B8C-83A1-F6EECF244321}">
                <p14:modId xmlns:p14="http://schemas.microsoft.com/office/powerpoint/2010/main" val="2140271684"/>
              </p:ext>
            </p:extLst>
          </p:nvPr>
        </p:nvGraphicFramePr>
        <p:xfrm>
          <a:off x="974806" y="1342566"/>
          <a:ext cx="7211552" cy="3413760"/>
        </p:xfrm>
        <a:graphic>
          <a:graphicData uri="http://schemas.openxmlformats.org/drawingml/2006/table">
            <a:tbl>
              <a:tblPr bandRow="1">
                <a:tableStyleId>{69CF1AB2-1976-4502-BF36-3FF5EA218861}</a:tableStyleId>
              </a:tblPr>
              <a:tblGrid>
                <a:gridCol w="3605776">
                  <a:extLst>
                    <a:ext uri="{9D8B030D-6E8A-4147-A177-3AD203B41FA5}">
                      <a16:colId xmlns:a16="http://schemas.microsoft.com/office/drawing/2014/main" xmlns="" val="20000"/>
                    </a:ext>
                  </a:extLst>
                </a:gridCol>
                <a:gridCol w="3605776">
                  <a:extLst>
                    <a:ext uri="{9D8B030D-6E8A-4147-A177-3AD203B41FA5}">
                      <a16:colId xmlns:a16="http://schemas.microsoft.com/office/drawing/2014/main" xmlns="" val="20001"/>
                    </a:ext>
                  </a:extLst>
                </a:gridCol>
              </a:tblGrid>
              <a:tr h="370840">
                <a:tc>
                  <a:txBody>
                    <a:bodyPr/>
                    <a:lstStyle/>
                    <a:p>
                      <a:pPr algn="ctr"/>
                      <a:r>
                        <a:rPr lang="en-US" sz="2400" dirty="0">
                          <a:solidFill>
                            <a:srgbClr val="FFFFFF"/>
                          </a:solidFill>
                        </a:rPr>
                        <a:t>Champion</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$625</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0"/>
                  </a:ext>
                </a:extLst>
              </a:tr>
              <a:tr h="370840">
                <a:tc>
                  <a:txBody>
                    <a:bodyPr/>
                    <a:lstStyle/>
                    <a:p>
                      <a:pPr algn="ctr"/>
                      <a:r>
                        <a:rPr lang="en-US" sz="2400" dirty="0">
                          <a:solidFill>
                            <a:srgbClr val="FFFFFF"/>
                          </a:solidFill>
                        </a:rPr>
                        <a:t>2</a:t>
                      </a:r>
                      <a:r>
                        <a:rPr lang="en-US" sz="2400" baseline="30000" dirty="0">
                          <a:solidFill>
                            <a:srgbClr val="FFFFFF"/>
                          </a:solidFill>
                        </a:rPr>
                        <a:t>nd</a:t>
                      </a:r>
                      <a:r>
                        <a:rPr lang="en-US" sz="2400" dirty="0">
                          <a:solidFill>
                            <a:srgbClr val="FFFFFF"/>
                          </a:solidFill>
                        </a:rPr>
                        <a:t> Place</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$300</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1"/>
                  </a:ext>
                </a:extLst>
              </a:tr>
              <a:tr h="370840">
                <a:tc>
                  <a:txBody>
                    <a:bodyPr/>
                    <a:lstStyle/>
                    <a:p>
                      <a:pPr algn="ctr"/>
                      <a:r>
                        <a:rPr lang="en-US" sz="2400" dirty="0">
                          <a:solidFill>
                            <a:srgbClr val="FFFFFF"/>
                          </a:solidFill>
                        </a:rPr>
                        <a:t>3</a:t>
                      </a:r>
                      <a:r>
                        <a:rPr lang="en-US" sz="2400" baseline="30000" dirty="0">
                          <a:solidFill>
                            <a:srgbClr val="FFFFFF"/>
                          </a:solidFill>
                        </a:rPr>
                        <a:t>rd</a:t>
                      </a:r>
                      <a:r>
                        <a:rPr lang="en-US" sz="2400" dirty="0">
                          <a:solidFill>
                            <a:srgbClr val="FFFFFF"/>
                          </a:solidFill>
                        </a:rPr>
                        <a:t> Place</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$100</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2"/>
                  </a:ext>
                </a:extLst>
              </a:tr>
              <a:tr h="0">
                <a:tc>
                  <a:txBody>
                    <a:bodyPr/>
                    <a:lstStyle/>
                    <a:p>
                      <a:pPr algn="ctr"/>
                      <a:endParaRPr lang="en-US" sz="800" dirty="0">
                        <a:solidFill>
                          <a:srgbClr val="FFFFFF"/>
                        </a:solidFill>
                      </a:endParaRP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rgbClr val="FFFFFF"/>
                        </a:solidFill>
                      </a:endParaRP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370840">
                <a:tc>
                  <a:txBody>
                    <a:bodyPr/>
                    <a:lstStyle/>
                    <a:p>
                      <a:pPr algn="ctr"/>
                      <a:r>
                        <a:rPr lang="en-US" sz="2400" dirty="0">
                          <a:solidFill>
                            <a:srgbClr val="FFFFFF"/>
                          </a:solidFill>
                        </a:rPr>
                        <a:t>Most </a:t>
                      </a:r>
                      <a:r>
                        <a:rPr lang="en-US" sz="2400" dirty="0" err="1">
                          <a:solidFill>
                            <a:srgbClr val="FFFFFF"/>
                          </a:solidFill>
                        </a:rPr>
                        <a:t>Pts</a:t>
                      </a:r>
                      <a:r>
                        <a:rPr lang="en-US" sz="2400" dirty="0">
                          <a:solidFill>
                            <a:srgbClr val="FFFFFF"/>
                          </a:solidFill>
                        </a:rPr>
                        <a:t> </a:t>
                      </a:r>
                      <a:r>
                        <a:rPr lang="en-US" sz="2400" dirty="0" err="1">
                          <a:solidFill>
                            <a:srgbClr val="FFFFFF"/>
                          </a:solidFill>
                        </a:rPr>
                        <a:t>Reg</a:t>
                      </a:r>
                      <a:r>
                        <a:rPr lang="en-US" sz="2400" dirty="0">
                          <a:solidFill>
                            <a:srgbClr val="FFFFFF"/>
                          </a:solidFill>
                        </a:rPr>
                        <a:t> Season</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$50</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4"/>
                  </a:ext>
                </a:extLst>
              </a:tr>
              <a:tr h="370840">
                <a:tc>
                  <a:txBody>
                    <a:bodyPr/>
                    <a:lstStyle/>
                    <a:p>
                      <a:pPr algn="ctr"/>
                      <a:r>
                        <a:rPr lang="en-US" sz="2400" dirty="0">
                          <a:solidFill>
                            <a:srgbClr val="FFFFFF"/>
                          </a:solidFill>
                        </a:rPr>
                        <a:t>Most Team</a:t>
                      </a:r>
                      <a:r>
                        <a:rPr lang="en-US" sz="2400" baseline="0" dirty="0">
                          <a:solidFill>
                            <a:srgbClr val="FFFFFF"/>
                          </a:solidFill>
                        </a:rPr>
                        <a:t> </a:t>
                      </a:r>
                      <a:r>
                        <a:rPr lang="en-US" sz="2400" baseline="0" dirty="0" err="1">
                          <a:solidFill>
                            <a:srgbClr val="FFFFFF"/>
                          </a:solidFill>
                        </a:rPr>
                        <a:t>Pts</a:t>
                      </a:r>
                      <a:r>
                        <a:rPr lang="en-US" sz="2400" baseline="0" dirty="0">
                          <a:solidFill>
                            <a:srgbClr val="FFFFFF"/>
                          </a:solidFill>
                        </a:rPr>
                        <a:t> in a Week</a:t>
                      </a:r>
                      <a:endParaRPr lang="en-US" sz="2400" dirty="0">
                        <a:solidFill>
                          <a:srgbClr val="FFFFFF"/>
                        </a:solidFill>
                      </a:endParaRP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$50</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5"/>
                  </a:ext>
                </a:extLst>
              </a:tr>
              <a:tr h="370840">
                <a:tc>
                  <a:txBody>
                    <a:bodyPr/>
                    <a:lstStyle/>
                    <a:p>
                      <a:pPr algn="ctr"/>
                      <a:r>
                        <a:rPr lang="en-US" sz="2400" dirty="0">
                          <a:solidFill>
                            <a:srgbClr val="FFFFFF"/>
                          </a:solidFill>
                        </a:rPr>
                        <a:t>Most Player</a:t>
                      </a:r>
                      <a:r>
                        <a:rPr lang="en-US" sz="2400" baseline="0" dirty="0">
                          <a:solidFill>
                            <a:srgbClr val="FFFFFF"/>
                          </a:solidFill>
                        </a:rPr>
                        <a:t> </a:t>
                      </a:r>
                      <a:r>
                        <a:rPr lang="en-US" sz="2400" baseline="0" dirty="0" err="1">
                          <a:solidFill>
                            <a:srgbClr val="FFFFFF"/>
                          </a:solidFill>
                        </a:rPr>
                        <a:t>Pts</a:t>
                      </a:r>
                      <a:r>
                        <a:rPr lang="en-US" sz="2400" baseline="0" dirty="0">
                          <a:solidFill>
                            <a:srgbClr val="FFFFFF"/>
                          </a:solidFill>
                        </a:rPr>
                        <a:t> in a week</a:t>
                      </a:r>
                      <a:endParaRPr lang="en-US" sz="2400" dirty="0">
                        <a:solidFill>
                          <a:srgbClr val="FFFFFF"/>
                        </a:solidFill>
                      </a:endParaRP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$50</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6"/>
                  </a:ext>
                </a:extLst>
              </a:tr>
              <a:tr h="370840">
                <a:tc>
                  <a:txBody>
                    <a:bodyPr/>
                    <a:lstStyle/>
                    <a:p>
                      <a:pPr algn="ctr"/>
                      <a:r>
                        <a:rPr lang="en-US" sz="2400" dirty="0">
                          <a:solidFill>
                            <a:srgbClr val="FFFFFF"/>
                          </a:solidFill>
                        </a:rPr>
                        <a:t>Closest Margin</a:t>
                      </a:r>
                      <a:r>
                        <a:rPr lang="en-US" sz="2400" baseline="0" dirty="0">
                          <a:solidFill>
                            <a:srgbClr val="FFFFFF"/>
                          </a:solidFill>
                        </a:rPr>
                        <a:t> of Defeat</a:t>
                      </a:r>
                      <a:endParaRPr lang="en-US" sz="2400" dirty="0">
                        <a:solidFill>
                          <a:srgbClr val="FFFFFF"/>
                        </a:solidFill>
                      </a:endParaRP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tc>
                  <a:txBody>
                    <a:bodyPr/>
                    <a:lstStyle/>
                    <a:p>
                      <a:pPr algn="ctr"/>
                      <a:r>
                        <a:rPr lang="en-US" sz="2400" dirty="0">
                          <a:solidFill>
                            <a:srgbClr val="FFFFFF"/>
                          </a:solidFill>
                        </a:rPr>
                        <a:t>$25 (to the loser)</a:t>
                      </a:r>
                    </a:p>
                  </a:txBody>
                  <a:tcP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noFill/>
                  </a:tcPr>
                </a:tc>
                <a:extLst>
                  <a:ext uri="{0D108BD9-81ED-4DB2-BD59-A6C34878D82A}">
                    <a16:rowId xmlns:a16="http://schemas.microsoft.com/office/drawing/2014/main" xmlns="" val="10007"/>
                  </a:ext>
                </a:extLst>
              </a:tr>
            </a:tbl>
          </a:graphicData>
        </a:graphic>
      </p:graphicFrame>
    </p:spTree>
    <p:extLst>
      <p:ext uri="{BB962C8B-B14F-4D97-AF65-F5344CB8AC3E}">
        <p14:creationId xmlns:p14="http://schemas.microsoft.com/office/powerpoint/2010/main" val="710713743"/>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13671"/>
            <a:ext cx="9143999" cy="830997"/>
          </a:xfrm>
          <a:prstGeom prst="rect">
            <a:avLst/>
          </a:prstGeom>
          <a:noFill/>
        </p:spPr>
        <p:txBody>
          <a:bodyPr wrap="square" rtlCol="0">
            <a:spAutoFit/>
          </a:bodyPr>
          <a:lstStyle/>
          <a:p>
            <a:pPr algn="ctr"/>
            <a:r>
              <a:rPr lang="en-US" sz="4800" b="1" dirty="0">
                <a:solidFill>
                  <a:srgbClr val="FFFFFF"/>
                </a:solidFill>
                <a:latin typeface="Segoe UI"/>
                <a:cs typeface="Segoe UI"/>
              </a:rPr>
              <a:t>Pay Up!</a:t>
            </a:r>
          </a:p>
        </p:txBody>
      </p:sp>
      <p:sp>
        <p:nvSpPr>
          <p:cNvPr id="6" name="Rectangle 5"/>
          <p:cNvSpPr/>
          <p:nvPr/>
        </p:nvSpPr>
        <p:spPr>
          <a:xfrm>
            <a:off x="0" y="1318564"/>
            <a:ext cx="9143997" cy="830997"/>
          </a:xfrm>
          <a:prstGeom prst="rect">
            <a:avLst/>
          </a:prstGeom>
        </p:spPr>
        <p:txBody>
          <a:bodyPr wrap="square">
            <a:spAutoFit/>
          </a:bodyPr>
          <a:lstStyle/>
          <a:p>
            <a:pPr algn="ctr"/>
            <a:r>
              <a:rPr lang="en-US" sz="2000" dirty="0" smtClean="0">
                <a:solidFill>
                  <a:srgbClr val="1DE33A"/>
                </a:solidFill>
                <a:latin typeface="Segoe UI"/>
                <a:cs typeface="Segoe UI"/>
              </a:rPr>
              <a:t>Paid Up:    </a:t>
            </a:r>
            <a:r>
              <a:rPr lang="en-US" sz="2400" b="1" dirty="0" smtClean="0">
                <a:solidFill>
                  <a:srgbClr val="1DE33A"/>
                </a:solidFill>
                <a:latin typeface="Segoe UI"/>
                <a:cs typeface="Segoe UI"/>
              </a:rPr>
              <a:t>Bill </a:t>
            </a:r>
            <a:r>
              <a:rPr lang="en-US" sz="1100" dirty="0">
                <a:solidFill>
                  <a:srgbClr val="1DE33A"/>
                </a:solidFill>
                <a:latin typeface="Segoe UI"/>
                <a:cs typeface="Segoe UI"/>
              </a:rPr>
              <a:t>(previous winnings</a:t>
            </a:r>
            <a:r>
              <a:rPr lang="en-US" sz="1100" dirty="0" smtClean="0">
                <a:solidFill>
                  <a:srgbClr val="1DE33A"/>
                </a:solidFill>
                <a:latin typeface="Segoe UI"/>
                <a:cs typeface="Segoe UI"/>
              </a:rPr>
              <a:t>)</a:t>
            </a:r>
            <a:r>
              <a:rPr lang="en-US" sz="2400" b="1" dirty="0" smtClean="0">
                <a:solidFill>
                  <a:srgbClr val="1DE33A"/>
                </a:solidFill>
                <a:latin typeface="Segoe UI"/>
                <a:cs typeface="Segoe UI"/>
              </a:rPr>
              <a:t> Jim </a:t>
            </a:r>
            <a:r>
              <a:rPr lang="en-US" sz="1100" dirty="0">
                <a:solidFill>
                  <a:srgbClr val="1DE33A"/>
                </a:solidFill>
                <a:latin typeface="Segoe UI"/>
                <a:cs typeface="Segoe UI"/>
              </a:rPr>
              <a:t>(</a:t>
            </a:r>
            <a:r>
              <a:rPr lang="en-US" sz="1100" dirty="0" err="1">
                <a:solidFill>
                  <a:srgbClr val="1DE33A"/>
                </a:solidFill>
                <a:latin typeface="Segoe UI"/>
                <a:cs typeface="Segoe UI"/>
              </a:rPr>
              <a:t>previoius</a:t>
            </a:r>
            <a:r>
              <a:rPr lang="en-US" sz="1100" dirty="0">
                <a:solidFill>
                  <a:srgbClr val="1DE33A"/>
                </a:solidFill>
                <a:latin typeface="Segoe UI"/>
                <a:cs typeface="Segoe UI"/>
              </a:rPr>
              <a:t> winnings</a:t>
            </a:r>
            <a:r>
              <a:rPr lang="en-US" sz="1100" dirty="0" smtClean="0">
                <a:solidFill>
                  <a:srgbClr val="1DE33A"/>
                </a:solidFill>
                <a:latin typeface="Segoe UI"/>
                <a:cs typeface="Segoe UI"/>
              </a:rPr>
              <a:t>)  </a:t>
            </a:r>
            <a:r>
              <a:rPr lang="en-US" sz="2400" b="1" dirty="0" smtClean="0">
                <a:solidFill>
                  <a:srgbClr val="1DE33A"/>
                </a:solidFill>
                <a:latin typeface="Segoe UI"/>
                <a:cs typeface="Segoe UI"/>
              </a:rPr>
              <a:t>Trevor </a:t>
            </a:r>
            <a:r>
              <a:rPr lang="en-US" sz="1100" dirty="0" smtClean="0">
                <a:solidFill>
                  <a:srgbClr val="1DE33A"/>
                </a:solidFill>
                <a:latin typeface="Segoe UI"/>
                <a:cs typeface="Segoe UI"/>
              </a:rPr>
              <a:t>(responsible adult)</a:t>
            </a:r>
            <a:endParaRPr lang="en-US" sz="1100" dirty="0">
              <a:solidFill>
                <a:srgbClr val="1DE33A"/>
              </a:solidFill>
              <a:latin typeface="Segoe UI"/>
              <a:cs typeface="Segoe UI"/>
            </a:endParaRPr>
          </a:p>
          <a:p>
            <a:pPr algn="ctr"/>
            <a:r>
              <a:rPr lang="en-US" sz="2000" dirty="0" smtClean="0">
                <a:solidFill>
                  <a:srgbClr val="FF0000"/>
                </a:solidFill>
                <a:latin typeface="Segoe UI"/>
                <a:cs typeface="Segoe UI"/>
              </a:rPr>
              <a:t>Owes </a:t>
            </a:r>
            <a:r>
              <a:rPr lang="en-US" sz="2000" dirty="0">
                <a:solidFill>
                  <a:srgbClr val="FF0000"/>
                </a:solidFill>
                <a:latin typeface="Segoe UI"/>
                <a:cs typeface="Segoe UI"/>
              </a:rPr>
              <a:t>$100:     </a:t>
            </a:r>
            <a:r>
              <a:rPr lang="en-US" sz="2400" b="1" dirty="0" err="1">
                <a:solidFill>
                  <a:srgbClr val="FF0000"/>
                </a:solidFill>
                <a:latin typeface="Segoe UI"/>
                <a:cs typeface="Segoe UI"/>
              </a:rPr>
              <a:t>Errbody</a:t>
            </a:r>
            <a:r>
              <a:rPr lang="en-US" sz="2400" b="1" dirty="0">
                <a:solidFill>
                  <a:srgbClr val="FF0000"/>
                </a:solidFill>
                <a:latin typeface="Segoe UI"/>
                <a:cs typeface="Segoe UI"/>
              </a:rPr>
              <a:t> Else</a:t>
            </a:r>
          </a:p>
        </p:txBody>
      </p:sp>
      <p:sp>
        <p:nvSpPr>
          <p:cNvPr id="2" name="Rectangle 1"/>
          <p:cNvSpPr/>
          <p:nvPr/>
        </p:nvSpPr>
        <p:spPr>
          <a:xfrm>
            <a:off x="2" y="2504932"/>
            <a:ext cx="9143998" cy="2123658"/>
          </a:xfrm>
          <a:prstGeom prst="rect">
            <a:avLst/>
          </a:prstGeom>
        </p:spPr>
        <p:txBody>
          <a:bodyPr wrap="square">
            <a:spAutoFit/>
          </a:bodyPr>
          <a:lstStyle/>
          <a:p>
            <a:pPr algn="ctr"/>
            <a:r>
              <a:rPr lang="en-US" b="1" dirty="0">
                <a:solidFill>
                  <a:schemeClr val="bg1"/>
                </a:solidFill>
                <a:latin typeface="Segoe UI"/>
                <a:cs typeface="Segoe UI"/>
              </a:rPr>
              <a:t>Cash</a:t>
            </a:r>
          </a:p>
          <a:p>
            <a:pPr algn="ctr"/>
            <a:r>
              <a:rPr lang="en-US" b="1" dirty="0" err="1" smtClean="0">
                <a:solidFill>
                  <a:schemeClr val="bg1"/>
                </a:solidFill>
                <a:latin typeface="Segoe UI"/>
                <a:cs typeface="Segoe UI"/>
              </a:rPr>
              <a:t>Venmo</a:t>
            </a:r>
            <a:r>
              <a:rPr lang="en-US" sz="1600" dirty="0" smtClean="0">
                <a:solidFill>
                  <a:schemeClr val="bg1"/>
                </a:solidFill>
                <a:latin typeface="Segoe UI"/>
                <a:cs typeface="Segoe UI"/>
              </a:rPr>
              <a:t> </a:t>
            </a:r>
            <a:r>
              <a:rPr lang="en-US" sz="1200" dirty="0" smtClean="0">
                <a:solidFill>
                  <a:schemeClr val="bg1"/>
                </a:solidFill>
                <a:latin typeface="Segoe UI"/>
                <a:cs typeface="Segoe UI"/>
              </a:rPr>
              <a:t>(@</a:t>
            </a:r>
            <a:r>
              <a:rPr lang="en-US" sz="1200" dirty="0" err="1" smtClean="0">
                <a:solidFill>
                  <a:schemeClr val="bg1"/>
                </a:solidFill>
                <a:latin typeface="Segoe UI"/>
                <a:cs typeface="Segoe UI"/>
              </a:rPr>
              <a:t>aaroncao</a:t>
            </a:r>
            <a:r>
              <a:rPr lang="en-US" sz="1200" dirty="0" smtClean="0">
                <a:solidFill>
                  <a:schemeClr val="bg1"/>
                </a:solidFill>
                <a:latin typeface="Segoe UI"/>
                <a:cs typeface="Segoe UI"/>
              </a:rPr>
              <a:t>, or </a:t>
            </a:r>
            <a:r>
              <a:rPr lang="en-US" sz="1200" dirty="0" err="1" smtClean="0">
                <a:solidFill>
                  <a:schemeClr val="bg1"/>
                </a:solidFill>
                <a:latin typeface="Segoe UI"/>
                <a:cs typeface="Segoe UI"/>
              </a:rPr>
              <a:t>caoac@yahoo.com</a:t>
            </a:r>
            <a:r>
              <a:rPr lang="en-US" sz="1200" dirty="0" smtClean="0">
                <a:solidFill>
                  <a:schemeClr val="bg1"/>
                </a:solidFill>
                <a:latin typeface="Segoe UI"/>
                <a:cs typeface="Segoe UI"/>
              </a:rPr>
              <a:t>)</a:t>
            </a:r>
          </a:p>
          <a:p>
            <a:pPr algn="ctr"/>
            <a:r>
              <a:rPr lang="en-US" b="1" dirty="0" smtClean="0">
                <a:solidFill>
                  <a:schemeClr val="bg1"/>
                </a:solidFill>
                <a:latin typeface="Segoe UI"/>
                <a:cs typeface="Segoe UI"/>
              </a:rPr>
              <a:t>PayPal</a:t>
            </a:r>
            <a:r>
              <a:rPr lang="en-US" sz="2400" dirty="0" smtClean="0">
                <a:solidFill>
                  <a:schemeClr val="bg1"/>
                </a:solidFill>
                <a:latin typeface="Segoe UI"/>
                <a:cs typeface="Segoe UI"/>
              </a:rPr>
              <a:t> </a:t>
            </a:r>
            <a:r>
              <a:rPr lang="en-US" sz="1200" dirty="0" smtClean="0">
                <a:solidFill>
                  <a:schemeClr val="bg1"/>
                </a:solidFill>
                <a:latin typeface="Segoe UI"/>
                <a:cs typeface="Segoe UI"/>
              </a:rPr>
              <a:t>(</a:t>
            </a:r>
            <a:r>
              <a:rPr lang="en-US" sz="1200" dirty="0" err="1" smtClean="0">
                <a:solidFill>
                  <a:schemeClr val="bg1"/>
                </a:solidFill>
                <a:latin typeface="Segoe UI"/>
                <a:cs typeface="Segoe UI"/>
              </a:rPr>
              <a:t>caoac</a:t>
            </a:r>
            <a:r>
              <a:rPr lang="en-US" sz="1200" dirty="0" err="1">
                <a:solidFill>
                  <a:schemeClr val="bg1"/>
                </a:solidFill>
                <a:latin typeface="Segoe UI"/>
                <a:cs typeface="Segoe UI"/>
              </a:rPr>
              <a:t>@yahoo.com</a:t>
            </a:r>
            <a:r>
              <a:rPr lang="en-US" sz="1200" dirty="0">
                <a:solidFill>
                  <a:schemeClr val="bg1"/>
                </a:solidFill>
                <a:latin typeface="Segoe UI"/>
                <a:cs typeface="Segoe UI"/>
              </a:rPr>
              <a:t>)</a:t>
            </a:r>
          </a:p>
          <a:p>
            <a:pPr algn="ctr"/>
            <a:r>
              <a:rPr lang="en-US" b="1" dirty="0" smtClean="0">
                <a:solidFill>
                  <a:schemeClr val="bg1"/>
                </a:solidFill>
                <a:latin typeface="Segoe UI"/>
                <a:cs typeface="Segoe UI"/>
              </a:rPr>
              <a:t>Cash App </a:t>
            </a:r>
            <a:r>
              <a:rPr lang="en-US" sz="1200" dirty="0" smtClean="0">
                <a:solidFill>
                  <a:schemeClr val="bg1"/>
                </a:solidFill>
                <a:latin typeface="Segoe UI"/>
                <a:cs typeface="Segoe UI"/>
              </a:rPr>
              <a:t>($</a:t>
            </a:r>
            <a:r>
              <a:rPr lang="en-US" sz="1200" dirty="0" err="1" smtClean="0">
                <a:solidFill>
                  <a:schemeClr val="bg1"/>
                </a:solidFill>
                <a:latin typeface="Segoe UI"/>
                <a:cs typeface="Segoe UI"/>
              </a:rPr>
              <a:t>aaroncao</a:t>
            </a:r>
            <a:r>
              <a:rPr lang="en-US" sz="1200" dirty="0" smtClean="0">
                <a:solidFill>
                  <a:schemeClr val="bg1"/>
                </a:solidFill>
                <a:latin typeface="Segoe UI"/>
                <a:cs typeface="Segoe UI"/>
              </a:rPr>
              <a:t>) </a:t>
            </a:r>
            <a:r>
              <a:rPr lang="en-US" sz="1200" dirty="0" err="1" smtClean="0">
                <a:solidFill>
                  <a:schemeClr val="bg1"/>
                </a:solidFill>
                <a:latin typeface="Segoe UI"/>
                <a:cs typeface="Segoe UI"/>
              </a:rPr>
              <a:t>cash.app</a:t>
            </a:r>
            <a:r>
              <a:rPr lang="en-US" sz="1200" dirty="0" smtClean="0">
                <a:solidFill>
                  <a:schemeClr val="bg1"/>
                </a:solidFill>
                <a:latin typeface="Segoe UI"/>
                <a:cs typeface="Segoe UI"/>
              </a:rPr>
              <a:t>/</a:t>
            </a:r>
            <a:r>
              <a:rPr lang="en-US" sz="1200" dirty="0" err="1" smtClean="0">
                <a:solidFill>
                  <a:schemeClr val="bg1"/>
                </a:solidFill>
                <a:latin typeface="Segoe UI"/>
                <a:cs typeface="Segoe UI"/>
              </a:rPr>
              <a:t>app.BKNKFVN</a:t>
            </a:r>
            <a:r>
              <a:rPr lang="en-US" sz="1200" dirty="0" smtClean="0">
                <a:solidFill>
                  <a:schemeClr val="bg1"/>
                </a:solidFill>
                <a:latin typeface="Segoe UI"/>
                <a:cs typeface="Segoe UI"/>
              </a:rPr>
              <a:t> promo code ($5)</a:t>
            </a:r>
          </a:p>
          <a:p>
            <a:pPr algn="ctr"/>
            <a:r>
              <a:rPr lang="en-US" b="1" dirty="0" smtClean="0">
                <a:solidFill>
                  <a:schemeClr val="bg1"/>
                </a:solidFill>
                <a:latin typeface="Segoe UI"/>
                <a:cs typeface="Segoe UI"/>
              </a:rPr>
              <a:t>Google </a:t>
            </a:r>
            <a:r>
              <a:rPr lang="en-US" b="1" dirty="0">
                <a:solidFill>
                  <a:schemeClr val="bg1"/>
                </a:solidFill>
                <a:latin typeface="Segoe UI"/>
                <a:cs typeface="Segoe UI"/>
              </a:rPr>
              <a:t>Pay</a:t>
            </a:r>
            <a:r>
              <a:rPr lang="en-US" sz="1600" dirty="0">
                <a:solidFill>
                  <a:schemeClr val="bg1"/>
                </a:solidFill>
                <a:latin typeface="Segoe UI"/>
                <a:cs typeface="Segoe UI"/>
              </a:rPr>
              <a:t> </a:t>
            </a:r>
            <a:r>
              <a:rPr lang="en-US" sz="1200" dirty="0">
                <a:solidFill>
                  <a:schemeClr val="bg1"/>
                </a:solidFill>
                <a:latin typeface="Segoe UI"/>
                <a:cs typeface="Segoe UI"/>
              </a:rPr>
              <a:t>(aaronccao@gmail.com)  g.co/</a:t>
            </a:r>
            <a:r>
              <a:rPr lang="en-US" sz="1200" dirty="0" err="1">
                <a:solidFill>
                  <a:schemeClr val="bg1"/>
                </a:solidFill>
                <a:latin typeface="Segoe UI"/>
                <a:cs typeface="Segoe UI"/>
              </a:rPr>
              <a:t>payinvite</a:t>
            </a:r>
            <a:r>
              <a:rPr lang="en-US" sz="1200" dirty="0">
                <a:solidFill>
                  <a:schemeClr val="bg1"/>
                </a:solidFill>
                <a:latin typeface="Segoe UI"/>
                <a:cs typeface="Segoe UI"/>
              </a:rPr>
              <a:t>/cx8rg64 promo code ($5)</a:t>
            </a:r>
          </a:p>
          <a:p>
            <a:pPr algn="ctr"/>
            <a:r>
              <a:rPr lang="en-US" b="1" dirty="0">
                <a:solidFill>
                  <a:schemeClr val="bg1"/>
                </a:solidFill>
                <a:latin typeface="Segoe UI"/>
                <a:cs typeface="Segoe UI"/>
              </a:rPr>
              <a:t>Chase Quick Pay / </a:t>
            </a:r>
            <a:r>
              <a:rPr lang="en-US" b="1" dirty="0" err="1">
                <a:solidFill>
                  <a:schemeClr val="bg1"/>
                </a:solidFill>
                <a:latin typeface="Segoe UI"/>
                <a:cs typeface="Segoe UI"/>
              </a:rPr>
              <a:t>Zelle</a:t>
            </a:r>
            <a:r>
              <a:rPr lang="en-US" b="1" dirty="0">
                <a:solidFill>
                  <a:schemeClr val="bg1"/>
                </a:solidFill>
                <a:latin typeface="Segoe UI"/>
                <a:cs typeface="Segoe UI"/>
              </a:rPr>
              <a:t> </a:t>
            </a:r>
            <a:r>
              <a:rPr lang="en-US" sz="1200" dirty="0">
                <a:solidFill>
                  <a:schemeClr val="bg1"/>
                </a:solidFill>
                <a:latin typeface="Segoe UI"/>
                <a:cs typeface="Segoe UI"/>
              </a:rPr>
              <a:t>(caoac@yahoo.com)</a:t>
            </a:r>
          </a:p>
          <a:p>
            <a:pPr algn="ctr"/>
            <a:r>
              <a:rPr lang="en-US" b="1" dirty="0">
                <a:solidFill>
                  <a:schemeClr val="bg1"/>
                </a:solidFill>
                <a:latin typeface="Segoe UI"/>
                <a:cs typeface="Segoe UI"/>
              </a:rPr>
              <a:t>BTC, LTC, ETH </a:t>
            </a:r>
            <a:r>
              <a:rPr lang="en-US" sz="1200" dirty="0">
                <a:solidFill>
                  <a:schemeClr val="bg1"/>
                </a:solidFill>
                <a:latin typeface="Segoe UI"/>
                <a:cs typeface="Segoe UI"/>
              </a:rPr>
              <a:t>(ask me for details. If Coinbase send to caoac@yahoo.com)</a:t>
            </a:r>
          </a:p>
        </p:txBody>
      </p:sp>
    </p:spTree>
    <p:extLst>
      <p:ext uri="{BB962C8B-B14F-4D97-AF65-F5344CB8AC3E}">
        <p14:creationId xmlns:p14="http://schemas.microsoft.com/office/powerpoint/2010/main" val="295711992"/>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681" y="1242053"/>
            <a:ext cx="8973124" cy="3477875"/>
          </a:xfrm>
          <a:prstGeom prst="rect">
            <a:avLst/>
          </a:prstGeom>
        </p:spPr>
        <p:txBody>
          <a:bodyPr wrap="square">
            <a:spAutoFit/>
          </a:bodyPr>
          <a:lstStyle/>
          <a:p>
            <a:pPr algn="ctr"/>
            <a:r>
              <a:rPr lang="en-US" sz="1600" b="1" dirty="0" smtClean="0">
                <a:solidFill>
                  <a:srgbClr val="FFFF00"/>
                </a:solidFill>
                <a:latin typeface="Segoe UI" panose="020B0502040204020203" pitchFamily="34" charset="0"/>
                <a:cs typeface="Segoe UI" panose="020B0502040204020203" pitchFamily="34" charset="0"/>
              </a:rPr>
              <a:t>Nomination Order </a:t>
            </a:r>
            <a:r>
              <a:rPr lang="en-US" sz="1600" dirty="0" smtClean="0">
                <a:solidFill>
                  <a:srgbClr val="FFFFFF"/>
                </a:solidFill>
                <a:latin typeface="Segoe UI" panose="020B0502040204020203" pitchFamily="34" charset="0"/>
                <a:cs typeface="Segoe UI" panose="020B0502040204020203" pitchFamily="34" charset="0"/>
              </a:rPr>
              <a:t>has already been randomly set</a:t>
            </a:r>
            <a:endParaRPr lang="en-US" sz="1600" dirty="0">
              <a:solidFill>
                <a:srgbClr val="FFFFFF"/>
              </a:solidFill>
              <a:latin typeface="Segoe UI" panose="020B0502040204020203" pitchFamily="34" charset="0"/>
              <a:cs typeface="Segoe UI" panose="020B0502040204020203" pitchFamily="34" charset="0"/>
            </a:endParaRPr>
          </a:p>
          <a:p>
            <a:pPr algn="ctr"/>
            <a:endParaRPr lang="en-US" sz="1000" dirty="0">
              <a:solidFill>
                <a:srgbClr val="FFFFFF"/>
              </a:solidFill>
              <a:latin typeface="Segoe UI" panose="020B0502040204020203" pitchFamily="34" charset="0"/>
              <a:cs typeface="Segoe UI" panose="020B0502040204020203" pitchFamily="34" charset="0"/>
            </a:endParaRPr>
          </a:p>
          <a:p>
            <a:pPr algn="ctr"/>
            <a:r>
              <a:rPr lang="en-US" sz="1600" b="1" dirty="0">
                <a:solidFill>
                  <a:srgbClr val="FFFF00"/>
                </a:solidFill>
                <a:latin typeface="Segoe UI" panose="020B0502040204020203" pitchFamily="34" charset="0"/>
                <a:cs typeface="Segoe UI" panose="020B0502040204020203" pitchFamily="34" charset="0"/>
              </a:rPr>
              <a:t>Nomination Time: </a:t>
            </a:r>
            <a:r>
              <a:rPr lang="en-US" sz="1600" dirty="0" smtClean="0">
                <a:solidFill>
                  <a:srgbClr val="FFFFFF"/>
                </a:solidFill>
                <a:latin typeface="Segoe UI" panose="020B0502040204020203" pitchFamily="34" charset="0"/>
                <a:cs typeface="Segoe UI" panose="020B0502040204020203" pitchFamily="34" charset="0"/>
              </a:rPr>
              <a:t>30 seconds (don’t take this long</a:t>
            </a:r>
            <a:r>
              <a:rPr lang="is-IS" sz="1600" dirty="0" smtClean="0">
                <a:solidFill>
                  <a:srgbClr val="FFFFFF"/>
                </a:solidFill>
                <a:latin typeface="Segoe UI" panose="020B0502040204020203" pitchFamily="34" charset="0"/>
                <a:cs typeface="Segoe UI" panose="020B0502040204020203" pitchFamily="34" charset="0"/>
              </a:rPr>
              <a:t>… at 15 secs everyone can harass you</a:t>
            </a:r>
            <a:r>
              <a:rPr lang="en-US" sz="1600" dirty="0" smtClean="0">
                <a:solidFill>
                  <a:srgbClr val="FFFFFF"/>
                </a:solidFill>
                <a:latin typeface="Segoe UI" panose="020B0502040204020203" pitchFamily="34" charset="0"/>
                <a:cs typeface="Segoe UI" panose="020B0502040204020203" pitchFamily="34" charset="0"/>
              </a:rPr>
              <a:t>)</a:t>
            </a:r>
            <a:endParaRPr lang="en-US" sz="1600" dirty="0">
              <a:solidFill>
                <a:srgbClr val="FFFFFF"/>
              </a:solidFill>
              <a:latin typeface="Segoe UI" panose="020B0502040204020203" pitchFamily="34" charset="0"/>
              <a:cs typeface="Segoe UI" panose="020B0502040204020203" pitchFamily="34" charset="0"/>
            </a:endParaRPr>
          </a:p>
          <a:p>
            <a:pPr algn="ctr"/>
            <a:r>
              <a:rPr lang="en-US" sz="1600" b="1" dirty="0">
                <a:solidFill>
                  <a:srgbClr val="FFFF00"/>
                </a:solidFill>
                <a:latin typeface="Segoe UI" panose="020B0502040204020203" pitchFamily="34" charset="0"/>
                <a:cs typeface="Segoe UI" panose="020B0502040204020203" pitchFamily="34" charset="0"/>
              </a:rPr>
              <a:t>Offer/Bid Time:  </a:t>
            </a:r>
            <a:r>
              <a:rPr lang="en-US" sz="1600" dirty="0" smtClean="0">
                <a:solidFill>
                  <a:srgbClr val="FFFFFF"/>
                </a:solidFill>
                <a:latin typeface="Segoe UI" panose="020B0502040204020203" pitchFamily="34" charset="0"/>
                <a:cs typeface="Segoe UI" panose="020B0502040204020203" pitchFamily="34" charset="0"/>
              </a:rPr>
              <a:t>10 </a:t>
            </a:r>
            <a:r>
              <a:rPr lang="en-US" sz="1600" dirty="0">
                <a:solidFill>
                  <a:srgbClr val="FFFFFF"/>
                </a:solidFill>
                <a:latin typeface="Segoe UI" panose="020B0502040204020203" pitchFamily="34" charset="0"/>
                <a:cs typeface="Segoe UI" panose="020B0502040204020203" pitchFamily="34" charset="0"/>
              </a:rPr>
              <a:t>seconds (resets to 10 secs w/ bids)</a:t>
            </a:r>
          </a:p>
          <a:p>
            <a:pPr algn="ctr"/>
            <a:endParaRPr lang="en-US" sz="1000" dirty="0">
              <a:solidFill>
                <a:srgbClr val="FFFFFF"/>
              </a:solidFill>
              <a:latin typeface="Segoe UI" panose="020B0502040204020203" pitchFamily="34" charset="0"/>
              <a:cs typeface="Segoe UI" panose="020B0502040204020203" pitchFamily="34" charset="0"/>
            </a:endParaRPr>
          </a:p>
          <a:p>
            <a:pPr algn="ctr"/>
            <a:r>
              <a:rPr lang="en-US" sz="1600" dirty="0">
                <a:solidFill>
                  <a:srgbClr val="FFFFFF"/>
                </a:solidFill>
                <a:latin typeface="Segoe UI" panose="020B0502040204020203" pitchFamily="34" charset="0"/>
                <a:cs typeface="Segoe UI" panose="020B0502040204020203" pitchFamily="34" charset="0"/>
              </a:rPr>
              <a:t>If you bid more than the next person, </a:t>
            </a:r>
            <a:r>
              <a:rPr lang="en-US" sz="1600" b="1" dirty="0">
                <a:solidFill>
                  <a:srgbClr val="FFFF00"/>
                </a:solidFill>
                <a:latin typeface="Segoe UI" panose="020B0502040204020203" pitchFamily="34" charset="0"/>
                <a:cs typeface="Segoe UI" panose="020B0502040204020203" pitchFamily="34" charset="0"/>
              </a:rPr>
              <a:t>ALL of what you bid is deducted</a:t>
            </a:r>
          </a:p>
          <a:p>
            <a:pPr algn="ctr"/>
            <a:endParaRPr lang="en-US" sz="1000" dirty="0">
              <a:solidFill>
                <a:srgbClr val="FFFFFF"/>
              </a:solidFill>
              <a:latin typeface="Segoe UI" panose="020B0502040204020203" pitchFamily="34" charset="0"/>
              <a:cs typeface="Segoe UI" panose="020B0502040204020203" pitchFamily="34" charset="0"/>
            </a:endParaRPr>
          </a:p>
          <a:p>
            <a:pPr algn="ctr"/>
            <a:r>
              <a:rPr lang="en-US" sz="1600" b="1" dirty="0">
                <a:solidFill>
                  <a:srgbClr val="FFFF00"/>
                </a:solidFill>
                <a:latin typeface="Segoe UI" panose="020B0502040204020203" pitchFamily="34" charset="0"/>
                <a:cs typeface="Segoe UI" panose="020B0502040204020203" pitchFamily="34" charset="0"/>
              </a:rPr>
              <a:t>Nominating a player = $1 bid</a:t>
            </a:r>
          </a:p>
          <a:p>
            <a:pPr algn="ctr"/>
            <a:endParaRPr lang="en-US" sz="1000" dirty="0">
              <a:solidFill>
                <a:srgbClr val="FFFFFF"/>
              </a:solidFill>
              <a:latin typeface="Segoe UI" panose="020B0502040204020203" pitchFamily="34" charset="0"/>
              <a:cs typeface="Segoe UI" panose="020B0502040204020203" pitchFamily="34" charset="0"/>
            </a:endParaRPr>
          </a:p>
          <a:p>
            <a:pPr algn="ctr"/>
            <a:r>
              <a:rPr lang="en-US" sz="1600" dirty="0">
                <a:solidFill>
                  <a:srgbClr val="FFFFFF"/>
                </a:solidFill>
                <a:latin typeface="Segoe UI" panose="020B0502040204020203" pitchFamily="34" charset="0"/>
                <a:cs typeface="Segoe UI" panose="020B0502040204020203" pitchFamily="34" charset="0"/>
              </a:rPr>
              <a:t>System forces you to have at least $1 for each roster spot … </a:t>
            </a:r>
            <a:r>
              <a:rPr lang="en-US" sz="1600" b="1" dirty="0">
                <a:solidFill>
                  <a:srgbClr val="FFFF00"/>
                </a:solidFill>
                <a:latin typeface="Segoe UI" panose="020B0502040204020203" pitchFamily="34" charset="0"/>
                <a:cs typeface="Segoe UI" panose="020B0502040204020203" pitchFamily="34" charset="0"/>
              </a:rPr>
              <a:t>NO $0 players</a:t>
            </a:r>
          </a:p>
          <a:p>
            <a:pPr algn="ctr"/>
            <a:endParaRPr lang="en-US" sz="1600" dirty="0">
              <a:solidFill>
                <a:srgbClr val="FFFFFF"/>
              </a:solidFill>
              <a:latin typeface="Segoe UI" panose="020B0502040204020203" pitchFamily="34" charset="0"/>
              <a:cs typeface="Segoe UI" panose="020B0502040204020203" pitchFamily="34" charset="0"/>
            </a:endParaRPr>
          </a:p>
          <a:p>
            <a:pPr algn="ctr"/>
            <a:r>
              <a:rPr lang="en-US" sz="1600" b="1" dirty="0">
                <a:solidFill>
                  <a:srgbClr val="FFFF00"/>
                </a:solidFill>
                <a:latin typeface="Segoe UI" panose="020B0502040204020203" pitchFamily="34" charset="0"/>
                <a:cs typeface="Segoe UI" panose="020B0502040204020203" pitchFamily="34" charset="0"/>
              </a:rPr>
              <a:t>No exceptions or changes will be made if you disconnect/</a:t>
            </a:r>
            <a:r>
              <a:rPr lang="en-US" sz="1600" b="1" dirty="0" err="1">
                <a:solidFill>
                  <a:srgbClr val="FFFF00"/>
                </a:solidFill>
                <a:latin typeface="Segoe UI" panose="020B0502040204020203" pitchFamily="34" charset="0"/>
                <a:cs typeface="Segoe UI" panose="020B0502040204020203" pitchFamily="34" charset="0"/>
              </a:rPr>
              <a:t>autodraft</a:t>
            </a:r>
            <a:r>
              <a:rPr lang="en-US" sz="1600" b="1" dirty="0">
                <a:solidFill>
                  <a:srgbClr val="FFFF00"/>
                </a:solidFill>
                <a:latin typeface="Segoe UI" panose="020B0502040204020203" pitchFamily="34" charset="0"/>
                <a:cs typeface="Segoe UI" panose="020B0502040204020203" pitchFamily="34" charset="0"/>
              </a:rPr>
              <a:t>. </a:t>
            </a:r>
            <a:endParaRPr lang="en-US" sz="1600" b="1" dirty="0" smtClean="0">
              <a:solidFill>
                <a:srgbClr val="FFFF00"/>
              </a:solidFill>
              <a:latin typeface="Segoe UI" panose="020B0502040204020203" pitchFamily="34" charset="0"/>
              <a:cs typeface="Segoe UI" panose="020B0502040204020203" pitchFamily="34" charset="0"/>
            </a:endParaRPr>
          </a:p>
          <a:p>
            <a:pPr algn="ctr"/>
            <a:r>
              <a:rPr lang="en-US" sz="1600" b="1" dirty="0" smtClean="0">
                <a:solidFill>
                  <a:srgbClr val="FFFF00"/>
                </a:solidFill>
                <a:latin typeface="Segoe UI" panose="020B0502040204020203" pitchFamily="34" charset="0"/>
                <a:cs typeface="Segoe UI" panose="020B0502040204020203" pitchFamily="34" charset="0"/>
              </a:rPr>
              <a:t>TBD if we can ‘undo’ a pick</a:t>
            </a:r>
          </a:p>
          <a:p>
            <a:pPr algn="ctr"/>
            <a:r>
              <a:rPr lang="en-US" sz="1600" b="1" dirty="0" smtClean="0">
                <a:solidFill>
                  <a:srgbClr val="FFFF00"/>
                </a:solidFill>
                <a:latin typeface="Segoe UI" panose="020B0502040204020203" pitchFamily="34" charset="0"/>
                <a:cs typeface="Segoe UI" panose="020B0502040204020203" pitchFamily="34" charset="0"/>
              </a:rPr>
              <a:t> </a:t>
            </a:r>
            <a:endParaRPr lang="en-US" sz="1600" b="1" dirty="0">
              <a:solidFill>
                <a:srgbClr val="FFFF00"/>
              </a:solidFill>
              <a:latin typeface="Segoe UI" panose="020B0502040204020203" pitchFamily="34" charset="0"/>
              <a:cs typeface="Segoe UI" panose="020B0502040204020203" pitchFamily="34" charset="0"/>
            </a:endParaRPr>
          </a:p>
          <a:p>
            <a:pPr algn="ctr"/>
            <a:r>
              <a:rPr lang="en-US" sz="2000" b="1" dirty="0" smtClean="0">
                <a:solidFill>
                  <a:srgbClr val="FFFF00"/>
                </a:solidFill>
                <a:latin typeface="Segoe UI" panose="020B0502040204020203" pitchFamily="34" charset="0"/>
                <a:cs typeface="Segoe UI" panose="020B0502040204020203" pitchFamily="34" charset="0"/>
              </a:rPr>
              <a:t>EVERYONE </a:t>
            </a:r>
            <a:r>
              <a:rPr lang="en-US" sz="2000" b="1" dirty="0">
                <a:solidFill>
                  <a:srgbClr val="FFFF00"/>
                </a:solidFill>
                <a:latin typeface="Segoe UI" panose="020B0502040204020203" pitchFamily="34" charset="0"/>
                <a:cs typeface="Segoe UI" panose="020B0502040204020203" pitchFamily="34" charset="0"/>
              </a:rPr>
              <a:t>be on the lookout for </a:t>
            </a:r>
            <a:r>
              <a:rPr lang="en-US" sz="2000" b="1" dirty="0" smtClean="0">
                <a:solidFill>
                  <a:srgbClr val="FFFF00"/>
                </a:solidFill>
                <a:latin typeface="Segoe UI" panose="020B0502040204020203" pitchFamily="34" charset="0"/>
                <a:cs typeface="Segoe UI" panose="020B0502040204020203" pitchFamily="34" charset="0"/>
              </a:rPr>
              <a:t>disconnects </a:t>
            </a:r>
            <a:r>
              <a:rPr lang="en-US" sz="2000" b="1" dirty="0">
                <a:solidFill>
                  <a:srgbClr val="FFFF00"/>
                </a:solidFill>
                <a:latin typeface="Segoe UI" panose="020B0502040204020203" pitchFamily="34" charset="0"/>
                <a:cs typeface="Segoe UI" panose="020B0502040204020203" pitchFamily="34" charset="0"/>
              </a:rPr>
              <a:t>and shout so we can </a:t>
            </a:r>
            <a:r>
              <a:rPr lang="en-US" sz="2000" b="1" dirty="0" smtClean="0">
                <a:solidFill>
                  <a:srgbClr val="FFFF00"/>
                </a:solidFill>
                <a:latin typeface="Segoe UI" panose="020B0502040204020203" pitchFamily="34" charset="0"/>
                <a:cs typeface="Segoe UI" panose="020B0502040204020203" pitchFamily="34" charset="0"/>
              </a:rPr>
              <a:t>pause</a:t>
            </a:r>
            <a:endParaRPr lang="en-US" sz="2000" b="1" dirty="0">
              <a:solidFill>
                <a:srgbClr val="FFFF00"/>
              </a:solidFill>
              <a:latin typeface="Segoe UI" panose="020B0502040204020203" pitchFamily="34" charset="0"/>
              <a:cs typeface="Segoe UI" panose="020B0502040204020203" pitchFamily="34" charset="0"/>
            </a:endParaRPr>
          </a:p>
        </p:txBody>
      </p:sp>
      <p:sp>
        <p:nvSpPr>
          <p:cNvPr id="5" name="TextBox 4"/>
          <p:cNvSpPr txBox="1"/>
          <p:nvPr/>
        </p:nvSpPr>
        <p:spPr>
          <a:xfrm>
            <a:off x="0" y="113671"/>
            <a:ext cx="9143999" cy="830997"/>
          </a:xfrm>
          <a:prstGeom prst="rect">
            <a:avLst/>
          </a:prstGeom>
          <a:noFill/>
        </p:spPr>
        <p:txBody>
          <a:bodyPr wrap="square" rtlCol="0">
            <a:spAutoFit/>
          </a:bodyPr>
          <a:lstStyle/>
          <a:p>
            <a:pPr algn="ctr"/>
            <a:r>
              <a:rPr lang="en-US" sz="4800" b="1" dirty="0">
                <a:solidFill>
                  <a:srgbClr val="FFFFFF"/>
                </a:solidFill>
                <a:latin typeface="Segoe UI"/>
                <a:cs typeface="Segoe UI"/>
              </a:rPr>
              <a:t>Draft Details</a:t>
            </a:r>
          </a:p>
        </p:txBody>
      </p:sp>
    </p:spTree>
    <p:extLst>
      <p:ext uri="{BB962C8B-B14F-4D97-AF65-F5344CB8AC3E}">
        <p14:creationId xmlns:p14="http://schemas.microsoft.com/office/powerpoint/2010/main" val="2064785588"/>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669154"/>
            <a:ext cx="9144000" cy="1631216"/>
          </a:xfrm>
          <a:prstGeom prst="rect">
            <a:avLst/>
          </a:prstGeom>
          <a:noFill/>
        </p:spPr>
        <p:txBody>
          <a:bodyPr wrap="square" rtlCol="0">
            <a:spAutoFit/>
          </a:bodyPr>
          <a:lstStyle/>
          <a:p>
            <a:pPr algn="ctr"/>
            <a:r>
              <a:rPr lang="en-US" sz="6000" b="1" dirty="0">
                <a:solidFill>
                  <a:srgbClr val="FFFFFF"/>
                </a:solidFill>
                <a:latin typeface="Segoe UI"/>
                <a:cs typeface="Segoe UI"/>
              </a:rPr>
              <a:t>Good Luck!</a:t>
            </a:r>
          </a:p>
          <a:p>
            <a:pPr algn="ctr"/>
            <a:r>
              <a:rPr lang="en-US" sz="4000" dirty="0">
                <a:solidFill>
                  <a:srgbClr val="FFFFFF"/>
                </a:solidFill>
                <a:latin typeface="Segoe UI"/>
                <a:cs typeface="Segoe UI"/>
              </a:rPr>
              <a:t>May you all fail miserably</a:t>
            </a:r>
          </a:p>
        </p:txBody>
      </p:sp>
    </p:spTree>
    <p:extLst>
      <p:ext uri="{BB962C8B-B14F-4D97-AF65-F5344CB8AC3E}">
        <p14:creationId xmlns:p14="http://schemas.microsoft.com/office/powerpoint/2010/main" val="250090439"/>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51834"/>
            <a:ext cx="9143999" cy="584776"/>
          </a:xfrm>
          <a:prstGeom prst="rect">
            <a:avLst/>
          </a:prstGeom>
          <a:noFill/>
        </p:spPr>
        <p:txBody>
          <a:bodyPr wrap="square" rtlCol="0">
            <a:spAutoFit/>
          </a:bodyPr>
          <a:lstStyle/>
          <a:p>
            <a:pPr algn="ctr"/>
            <a:r>
              <a:rPr lang="en-US" sz="3200" b="1" dirty="0">
                <a:solidFill>
                  <a:srgbClr val="FFFFFF"/>
                </a:solidFill>
                <a:latin typeface="Tahoma" panose="020B0604030504040204" pitchFamily="34" charset="0"/>
                <a:ea typeface="Tahoma" panose="020B0604030504040204" pitchFamily="34" charset="0"/>
                <a:cs typeface="Tahoma" panose="020B0604030504040204" pitchFamily="34" charset="0"/>
              </a:rPr>
              <a:t>2020 Draft: </a:t>
            </a:r>
            <a:r>
              <a:rPr lang="en-US" sz="3200" b="1" dirty="0">
                <a:solidFill>
                  <a:schemeClr val="accent3">
                    <a:lumMod val="60000"/>
                    <a:lumOff val="40000"/>
                  </a:schemeClr>
                </a:solidFill>
                <a:latin typeface="Tahoma" panose="020B0604030504040204" pitchFamily="34" charset="0"/>
                <a:ea typeface="Tahoma" panose="020B0604030504040204" pitchFamily="34" charset="0"/>
                <a:cs typeface="Tahoma" panose="020B0604030504040204" pitchFamily="34" charset="0"/>
              </a:rPr>
              <a:t>Stonks – Fire Sale!</a:t>
            </a:r>
            <a:endParaRPr lang="en-US" sz="3200" b="1"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343432302"/>
              </p:ext>
            </p:extLst>
          </p:nvPr>
        </p:nvGraphicFramePr>
        <p:xfrm>
          <a:off x="3700818" y="906480"/>
          <a:ext cx="3200925" cy="4019983"/>
        </p:xfrm>
        <a:graphic>
          <a:graphicData uri="http://schemas.openxmlformats.org/drawingml/2006/table">
            <a:tbl>
              <a:tblPr/>
              <a:tblGrid>
                <a:gridCol w="389302">
                  <a:extLst>
                    <a:ext uri="{9D8B030D-6E8A-4147-A177-3AD203B41FA5}">
                      <a16:colId xmlns:a16="http://schemas.microsoft.com/office/drawing/2014/main" xmlns="" val="20000"/>
                    </a:ext>
                  </a:extLst>
                </a:gridCol>
                <a:gridCol w="777684">
                  <a:extLst>
                    <a:ext uri="{9D8B030D-6E8A-4147-A177-3AD203B41FA5}">
                      <a16:colId xmlns:a16="http://schemas.microsoft.com/office/drawing/2014/main" xmlns="" val="20001"/>
                    </a:ext>
                  </a:extLst>
                </a:gridCol>
                <a:gridCol w="628128">
                  <a:extLst>
                    <a:ext uri="{9D8B030D-6E8A-4147-A177-3AD203B41FA5}">
                      <a16:colId xmlns:a16="http://schemas.microsoft.com/office/drawing/2014/main" xmlns="" val="20002"/>
                    </a:ext>
                  </a:extLst>
                </a:gridCol>
                <a:gridCol w="634110">
                  <a:extLst>
                    <a:ext uri="{9D8B030D-6E8A-4147-A177-3AD203B41FA5}">
                      <a16:colId xmlns:a16="http://schemas.microsoft.com/office/drawing/2014/main" xmlns="" val="20003"/>
                    </a:ext>
                  </a:extLst>
                </a:gridCol>
                <a:gridCol w="771701">
                  <a:extLst>
                    <a:ext uri="{9D8B030D-6E8A-4147-A177-3AD203B41FA5}">
                      <a16:colId xmlns:a16="http://schemas.microsoft.com/office/drawing/2014/main" xmlns="" val="20004"/>
                    </a:ext>
                  </a:extLst>
                </a:gridCol>
              </a:tblGrid>
              <a:tr h="328140">
                <a:tc>
                  <a:txBody>
                    <a:bodyPr/>
                    <a:lstStyle/>
                    <a:p>
                      <a:pPr algn="ctr" fontAlgn="b"/>
                      <a:endParaRPr lang="en-US" sz="1050" b="0" i="0" u="none" strike="noStrike" dirty="0">
                        <a:solidFill>
                          <a:srgbClr val="000000"/>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50" b="0" i="0" u="none" strike="noStrike" dirty="0">
                          <a:solidFill>
                            <a:schemeClr val="tx1"/>
                          </a:solidFill>
                          <a:effectLst/>
                          <a:latin typeface="Segoe UI"/>
                          <a:cs typeface="Segoe UI"/>
                        </a:rPr>
                        <a:t>Player</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050" b="0" i="0" u="none" strike="noStrike" dirty="0">
                          <a:solidFill>
                            <a:schemeClr val="tx1"/>
                          </a:solidFill>
                          <a:effectLst/>
                          <a:latin typeface="Segoe UI"/>
                          <a:cs typeface="Segoe UI"/>
                        </a:rPr>
                        <a:t>Draft Cost</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050" b="0" i="0" u="none" strike="noStrike" dirty="0">
                          <a:solidFill>
                            <a:schemeClr val="tx1"/>
                          </a:solidFill>
                          <a:effectLst/>
                          <a:latin typeface="Segoe UI"/>
                          <a:cs typeface="Segoe UI"/>
                        </a:rPr>
                        <a:t>EOS Rank</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050" b="0" i="0" u="none" strike="noStrike" dirty="0">
                          <a:solidFill>
                            <a:schemeClr val="tx1"/>
                          </a:solidFill>
                          <a:effectLst/>
                          <a:latin typeface="Segoe UI"/>
                          <a:cs typeface="Segoe UI"/>
                        </a:rPr>
                        <a:t>EOS </a:t>
                      </a:r>
                      <a:r>
                        <a:rPr lang="en-US" sz="1050" b="0" i="0" u="none" strike="noStrike" dirty="0" err="1">
                          <a:solidFill>
                            <a:schemeClr val="tx1"/>
                          </a:solidFill>
                          <a:effectLst/>
                          <a:latin typeface="Segoe UI"/>
                          <a:cs typeface="Segoe UI"/>
                        </a:rPr>
                        <a:t>Pts</a:t>
                      </a:r>
                      <a:endParaRPr lang="en-US" sz="1050" b="0" i="0" u="none" strike="noStrike" dirty="0">
                        <a:solidFill>
                          <a:schemeClr val="tx1"/>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extLst>
                  <a:ext uri="{0D108BD9-81ED-4DB2-BD59-A6C34878D82A}">
                    <a16:rowId xmlns:a16="http://schemas.microsoft.com/office/drawing/2014/main" xmlns="" val="10000"/>
                  </a:ext>
                </a:extLst>
              </a:tr>
              <a:tr h="328140">
                <a:tc>
                  <a:txBody>
                    <a:bodyPr/>
                    <a:lstStyle/>
                    <a:p>
                      <a:pPr algn="ctr" fontAlgn="b"/>
                      <a:r>
                        <a:rPr lang="en-US" sz="1050" b="0" i="0" u="none" strike="noStrike" dirty="0">
                          <a:solidFill>
                            <a:srgbClr val="000000"/>
                          </a:solidFill>
                          <a:effectLst/>
                          <a:latin typeface="Segoe UI"/>
                          <a:cs typeface="Segoe UI"/>
                        </a:rPr>
                        <a:t>QB</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Herbert</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QB 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FFFFFF"/>
                          </a:solidFill>
                          <a:effectLst/>
                          <a:latin typeface="Segoe UI"/>
                          <a:cs typeface="Segoe UI"/>
                        </a:rPr>
                        <a:t>346</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328140">
                <a:tc>
                  <a:txBody>
                    <a:bodyPr/>
                    <a:lstStyle/>
                    <a:p>
                      <a:pPr algn="ctr" fontAlgn="b"/>
                      <a:r>
                        <a:rPr lang="en-US" sz="1050" b="0" i="0" u="none" strike="noStrike" dirty="0">
                          <a:solidFill>
                            <a:srgbClr val="000000"/>
                          </a:solidFill>
                          <a:effectLst/>
                          <a:latin typeface="Segoe UI"/>
                          <a:cs typeface="Segoe UI"/>
                        </a:rPr>
                        <a:t>WR1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Claypool</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WR 23</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218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328140">
                <a:tc>
                  <a:txBody>
                    <a:bodyPr/>
                    <a:lstStyle/>
                    <a:p>
                      <a:pPr algn="ctr" fontAlgn="b"/>
                      <a:r>
                        <a:rPr lang="en-US" sz="1050" b="0" i="0" u="none" strike="noStrike" dirty="0">
                          <a:solidFill>
                            <a:srgbClr val="000000"/>
                          </a:solidFill>
                          <a:effectLst/>
                          <a:latin typeface="Segoe UI"/>
                          <a:cs typeface="Segoe UI"/>
                        </a:rPr>
                        <a:t>WR2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err="1">
                          <a:solidFill>
                            <a:srgbClr val="FFFFFF"/>
                          </a:solidFill>
                          <a:effectLst/>
                          <a:latin typeface="Segoe UI"/>
                          <a:cs typeface="Segoe UI"/>
                        </a:rPr>
                        <a:t>Beasles</a:t>
                      </a:r>
                      <a:endParaRPr lang="en-US" sz="1200" b="0" i="0" u="none" strike="noStrike" dirty="0">
                        <a:solidFill>
                          <a:srgbClr val="FFFFFF"/>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WR 26</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212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328140">
                <a:tc>
                  <a:txBody>
                    <a:bodyPr/>
                    <a:lstStyle/>
                    <a:p>
                      <a:pPr algn="ctr" fontAlgn="b"/>
                      <a:r>
                        <a:rPr lang="en-US" sz="1050" b="0" i="0" u="none" strike="noStrike" dirty="0">
                          <a:solidFill>
                            <a:srgbClr val="000000"/>
                          </a:solidFill>
                          <a:effectLst/>
                          <a:latin typeface="Segoe UI"/>
                          <a:cs typeface="Segoe UI"/>
                        </a:rPr>
                        <a:t>RB1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J Robinson</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254</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328140">
                <a:tc>
                  <a:txBody>
                    <a:bodyPr/>
                    <a:lstStyle/>
                    <a:p>
                      <a:pPr algn="ctr" fontAlgn="b"/>
                      <a:r>
                        <a:rPr lang="en-US" sz="1050" b="0" i="0" u="none" strike="noStrike" dirty="0">
                          <a:solidFill>
                            <a:srgbClr val="000000"/>
                          </a:solidFill>
                          <a:effectLst/>
                          <a:latin typeface="Segoe UI"/>
                          <a:cs typeface="Segoe UI"/>
                        </a:rPr>
                        <a:t>RB2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err="1">
                          <a:solidFill>
                            <a:srgbClr val="FFFFFF"/>
                          </a:solidFill>
                          <a:effectLst/>
                          <a:latin typeface="Segoe UI"/>
                          <a:cs typeface="Segoe UI"/>
                        </a:rPr>
                        <a:t>Nyheim</a:t>
                      </a:r>
                      <a:endParaRPr lang="en-US" sz="1200" b="0" i="0" u="none" strike="noStrike" dirty="0">
                        <a:solidFill>
                          <a:srgbClr val="FFFFFF"/>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12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208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r h="328140">
                <a:tc>
                  <a:txBody>
                    <a:bodyPr/>
                    <a:lstStyle/>
                    <a:p>
                      <a:pPr algn="ctr" fontAlgn="b"/>
                      <a:r>
                        <a:rPr lang="en-US" sz="1050" b="0" i="0" u="none" strike="noStrike" dirty="0">
                          <a:solidFill>
                            <a:srgbClr val="000000"/>
                          </a:solidFill>
                          <a:effectLst/>
                          <a:latin typeface="Segoe UI"/>
                          <a:cs typeface="Segoe UI"/>
                        </a:rPr>
                        <a:t>TE</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Logan</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TE 3</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177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7"/>
                  </a:ext>
                </a:extLst>
              </a:tr>
              <a:tr h="328140">
                <a:tc>
                  <a:txBody>
                    <a:bodyPr/>
                    <a:lstStyle/>
                    <a:p>
                      <a:pPr algn="ctr" fontAlgn="b"/>
                      <a:r>
                        <a:rPr lang="en-US" sz="1050" b="0" i="0" u="none" strike="noStrike" dirty="0">
                          <a:solidFill>
                            <a:srgbClr val="000000"/>
                          </a:solidFill>
                          <a:effectLst/>
                          <a:latin typeface="Segoe UI"/>
                          <a:cs typeface="Segoe UI"/>
                        </a:rPr>
                        <a:t>Flex</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M Davis</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13</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206</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8"/>
                  </a:ext>
                </a:extLst>
              </a:tr>
              <a:tr h="328140">
                <a:tc>
                  <a:txBody>
                    <a:bodyPr/>
                    <a:lstStyle/>
                    <a:p>
                      <a:pPr algn="ctr" fontAlgn="b"/>
                      <a:r>
                        <a:rPr lang="en-US" sz="1050" b="0" i="0" u="none" strike="noStrike" dirty="0">
                          <a:solidFill>
                            <a:srgbClr val="000000"/>
                          </a:solidFill>
                          <a:effectLst/>
                          <a:latin typeface="Segoe UI"/>
                          <a:cs typeface="Segoe UI"/>
                        </a:rPr>
                        <a:t>Flex</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BFBFBF"/>
                    </a:solidFill>
                  </a:tcPr>
                </a:tc>
                <a:tc>
                  <a:txBody>
                    <a:bodyPr/>
                    <a:lstStyle/>
                    <a:p>
                      <a:pPr algn="ctr" fontAlgn="b"/>
                      <a:r>
                        <a:rPr lang="en-US" sz="1200" b="0" i="0" u="none" strike="noStrike" dirty="0" err="1">
                          <a:solidFill>
                            <a:srgbClr val="FFFFFF"/>
                          </a:solidFill>
                          <a:effectLst/>
                          <a:latin typeface="Segoe UI"/>
                          <a:cs typeface="Segoe UI"/>
                        </a:rPr>
                        <a:t>McKissic</a:t>
                      </a:r>
                      <a:endParaRPr lang="en-US" sz="1200" b="0" i="0" u="none" strike="noStrike" dirty="0">
                        <a:solidFill>
                          <a:srgbClr val="FFFFFF"/>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18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191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4190404522"/>
                  </a:ext>
                </a:extLst>
              </a:tr>
              <a:tr h="328140">
                <a:tc>
                  <a:txBody>
                    <a:bodyPr/>
                    <a:lstStyle/>
                    <a:p>
                      <a:pPr algn="ctr" fontAlgn="b"/>
                      <a:r>
                        <a:rPr lang="en-US" sz="1050" b="0" i="0" u="none" strike="noStrike" dirty="0">
                          <a:solidFill>
                            <a:srgbClr val="000000"/>
                          </a:solidFill>
                          <a:effectLst/>
                          <a:latin typeface="Segoe UI"/>
                          <a:cs typeface="Segoe UI"/>
                        </a:rPr>
                        <a:t>K</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BFBFBF"/>
                    </a:solidFill>
                  </a:tcPr>
                </a:tc>
                <a:tc>
                  <a:txBody>
                    <a:bodyPr/>
                    <a:lstStyle/>
                    <a:p>
                      <a:pPr algn="ctr" fontAlgn="b"/>
                      <a:r>
                        <a:rPr lang="en-US" sz="1200" b="0" i="0" u="none" strike="noStrike" dirty="0">
                          <a:solidFill>
                            <a:srgbClr val="FFFFFF"/>
                          </a:solidFill>
                          <a:effectLst/>
                          <a:latin typeface="Segoe UI"/>
                          <a:cs typeface="Segoe UI"/>
                        </a:rPr>
                        <a:t>J Sanders</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K1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180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9"/>
                  </a:ext>
                </a:extLst>
              </a:tr>
              <a:tr h="328140">
                <a:tc>
                  <a:txBody>
                    <a:bodyPr/>
                    <a:lstStyle/>
                    <a:p>
                      <a:pPr algn="ctr" fontAlgn="b"/>
                      <a:r>
                        <a:rPr lang="en-US" sz="1050" b="0" i="0" u="none" strike="noStrike" dirty="0">
                          <a:solidFill>
                            <a:srgbClr val="000000"/>
                          </a:solidFill>
                          <a:effectLst/>
                          <a:latin typeface="Segoe UI"/>
                          <a:cs typeface="Segoe UI"/>
                        </a:rPr>
                        <a:t>DST</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200" b="0" i="0" u="none" strike="noStrike" dirty="0">
                          <a:solidFill>
                            <a:srgbClr val="FFFFFF"/>
                          </a:solidFill>
                          <a:effectLst/>
                          <a:latin typeface="Segoe UI"/>
                          <a:cs typeface="Segoe UI"/>
                        </a:rPr>
                        <a:t>IND</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D1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225</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10"/>
                  </a:ext>
                </a:extLst>
              </a:tr>
              <a:tr h="328140">
                <a:tc>
                  <a:txBody>
                    <a:bodyPr/>
                    <a:lstStyle/>
                    <a:p>
                      <a:pPr algn="ctr" fontAlgn="b"/>
                      <a:endParaRPr lang="en-US" sz="1200" b="0" i="0" u="none" strike="noStrike" dirty="0">
                        <a:solidFill>
                          <a:srgbClr val="000000"/>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en-US" sz="1200" b="0" i="0" u="none" strike="noStrike" dirty="0">
                        <a:solidFill>
                          <a:srgbClr val="FFFFFF"/>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1" i="0" u="none" strike="noStrike" dirty="0">
                          <a:solidFill>
                            <a:srgbClr val="FFFF00"/>
                          </a:solidFill>
                          <a:effectLst/>
                          <a:latin typeface="Segoe UI"/>
                          <a:cs typeface="Segoe UI"/>
                        </a:rPr>
                        <a:t>$0</a:t>
                      </a:r>
                    </a:p>
                  </a:txBody>
                  <a:tcPr marL="9540" marR="9540" marT="954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endParaRPr lang="en-US" sz="1200" b="0" i="0" u="none" strike="noStrike" dirty="0">
                        <a:solidFill>
                          <a:srgbClr val="FFFFFF"/>
                        </a:solidFill>
                        <a:effectLst/>
                        <a:latin typeface="Segoe UI"/>
                        <a:cs typeface="Segoe UI"/>
                      </a:endParaRPr>
                    </a:p>
                  </a:txBody>
                  <a:tcPr marL="9540" marR="9540" marT="954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1" i="0" u="none" strike="noStrike" dirty="0">
                          <a:solidFill>
                            <a:srgbClr val="FFFF00"/>
                          </a:solidFill>
                          <a:effectLst/>
                          <a:latin typeface="Segoe UI"/>
                          <a:cs typeface="Segoe UI"/>
                        </a:rPr>
                        <a:t>2,217</a:t>
                      </a:r>
                    </a:p>
                    <a:p>
                      <a:pPr algn="ctr" fontAlgn="b"/>
                      <a:r>
                        <a:rPr lang="en-US" sz="800" b="0" i="0" u="none" strike="noStrike" dirty="0">
                          <a:solidFill>
                            <a:srgbClr val="FFFF00"/>
                          </a:solidFill>
                          <a:effectLst/>
                          <a:latin typeface="Segoe UI"/>
                          <a:cs typeface="Segoe UI"/>
                        </a:rPr>
                        <a:t>139/</a:t>
                      </a:r>
                      <a:r>
                        <a:rPr lang="en-US" sz="800" b="0" i="0" u="none" strike="noStrike" dirty="0" err="1">
                          <a:solidFill>
                            <a:srgbClr val="FFFF00"/>
                          </a:solidFill>
                          <a:effectLst/>
                          <a:latin typeface="Segoe UI"/>
                          <a:cs typeface="Segoe UI"/>
                        </a:rPr>
                        <a:t>wk</a:t>
                      </a:r>
                      <a:endParaRPr lang="en-US" sz="800" b="0" i="0" u="none" strike="noStrike" dirty="0">
                        <a:solidFill>
                          <a:srgbClr val="FFFF00"/>
                        </a:solidFill>
                        <a:effectLst/>
                        <a:latin typeface="Segoe UI"/>
                        <a:cs typeface="Segoe UI"/>
                      </a:endParaRPr>
                    </a:p>
                  </a:txBody>
                  <a:tcPr marL="9540" marR="9540" marT="954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solidFill>
                        <a:srgbClr val="A6A6A6"/>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11"/>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1991040966"/>
              </p:ext>
            </p:extLst>
          </p:nvPr>
        </p:nvGraphicFramePr>
        <p:xfrm>
          <a:off x="7210753" y="1681212"/>
          <a:ext cx="1651000" cy="2857500"/>
        </p:xfrm>
        <a:graphic>
          <a:graphicData uri="http://schemas.openxmlformats.org/drawingml/2006/table">
            <a:tbl>
              <a:tblPr/>
              <a:tblGrid>
                <a:gridCol w="825500">
                  <a:extLst>
                    <a:ext uri="{9D8B030D-6E8A-4147-A177-3AD203B41FA5}">
                      <a16:colId xmlns:a16="http://schemas.microsoft.com/office/drawing/2014/main" xmlns="" val="20000"/>
                    </a:ext>
                  </a:extLst>
                </a:gridCol>
                <a:gridCol w="825500">
                  <a:extLst>
                    <a:ext uri="{9D8B030D-6E8A-4147-A177-3AD203B41FA5}">
                      <a16:colId xmlns:a16="http://schemas.microsoft.com/office/drawing/2014/main" xmlns="" val="20001"/>
                    </a:ext>
                  </a:extLst>
                </a:gridCol>
              </a:tblGrid>
              <a:tr h="190500">
                <a:tc gridSpan="2">
                  <a:txBody>
                    <a:bodyPr/>
                    <a:lstStyle/>
                    <a:p>
                      <a:pPr algn="ctr" fontAlgn="b"/>
                      <a:r>
                        <a:rPr lang="en-US" sz="1200" b="0" i="0" u="none" strike="noStrike" dirty="0">
                          <a:solidFill>
                            <a:schemeClr val="tx1"/>
                          </a:solidFill>
                          <a:effectLst/>
                          <a:latin typeface="Segoe UI"/>
                          <a:cs typeface="Segoe UI"/>
                        </a:rPr>
                        <a:t>EOS Points For</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chemeClr val="bg1">
                        <a:lumMod val="75000"/>
                      </a:schemeClr>
                    </a:solidFill>
                  </a:tcPr>
                </a:tc>
                <a:tc hMerge="1">
                  <a:txBody>
                    <a:bodyPr/>
                    <a:lstStyle/>
                    <a:p>
                      <a:pPr algn="ctr" fontAlgn="b"/>
                      <a:endParaRPr lang="en-US" sz="1200" b="0" i="0" u="none" strike="noStrike" dirty="0">
                        <a:solidFill>
                          <a:srgbClr val="FFFFFF"/>
                        </a:solidFill>
                        <a:effectLst/>
                        <a:latin typeface="Segoe UI"/>
                        <a:cs typeface="Segoe UI"/>
                      </a:endParaRP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0"/>
                  </a:ext>
                </a:extLst>
              </a:tr>
              <a:tr h="190500">
                <a:tc>
                  <a:txBody>
                    <a:bodyPr/>
                    <a:lstStyle/>
                    <a:p>
                      <a:pPr algn="ctr" fontAlgn="b"/>
                      <a:r>
                        <a:rPr lang="en-US" sz="1200" b="0" i="0" u="none" strike="noStrike" dirty="0">
                          <a:solidFill>
                            <a:srgbClr val="FFFF00"/>
                          </a:solidFill>
                          <a:effectLst/>
                          <a:latin typeface="Segoe UI"/>
                          <a:cs typeface="Segoe UI"/>
                        </a:rPr>
                        <a:t>$28 Team</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00"/>
                          </a:solidFill>
                          <a:effectLst/>
                          <a:latin typeface="Segoe UI"/>
                          <a:cs typeface="Segoe UI"/>
                        </a:rPr>
                        <a:t>2,444</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2985395577"/>
                  </a:ext>
                </a:extLst>
              </a:tr>
              <a:tr h="190500">
                <a:tc>
                  <a:txBody>
                    <a:bodyPr/>
                    <a:lstStyle/>
                    <a:p>
                      <a:pPr algn="ctr" fontAlgn="b"/>
                      <a:r>
                        <a:rPr lang="en-US" sz="1200" b="0" i="0" u="none" strike="noStrike" dirty="0">
                          <a:solidFill>
                            <a:srgbClr val="FFFFFF"/>
                          </a:solidFill>
                          <a:effectLst/>
                          <a:latin typeface="Segoe UI"/>
                          <a:cs typeface="Segoe UI"/>
                        </a:rPr>
                        <a:t>Andrew</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2,363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1"/>
                  </a:ext>
                </a:extLst>
              </a:tr>
              <a:tr h="190500">
                <a:tc>
                  <a:txBody>
                    <a:bodyPr/>
                    <a:lstStyle/>
                    <a:p>
                      <a:pPr algn="ctr" fontAlgn="b"/>
                      <a:r>
                        <a:rPr lang="en-US" sz="1200" b="0" i="0" u="none" strike="noStrike" dirty="0">
                          <a:solidFill>
                            <a:srgbClr val="FFFFFF"/>
                          </a:solidFill>
                          <a:effectLst/>
                          <a:latin typeface="Segoe UI"/>
                          <a:cs typeface="Segoe UI"/>
                        </a:rPr>
                        <a:t>Eddie</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2,292</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2"/>
                  </a:ext>
                </a:extLst>
              </a:tr>
              <a:tr h="190500">
                <a:tc>
                  <a:txBody>
                    <a:bodyPr/>
                    <a:lstStyle/>
                    <a:p>
                      <a:pPr algn="ctr" fontAlgn="b"/>
                      <a:r>
                        <a:rPr lang="en-US" sz="1200" b="0" i="0" u="none" strike="noStrike" dirty="0">
                          <a:solidFill>
                            <a:srgbClr val="FFFFFF"/>
                          </a:solidFill>
                          <a:effectLst/>
                          <a:latin typeface="Segoe UI"/>
                          <a:cs typeface="Segoe UI"/>
                        </a:rPr>
                        <a:t>Jim</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2,283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3"/>
                  </a:ext>
                </a:extLst>
              </a:tr>
              <a:tr h="190500">
                <a:tc>
                  <a:txBody>
                    <a:bodyPr/>
                    <a:lstStyle/>
                    <a:p>
                      <a:pPr algn="ctr" fontAlgn="b"/>
                      <a:r>
                        <a:rPr lang="en-US" sz="1200" b="0" i="0" u="none" strike="noStrike" dirty="0">
                          <a:solidFill>
                            <a:srgbClr val="FFFFFF"/>
                          </a:solidFill>
                          <a:effectLst/>
                          <a:latin typeface="Segoe UI"/>
                          <a:cs typeface="Segoe UI"/>
                        </a:rPr>
                        <a:t>Trevor</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2,253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4"/>
                  </a:ext>
                </a:extLst>
              </a:tr>
              <a:tr h="190500">
                <a:tc>
                  <a:txBody>
                    <a:bodyPr/>
                    <a:lstStyle/>
                    <a:p>
                      <a:pPr algn="ctr" fontAlgn="b"/>
                      <a:r>
                        <a:rPr lang="en-US" sz="1200" b="0" i="0" u="none" strike="noStrike" dirty="0">
                          <a:solidFill>
                            <a:srgbClr val="FFFFFF"/>
                          </a:solidFill>
                          <a:effectLst/>
                          <a:latin typeface="Segoe UI"/>
                          <a:cs typeface="Segoe UI"/>
                        </a:rPr>
                        <a:t>Aaron</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2,237</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5"/>
                  </a:ext>
                </a:extLst>
              </a:tr>
              <a:tr h="190500">
                <a:tc>
                  <a:txBody>
                    <a:bodyPr/>
                    <a:lstStyle/>
                    <a:p>
                      <a:pPr algn="ctr" fontAlgn="b"/>
                      <a:r>
                        <a:rPr lang="en-US" sz="1200" b="0" i="0" u="none" strike="noStrike" dirty="0">
                          <a:solidFill>
                            <a:srgbClr val="FFFFFF"/>
                          </a:solidFill>
                          <a:effectLst/>
                          <a:latin typeface="Segoe UI"/>
                          <a:cs typeface="Segoe UI"/>
                        </a:rPr>
                        <a:t>Bill</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2,224</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6"/>
                  </a:ext>
                </a:extLst>
              </a:tr>
              <a:tr h="190500">
                <a:tc>
                  <a:txBody>
                    <a:bodyPr/>
                    <a:lstStyle/>
                    <a:p>
                      <a:pPr algn="ctr" fontAlgn="b"/>
                      <a:r>
                        <a:rPr lang="en-US" sz="1200" b="0" i="0" u="none" strike="noStrike" dirty="0">
                          <a:solidFill>
                            <a:srgbClr val="FFFF00"/>
                          </a:solidFill>
                          <a:effectLst/>
                          <a:latin typeface="Segoe UI"/>
                          <a:cs typeface="Segoe UI"/>
                        </a:rPr>
                        <a:t>$0 Team</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00"/>
                          </a:solidFill>
                          <a:effectLst/>
                          <a:latin typeface="Segoe UI"/>
                          <a:cs typeface="Segoe UI"/>
                        </a:rPr>
                        <a:t>2,217</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434839605"/>
                  </a:ext>
                </a:extLst>
              </a:tr>
              <a:tr h="190500">
                <a:tc>
                  <a:txBody>
                    <a:bodyPr/>
                    <a:lstStyle/>
                    <a:p>
                      <a:pPr algn="ctr" fontAlgn="b"/>
                      <a:r>
                        <a:rPr lang="en-US" sz="1200" b="0" i="0" u="none" strike="noStrike" dirty="0">
                          <a:solidFill>
                            <a:srgbClr val="FFFFFF"/>
                          </a:solidFill>
                          <a:effectLst/>
                          <a:latin typeface="Segoe UI"/>
                          <a:cs typeface="Segoe UI"/>
                        </a:rPr>
                        <a:t>Kurt</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2,166</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7"/>
                  </a:ext>
                </a:extLst>
              </a:tr>
              <a:tr h="190500">
                <a:tc>
                  <a:txBody>
                    <a:bodyPr/>
                    <a:lstStyle/>
                    <a:p>
                      <a:pPr algn="ctr" fontAlgn="b"/>
                      <a:r>
                        <a:rPr lang="en-US" sz="1200" b="0" i="0" u="none" strike="noStrike" dirty="0">
                          <a:solidFill>
                            <a:srgbClr val="FFFFFF"/>
                          </a:solidFill>
                          <a:effectLst/>
                          <a:latin typeface="Segoe UI"/>
                          <a:cs typeface="Segoe UI"/>
                        </a:rPr>
                        <a:t>Jeff</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2,120</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8"/>
                  </a:ext>
                </a:extLst>
              </a:tr>
              <a:tr h="190500">
                <a:tc>
                  <a:txBody>
                    <a:bodyPr/>
                    <a:lstStyle/>
                    <a:p>
                      <a:pPr algn="ctr" fontAlgn="b"/>
                      <a:r>
                        <a:rPr lang="en-US" sz="1200" b="0" i="0" u="none" strike="noStrike" dirty="0">
                          <a:solidFill>
                            <a:srgbClr val="FFFFFF"/>
                          </a:solidFill>
                          <a:effectLst/>
                          <a:latin typeface="Segoe UI"/>
                          <a:cs typeface="Segoe UI"/>
                        </a:rPr>
                        <a:t>Darren</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2,119</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9"/>
                  </a:ext>
                </a:extLst>
              </a:tr>
              <a:tr h="190500">
                <a:tc>
                  <a:txBody>
                    <a:bodyPr/>
                    <a:lstStyle/>
                    <a:p>
                      <a:pPr algn="ctr" fontAlgn="b"/>
                      <a:r>
                        <a:rPr lang="en-US" sz="1200" b="0" i="0" u="none" strike="noStrike" dirty="0">
                          <a:solidFill>
                            <a:srgbClr val="FFFFFF"/>
                          </a:solidFill>
                          <a:effectLst/>
                          <a:latin typeface="Segoe UI"/>
                          <a:cs typeface="Segoe UI"/>
                        </a:rPr>
                        <a:t>Jake</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2,019</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3682013268"/>
                  </a:ext>
                </a:extLst>
              </a:tr>
              <a:tr h="190500">
                <a:tc>
                  <a:txBody>
                    <a:bodyPr/>
                    <a:lstStyle/>
                    <a:p>
                      <a:pPr algn="ctr" fontAlgn="b"/>
                      <a:r>
                        <a:rPr lang="en-US" sz="1200" b="0" i="0" u="none" strike="noStrike" dirty="0">
                          <a:solidFill>
                            <a:srgbClr val="FFFFFF"/>
                          </a:solidFill>
                          <a:effectLst/>
                          <a:latin typeface="Segoe UI"/>
                          <a:cs typeface="Segoe UI"/>
                        </a:rPr>
                        <a:t>Albert</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2,005</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10"/>
                  </a:ext>
                </a:extLst>
              </a:tr>
              <a:tr h="190500">
                <a:tc>
                  <a:txBody>
                    <a:bodyPr/>
                    <a:lstStyle/>
                    <a:p>
                      <a:pPr algn="ctr" fontAlgn="b"/>
                      <a:r>
                        <a:rPr lang="en-US" sz="1200" b="0" i="0" u="none" strike="noStrike" dirty="0">
                          <a:solidFill>
                            <a:srgbClr val="FFFFFF"/>
                          </a:solidFill>
                          <a:effectLst/>
                          <a:latin typeface="Segoe UI"/>
                          <a:cs typeface="Segoe UI"/>
                        </a:rPr>
                        <a:t>Trent</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2,004</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11"/>
                  </a:ext>
                </a:extLst>
              </a:tr>
            </a:tbl>
          </a:graphicData>
        </a:graphic>
      </p:graphicFrame>
      <p:graphicFrame>
        <p:nvGraphicFramePr>
          <p:cNvPr id="2" name="Table 1">
            <a:extLst>
              <a:ext uri="{FF2B5EF4-FFF2-40B4-BE49-F238E27FC236}">
                <a16:creationId xmlns:a16="http://schemas.microsoft.com/office/drawing/2014/main" xmlns="" id="{66734130-75EA-47F4-9655-542198055B45}"/>
              </a:ext>
            </a:extLst>
          </p:cNvPr>
          <p:cNvGraphicFramePr>
            <a:graphicFrameLocks noGrp="1"/>
          </p:cNvGraphicFramePr>
          <p:nvPr>
            <p:extLst>
              <p:ext uri="{D42A27DB-BD31-4B8C-83A1-F6EECF244321}">
                <p14:modId xmlns:p14="http://schemas.microsoft.com/office/powerpoint/2010/main" val="2382553741"/>
              </p:ext>
            </p:extLst>
          </p:nvPr>
        </p:nvGraphicFramePr>
        <p:xfrm>
          <a:off x="282247" y="905384"/>
          <a:ext cx="3200925" cy="4019983"/>
        </p:xfrm>
        <a:graphic>
          <a:graphicData uri="http://schemas.openxmlformats.org/drawingml/2006/table">
            <a:tbl>
              <a:tblPr/>
              <a:tblGrid>
                <a:gridCol w="389302">
                  <a:extLst>
                    <a:ext uri="{9D8B030D-6E8A-4147-A177-3AD203B41FA5}">
                      <a16:colId xmlns:a16="http://schemas.microsoft.com/office/drawing/2014/main" xmlns="" val="20000"/>
                    </a:ext>
                  </a:extLst>
                </a:gridCol>
                <a:gridCol w="777684">
                  <a:extLst>
                    <a:ext uri="{9D8B030D-6E8A-4147-A177-3AD203B41FA5}">
                      <a16:colId xmlns:a16="http://schemas.microsoft.com/office/drawing/2014/main" xmlns="" val="20001"/>
                    </a:ext>
                  </a:extLst>
                </a:gridCol>
                <a:gridCol w="628128">
                  <a:extLst>
                    <a:ext uri="{9D8B030D-6E8A-4147-A177-3AD203B41FA5}">
                      <a16:colId xmlns:a16="http://schemas.microsoft.com/office/drawing/2014/main" xmlns="" val="20002"/>
                    </a:ext>
                  </a:extLst>
                </a:gridCol>
                <a:gridCol w="634110">
                  <a:extLst>
                    <a:ext uri="{9D8B030D-6E8A-4147-A177-3AD203B41FA5}">
                      <a16:colId xmlns:a16="http://schemas.microsoft.com/office/drawing/2014/main" xmlns="" val="20003"/>
                    </a:ext>
                  </a:extLst>
                </a:gridCol>
                <a:gridCol w="771701">
                  <a:extLst>
                    <a:ext uri="{9D8B030D-6E8A-4147-A177-3AD203B41FA5}">
                      <a16:colId xmlns:a16="http://schemas.microsoft.com/office/drawing/2014/main" xmlns="" val="20004"/>
                    </a:ext>
                  </a:extLst>
                </a:gridCol>
              </a:tblGrid>
              <a:tr h="328140">
                <a:tc>
                  <a:txBody>
                    <a:bodyPr/>
                    <a:lstStyle/>
                    <a:p>
                      <a:pPr algn="ctr" fontAlgn="b"/>
                      <a:endParaRPr lang="en-US" sz="1050" b="0" i="0" u="none" strike="noStrike" dirty="0">
                        <a:solidFill>
                          <a:srgbClr val="000000"/>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050" b="0" i="0" u="none" strike="noStrike" dirty="0">
                          <a:solidFill>
                            <a:schemeClr val="tx1"/>
                          </a:solidFill>
                          <a:effectLst/>
                          <a:latin typeface="Segoe UI"/>
                          <a:cs typeface="Segoe UI"/>
                        </a:rPr>
                        <a:t>Player</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050" b="0" i="0" u="none" strike="noStrike" dirty="0">
                          <a:solidFill>
                            <a:schemeClr val="tx1"/>
                          </a:solidFill>
                          <a:effectLst/>
                          <a:latin typeface="Segoe UI"/>
                          <a:cs typeface="Segoe UI"/>
                        </a:rPr>
                        <a:t>Draft Cost</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050" b="0" i="0" u="none" strike="noStrike" dirty="0">
                          <a:solidFill>
                            <a:schemeClr val="tx1"/>
                          </a:solidFill>
                          <a:effectLst/>
                          <a:latin typeface="Segoe UI"/>
                          <a:cs typeface="Segoe UI"/>
                        </a:rPr>
                        <a:t>EOS Rank</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050" b="0" i="0" u="none" strike="noStrike" dirty="0">
                          <a:solidFill>
                            <a:schemeClr val="tx1"/>
                          </a:solidFill>
                          <a:effectLst/>
                          <a:latin typeface="Segoe UI"/>
                          <a:cs typeface="Segoe UI"/>
                        </a:rPr>
                        <a:t>EOS </a:t>
                      </a:r>
                      <a:r>
                        <a:rPr lang="en-US" sz="1050" b="0" i="0" u="none" strike="noStrike" dirty="0" err="1">
                          <a:solidFill>
                            <a:schemeClr val="tx1"/>
                          </a:solidFill>
                          <a:effectLst/>
                          <a:latin typeface="Segoe UI"/>
                          <a:cs typeface="Segoe UI"/>
                        </a:rPr>
                        <a:t>Pts</a:t>
                      </a:r>
                      <a:endParaRPr lang="en-US" sz="1050" b="0" i="0" u="none" strike="noStrike" dirty="0">
                        <a:solidFill>
                          <a:schemeClr val="tx1"/>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extLst>
                  <a:ext uri="{0D108BD9-81ED-4DB2-BD59-A6C34878D82A}">
                    <a16:rowId xmlns:a16="http://schemas.microsoft.com/office/drawing/2014/main" xmlns="" val="10000"/>
                  </a:ext>
                </a:extLst>
              </a:tr>
              <a:tr h="328140">
                <a:tc>
                  <a:txBody>
                    <a:bodyPr/>
                    <a:lstStyle/>
                    <a:p>
                      <a:pPr algn="ctr" fontAlgn="b"/>
                      <a:r>
                        <a:rPr lang="en-US" sz="1050" b="0" i="0" u="none" strike="noStrike" dirty="0">
                          <a:solidFill>
                            <a:srgbClr val="000000"/>
                          </a:solidFill>
                          <a:effectLst/>
                          <a:latin typeface="Segoe UI"/>
                          <a:cs typeface="Segoe UI"/>
                        </a:rPr>
                        <a:t>QB</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Rodgers</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$4</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QB 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FFFFFF"/>
                          </a:solidFill>
                          <a:effectLst/>
                          <a:latin typeface="Segoe UI"/>
                          <a:cs typeface="Segoe UI"/>
                        </a:rPr>
                        <a:t>394</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328140">
                <a:tc>
                  <a:txBody>
                    <a:bodyPr/>
                    <a:lstStyle/>
                    <a:p>
                      <a:pPr algn="ctr" fontAlgn="b"/>
                      <a:r>
                        <a:rPr lang="en-US" sz="1050" b="0" i="0" u="none" strike="noStrike" dirty="0">
                          <a:solidFill>
                            <a:srgbClr val="000000"/>
                          </a:solidFill>
                          <a:effectLst/>
                          <a:latin typeface="Segoe UI"/>
                          <a:cs typeface="Segoe UI"/>
                        </a:rPr>
                        <a:t>WR1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Jefferson</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$5</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WR 6</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282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328140">
                <a:tc>
                  <a:txBody>
                    <a:bodyPr/>
                    <a:lstStyle/>
                    <a:p>
                      <a:pPr algn="ctr" fontAlgn="b"/>
                      <a:r>
                        <a:rPr lang="en-US" sz="1050" b="0" i="0" u="none" strike="noStrike" dirty="0">
                          <a:solidFill>
                            <a:srgbClr val="000000"/>
                          </a:solidFill>
                          <a:effectLst/>
                          <a:latin typeface="Segoe UI"/>
                          <a:cs typeface="Segoe UI"/>
                        </a:rPr>
                        <a:t>WR2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err="1">
                          <a:solidFill>
                            <a:srgbClr val="FFFFFF"/>
                          </a:solidFill>
                          <a:effectLst/>
                          <a:latin typeface="Segoe UI"/>
                          <a:cs typeface="Segoe UI"/>
                        </a:rPr>
                        <a:t>Diontae</a:t>
                      </a:r>
                      <a:endParaRPr lang="en-US" sz="1200" b="0" i="0" u="none" strike="noStrike" dirty="0">
                        <a:solidFill>
                          <a:srgbClr val="FFFFFF"/>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WR 21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227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328140">
                <a:tc>
                  <a:txBody>
                    <a:bodyPr/>
                    <a:lstStyle/>
                    <a:p>
                      <a:pPr algn="ctr" fontAlgn="b"/>
                      <a:r>
                        <a:rPr lang="en-US" sz="1050" b="0" i="0" u="none" strike="noStrike" dirty="0">
                          <a:solidFill>
                            <a:srgbClr val="000000"/>
                          </a:solidFill>
                          <a:effectLst/>
                          <a:latin typeface="Segoe UI"/>
                          <a:cs typeface="Segoe UI"/>
                        </a:rPr>
                        <a:t>RB1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J Robinson</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254</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328140">
                <a:tc>
                  <a:txBody>
                    <a:bodyPr/>
                    <a:lstStyle/>
                    <a:p>
                      <a:pPr algn="ctr" fontAlgn="b"/>
                      <a:r>
                        <a:rPr lang="en-US" sz="1050" b="0" i="0" u="none" strike="noStrike" dirty="0">
                          <a:solidFill>
                            <a:srgbClr val="000000"/>
                          </a:solidFill>
                          <a:effectLst/>
                          <a:latin typeface="Segoe UI"/>
                          <a:cs typeface="Segoe UI"/>
                        </a:rPr>
                        <a:t>RB2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Monty</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4</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269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r h="328140">
                <a:tc>
                  <a:txBody>
                    <a:bodyPr/>
                    <a:lstStyle/>
                    <a:p>
                      <a:pPr algn="ctr" fontAlgn="b"/>
                      <a:r>
                        <a:rPr lang="en-US" sz="1050" b="0" i="0" u="none" strike="noStrike" dirty="0">
                          <a:solidFill>
                            <a:srgbClr val="000000"/>
                          </a:solidFill>
                          <a:effectLst/>
                          <a:latin typeface="Segoe UI"/>
                          <a:cs typeface="Segoe UI"/>
                        </a:rPr>
                        <a:t>TE</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Logan</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TE 3</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177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7"/>
                  </a:ext>
                </a:extLst>
              </a:tr>
              <a:tr h="328140">
                <a:tc>
                  <a:txBody>
                    <a:bodyPr/>
                    <a:lstStyle/>
                    <a:p>
                      <a:pPr algn="ctr" fontAlgn="b"/>
                      <a:r>
                        <a:rPr lang="en-US" sz="1050" b="0" i="0" u="none" strike="noStrike" dirty="0">
                          <a:solidFill>
                            <a:srgbClr val="000000"/>
                          </a:solidFill>
                          <a:effectLst/>
                          <a:latin typeface="Segoe UI"/>
                          <a:cs typeface="Segoe UI"/>
                        </a:rPr>
                        <a:t>Flex</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chemeClr val="bg1">
                        <a:lumMod val="75000"/>
                      </a:schemeClr>
                    </a:solidFill>
                  </a:tcPr>
                </a:tc>
                <a:tc>
                  <a:txBody>
                    <a:bodyPr/>
                    <a:lstStyle/>
                    <a:p>
                      <a:pPr algn="ctr" fontAlgn="b"/>
                      <a:r>
                        <a:rPr lang="en-US" sz="1200" b="0" i="0" u="none" strike="noStrike" dirty="0">
                          <a:solidFill>
                            <a:srgbClr val="FFFFFF"/>
                          </a:solidFill>
                          <a:effectLst/>
                          <a:latin typeface="Segoe UI"/>
                          <a:cs typeface="Segoe UI"/>
                        </a:rPr>
                        <a:t>Robby</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WR 20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228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8"/>
                  </a:ext>
                </a:extLst>
              </a:tr>
              <a:tr h="328140">
                <a:tc>
                  <a:txBody>
                    <a:bodyPr/>
                    <a:lstStyle/>
                    <a:p>
                      <a:pPr algn="ctr" fontAlgn="b"/>
                      <a:r>
                        <a:rPr lang="en-US" sz="1050" b="0" i="0" u="none" strike="noStrike" dirty="0">
                          <a:solidFill>
                            <a:srgbClr val="000000"/>
                          </a:solidFill>
                          <a:effectLst/>
                          <a:latin typeface="Segoe UI"/>
                          <a:cs typeface="Segoe UI"/>
                        </a:rPr>
                        <a:t>Flex</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BFBFBF"/>
                    </a:solidFill>
                  </a:tcPr>
                </a:tc>
                <a:tc>
                  <a:txBody>
                    <a:bodyPr/>
                    <a:lstStyle/>
                    <a:p>
                      <a:pPr algn="ctr" fontAlgn="b"/>
                      <a:r>
                        <a:rPr lang="en-US" sz="1200" b="0" i="0" u="none" strike="noStrike" dirty="0" err="1">
                          <a:solidFill>
                            <a:srgbClr val="FFFFFF"/>
                          </a:solidFill>
                          <a:effectLst/>
                          <a:latin typeface="Segoe UI"/>
                          <a:cs typeface="Segoe UI"/>
                        </a:rPr>
                        <a:t>Nyheim</a:t>
                      </a:r>
                      <a:endParaRPr lang="en-US" sz="1200" b="0" i="0" u="none" strike="noStrike" dirty="0">
                        <a:solidFill>
                          <a:srgbClr val="FFFFFF"/>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RB 12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208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4190404522"/>
                  </a:ext>
                </a:extLst>
              </a:tr>
              <a:tr h="328140">
                <a:tc>
                  <a:txBody>
                    <a:bodyPr/>
                    <a:lstStyle/>
                    <a:p>
                      <a:pPr algn="ctr" fontAlgn="b"/>
                      <a:r>
                        <a:rPr lang="en-US" sz="1050" b="0" i="0" u="none" strike="noStrike" dirty="0">
                          <a:solidFill>
                            <a:srgbClr val="000000"/>
                          </a:solidFill>
                          <a:effectLst/>
                          <a:latin typeface="Segoe UI"/>
                          <a:cs typeface="Segoe UI"/>
                        </a:rPr>
                        <a:t>K</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solidFill>
                      <a:srgbClr val="BFBFBF"/>
                    </a:solidFill>
                  </a:tcPr>
                </a:tc>
                <a:tc>
                  <a:txBody>
                    <a:bodyPr/>
                    <a:lstStyle/>
                    <a:p>
                      <a:pPr algn="ctr" fontAlgn="b"/>
                      <a:r>
                        <a:rPr lang="en-US" sz="1200" b="0" i="0" u="none" strike="noStrike" dirty="0">
                          <a:solidFill>
                            <a:srgbClr val="FFFFFF"/>
                          </a:solidFill>
                          <a:effectLst/>
                          <a:latin typeface="Segoe UI"/>
                          <a:cs typeface="Segoe UI"/>
                        </a:rPr>
                        <a:t>J Sanders</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K1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180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9"/>
                  </a:ext>
                </a:extLst>
              </a:tr>
              <a:tr h="328140">
                <a:tc>
                  <a:txBody>
                    <a:bodyPr/>
                    <a:lstStyle/>
                    <a:p>
                      <a:pPr algn="ctr" fontAlgn="b"/>
                      <a:r>
                        <a:rPr lang="en-US" sz="1050" b="0" i="0" u="none" strike="noStrike" dirty="0">
                          <a:solidFill>
                            <a:srgbClr val="000000"/>
                          </a:solidFill>
                          <a:effectLst/>
                          <a:latin typeface="Segoe UI"/>
                          <a:cs typeface="Segoe UI"/>
                        </a:rPr>
                        <a:t>DST</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200" b="0" i="0" u="none" strike="noStrike" dirty="0">
                          <a:solidFill>
                            <a:srgbClr val="FFFFFF"/>
                          </a:solidFill>
                          <a:effectLst/>
                          <a:latin typeface="Segoe UI"/>
                          <a:cs typeface="Segoe UI"/>
                        </a:rPr>
                        <a:t>IND</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D1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0" i="0" u="none" strike="noStrike" dirty="0">
                          <a:solidFill>
                            <a:srgbClr val="FFFFFF"/>
                          </a:solidFill>
                          <a:effectLst/>
                          <a:latin typeface="Segoe UI"/>
                          <a:cs typeface="Segoe UI"/>
                        </a:rPr>
                        <a:t>225</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10"/>
                  </a:ext>
                </a:extLst>
              </a:tr>
              <a:tr h="328140">
                <a:tc>
                  <a:txBody>
                    <a:bodyPr/>
                    <a:lstStyle/>
                    <a:p>
                      <a:pPr algn="ctr" fontAlgn="b"/>
                      <a:endParaRPr lang="en-US" sz="1200" b="0" i="0" u="none" strike="noStrike" dirty="0">
                        <a:solidFill>
                          <a:srgbClr val="000000"/>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en-US" sz="1200" b="0" i="0" u="none" strike="noStrike" dirty="0">
                        <a:solidFill>
                          <a:srgbClr val="FFFFFF"/>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1" i="0" u="none" strike="noStrike" dirty="0">
                          <a:solidFill>
                            <a:srgbClr val="FFFF00"/>
                          </a:solidFill>
                          <a:effectLst/>
                          <a:latin typeface="Segoe UI"/>
                          <a:cs typeface="Segoe UI"/>
                        </a:rPr>
                        <a:t>$28</a:t>
                      </a:r>
                    </a:p>
                  </a:txBody>
                  <a:tcPr marL="9540" marR="9540" marT="954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endParaRPr lang="en-US" sz="1200" b="0" i="0" u="none" strike="noStrike" dirty="0">
                        <a:solidFill>
                          <a:srgbClr val="FFFFFF"/>
                        </a:solidFill>
                        <a:effectLst/>
                        <a:latin typeface="Segoe UI"/>
                        <a:cs typeface="Segoe UI"/>
                      </a:endParaRPr>
                    </a:p>
                  </a:txBody>
                  <a:tcPr marL="9540" marR="9540" marT="954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1" i="0" u="none" strike="noStrike" dirty="0">
                          <a:solidFill>
                            <a:srgbClr val="FFFF00"/>
                          </a:solidFill>
                          <a:effectLst/>
                          <a:latin typeface="Segoe UI"/>
                          <a:cs typeface="Segoe UI"/>
                        </a:rPr>
                        <a:t>2,444</a:t>
                      </a:r>
                    </a:p>
                    <a:p>
                      <a:pPr algn="ctr" fontAlgn="b"/>
                      <a:r>
                        <a:rPr lang="en-US" sz="800" b="0" i="0" u="none" strike="noStrike" dirty="0">
                          <a:solidFill>
                            <a:srgbClr val="FFFF00"/>
                          </a:solidFill>
                          <a:effectLst/>
                          <a:latin typeface="Segoe UI"/>
                          <a:cs typeface="Segoe UI"/>
                        </a:rPr>
                        <a:t>153/</a:t>
                      </a:r>
                      <a:r>
                        <a:rPr lang="en-US" sz="800" b="0" i="0" u="none" strike="noStrike" dirty="0" err="1">
                          <a:solidFill>
                            <a:srgbClr val="FFFF00"/>
                          </a:solidFill>
                          <a:effectLst/>
                          <a:latin typeface="Segoe UI"/>
                          <a:cs typeface="Segoe UI"/>
                        </a:rPr>
                        <a:t>wk</a:t>
                      </a:r>
                      <a:endParaRPr lang="en-US" sz="800" b="0" i="0" u="none" strike="noStrike" dirty="0">
                        <a:solidFill>
                          <a:srgbClr val="FFFF00"/>
                        </a:solidFill>
                        <a:effectLst/>
                        <a:latin typeface="Segoe UI"/>
                        <a:cs typeface="Segoe UI"/>
                      </a:endParaRPr>
                    </a:p>
                  </a:txBody>
                  <a:tcPr marL="9540" marR="9540" marT="954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solidFill>
                        <a:srgbClr val="A6A6A6"/>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11"/>
                  </a:ext>
                </a:extLst>
              </a:tr>
            </a:tbl>
          </a:graphicData>
        </a:graphic>
      </p:graphicFrame>
    </p:spTree>
    <p:extLst>
      <p:ext uri="{BB962C8B-B14F-4D97-AF65-F5344CB8AC3E}">
        <p14:creationId xmlns:p14="http://schemas.microsoft.com/office/powerpoint/2010/main" val="4181588875"/>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51834"/>
            <a:ext cx="9143999" cy="584776"/>
          </a:xfrm>
          <a:prstGeom prst="rect">
            <a:avLst/>
          </a:prstGeom>
          <a:noFill/>
        </p:spPr>
        <p:txBody>
          <a:bodyPr wrap="square" rtlCol="0">
            <a:spAutoFit/>
          </a:bodyPr>
          <a:lstStyle/>
          <a:p>
            <a:pPr algn="ctr"/>
            <a:r>
              <a:rPr lang="en-US" sz="3200" b="1" dirty="0">
                <a:solidFill>
                  <a:srgbClr val="FFFFFF"/>
                </a:solidFill>
                <a:latin typeface="Tahoma" panose="020B0604030504040204" pitchFamily="34" charset="0"/>
                <a:ea typeface="Tahoma" panose="020B0604030504040204" pitchFamily="34" charset="0"/>
                <a:cs typeface="Tahoma" panose="020B0604030504040204" pitchFamily="34" charset="0"/>
              </a:rPr>
              <a:t>2020 Draft: </a:t>
            </a:r>
            <a:r>
              <a:rPr lang="en-US" sz="3200" b="1" dirty="0">
                <a:solidFill>
                  <a:schemeClr val="accent3">
                    <a:lumMod val="60000"/>
                    <a:lumOff val="40000"/>
                  </a:schemeClr>
                </a:solidFill>
                <a:latin typeface="Tahoma" panose="020B0604030504040204" pitchFamily="34" charset="0"/>
                <a:ea typeface="Tahoma" panose="020B0604030504040204" pitchFamily="34" charset="0"/>
                <a:cs typeface="Tahoma" panose="020B0604030504040204" pitchFamily="34" charset="0"/>
              </a:rPr>
              <a:t>The Draft Fail Team</a:t>
            </a:r>
            <a:endParaRPr lang="en-US" sz="3200" b="1" dirty="0">
              <a:solidFill>
                <a:srgbClr val="FFA600"/>
              </a:solidFill>
              <a:latin typeface="Tahoma" panose="020B0604030504040204" pitchFamily="34" charset="0"/>
              <a:ea typeface="Tahoma" panose="020B0604030504040204" pitchFamily="34" charset="0"/>
              <a:cs typeface="Tahoma" panose="020B0604030504040204" pitchFamily="34"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825947811"/>
              </p:ext>
            </p:extLst>
          </p:nvPr>
        </p:nvGraphicFramePr>
        <p:xfrm>
          <a:off x="396336" y="754084"/>
          <a:ext cx="5674219" cy="4271859"/>
        </p:xfrm>
        <a:graphic>
          <a:graphicData uri="http://schemas.openxmlformats.org/drawingml/2006/table">
            <a:tbl>
              <a:tblPr/>
              <a:tblGrid>
                <a:gridCol w="947681">
                  <a:extLst>
                    <a:ext uri="{9D8B030D-6E8A-4147-A177-3AD203B41FA5}">
                      <a16:colId xmlns:a16="http://schemas.microsoft.com/office/drawing/2014/main" xmlns="" val="20000"/>
                    </a:ext>
                  </a:extLst>
                </a:gridCol>
                <a:gridCol w="1274136">
                  <a:extLst>
                    <a:ext uri="{9D8B030D-6E8A-4147-A177-3AD203B41FA5}">
                      <a16:colId xmlns:a16="http://schemas.microsoft.com/office/drawing/2014/main" xmlns="" val="20001"/>
                    </a:ext>
                  </a:extLst>
                </a:gridCol>
                <a:gridCol w="1010757">
                  <a:extLst>
                    <a:ext uri="{9D8B030D-6E8A-4147-A177-3AD203B41FA5}">
                      <a16:colId xmlns:a16="http://schemas.microsoft.com/office/drawing/2014/main" xmlns="" val="20002"/>
                    </a:ext>
                  </a:extLst>
                </a:gridCol>
                <a:gridCol w="1063365">
                  <a:extLst>
                    <a:ext uri="{9D8B030D-6E8A-4147-A177-3AD203B41FA5}">
                      <a16:colId xmlns:a16="http://schemas.microsoft.com/office/drawing/2014/main" xmlns="" val="20003"/>
                    </a:ext>
                  </a:extLst>
                </a:gridCol>
                <a:gridCol w="1378280">
                  <a:extLst>
                    <a:ext uri="{9D8B030D-6E8A-4147-A177-3AD203B41FA5}">
                      <a16:colId xmlns:a16="http://schemas.microsoft.com/office/drawing/2014/main" xmlns="" val="20004"/>
                    </a:ext>
                  </a:extLst>
                </a:gridCol>
              </a:tblGrid>
              <a:tr h="328140">
                <a:tc>
                  <a:txBody>
                    <a:bodyPr/>
                    <a:lstStyle/>
                    <a:p>
                      <a:pPr algn="ctr" fontAlgn="b"/>
                      <a:endParaRPr lang="en-US" sz="1800" b="0" i="0" u="none" strike="noStrike" dirty="0">
                        <a:solidFill>
                          <a:srgbClr val="000000"/>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r>
                        <a:rPr lang="en-US" sz="1400" b="0" i="0" u="none" strike="noStrike" dirty="0">
                          <a:solidFill>
                            <a:schemeClr val="tx1"/>
                          </a:solidFill>
                          <a:effectLst/>
                          <a:latin typeface="Segoe UI"/>
                          <a:cs typeface="Segoe UI"/>
                        </a:rPr>
                        <a:t>Player</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fontAlgn="b"/>
                      <a:r>
                        <a:rPr lang="en-US" sz="1400" b="0" i="0" u="none" strike="noStrike" dirty="0">
                          <a:solidFill>
                            <a:schemeClr val="tx1"/>
                          </a:solidFill>
                          <a:effectLst/>
                          <a:latin typeface="Segoe UI"/>
                          <a:cs typeface="Segoe UI"/>
                        </a:rPr>
                        <a:t>Draft Cost</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fontAlgn="b"/>
                      <a:r>
                        <a:rPr lang="en-US" sz="1400" b="0" i="0" u="none" strike="noStrike" dirty="0">
                          <a:solidFill>
                            <a:schemeClr val="tx1"/>
                          </a:solidFill>
                          <a:effectLst/>
                          <a:latin typeface="Segoe UI"/>
                          <a:cs typeface="Segoe UI"/>
                        </a:rPr>
                        <a:t>EOS Rank</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400" b="0" i="0" u="none" strike="noStrike" dirty="0">
                          <a:solidFill>
                            <a:schemeClr val="tx1"/>
                          </a:solidFill>
                          <a:effectLst/>
                          <a:latin typeface="Segoe UI"/>
                          <a:cs typeface="Segoe UI"/>
                        </a:rPr>
                        <a:t>EOS</a:t>
                      </a:r>
                      <a:r>
                        <a:rPr lang="en-US" sz="1400" b="0" i="0" u="none" strike="noStrike" baseline="0" dirty="0">
                          <a:solidFill>
                            <a:schemeClr val="tx1"/>
                          </a:solidFill>
                          <a:effectLst/>
                          <a:latin typeface="Segoe UI"/>
                          <a:cs typeface="Segoe UI"/>
                        </a:rPr>
                        <a:t> </a:t>
                      </a:r>
                      <a:r>
                        <a:rPr lang="en-US" sz="1400" b="0" i="0" u="none" strike="noStrike" baseline="0" dirty="0" err="1">
                          <a:solidFill>
                            <a:schemeClr val="tx1"/>
                          </a:solidFill>
                          <a:effectLst/>
                          <a:latin typeface="Segoe UI"/>
                          <a:cs typeface="Segoe UI"/>
                        </a:rPr>
                        <a:t>Pts</a:t>
                      </a:r>
                      <a:endParaRPr lang="en-US" sz="1400" b="0" i="0" u="none" strike="noStrike" dirty="0">
                        <a:solidFill>
                          <a:schemeClr val="tx1"/>
                        </a:solidFill>
                        <a:effectLst/>
                        <a:latin typeface="Segoe UI"/>
                        <a:cs typeface="Segoe UI"/>
                      </a:endParaRP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extLst>
                  <a:ext uri="{0D108BD9-81ED-4DB2-BD59-A6C34878D82A}">
                    <a16:rowId xmlns:a16="http://schemas.microsoft.com/office/drawing/2014/main" xmlns="" val="10000"/>
                  </a:ext>
                </a:extLst>
              </a:tr>
              <a:tr h="328140">
                <a:tc>
                  <a:txBody>
                    <a:bodyPr/>
                    <a:lstStyle/>
                    <a:p>
                      <a:pPr algn="ctr" fontAlgn="b"/>
                      <a:r>
                        <a:rPr lang="en-US" sz="1400" b="0" i="0" u="none" strike="noStrike" dirty="0">
                          <a:solidFill>
                            <a:srgbClr val="000000"/>
                          </a:solidFill>
                          <a:effectLst/>
                          <a:latin typeface="Segoe UI"/>
                          <a:cs typeface="Segoe UI"/>
                        </a:rPr>
                        <a:t>QB1</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a:solidFill>
                            <a:srgbClr val="FFFFFF"/>
                          </a:solidFill>
                          <a:effectLst/>
                          <a:latin typeface="Segoe UI"/>
                          <a:cs typeface="Segoe UI"/>
                        </a:rPr>
                        <a:t>Dak</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$22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QB 31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200" rtl="0" eaLnBrk="1" fontAlgn="b" latinLnBrk="0" hangingPunct="1">
                        <a:lnSpc>
                          <a:spcPct val="100000"/>
                        </a:lnSpc>
                        <a:spcBef>
                          <a:spcPts val="0"/>
                        </a:spcBef>
                        <a:spcAft>
                          <a:spcPts val="0"/>
                        </a:spcAft>
                        <a:buClrTx/>
                        <a:buSzTx/>
                        <a:buFontTx/>
                        <a:buNone/>
                        <a:tabLst/>
                        <a:defRPr/>
                      </a:pPr>
                      <a:r>
                        <a:rPr lang="en-US" sz="1800" b="0" i="0" u="none" strike="noStrike" dirty="0">
                          <a:solidFill>
                            <a:srgbClr val="FFFFFF"/>
                          </a:solidFill>
                          <a:effectLst/>
                          <a:latin typeface="Segoe UI"/>
                          <a:cs typeface="Segoe UI"/>
                        </a:rPr>
                        <a:t>141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328140">
                <a:tc>
                  <a:txBody>
                    <a:bodyPr/>
                    <a:lstStyle/>
                    <a:p>
                      <a:pPr algn="ctr" fontAlgn="b"/>
                      <a:r>
                        <a:rPr lang="en-US" sz="1400" b="0" i="0" u="none" strike="noStrike" dirty="0">
                          <a:solidFill>
                            <a:srgbClr val="000000"/>
                          </a:solidFill>
                          <a:effectLst/>
                          <a:latin typeface="Segoe UI"/>
                          <a:cs typeface="Segoe UI"/>
                        </a:rPr>
                        <a:t>WR1</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a:solidFill>
                            <a:srgbClr val="FFFFFF"/>
                          </a:solidFill>
                          <a:effectLst/>
                          <a:latin typeface="Segoe UI"/>
                          <a:cs typeface="Segoe UI"/>
                        </a:rPr>
                        <a:t>MT</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$50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WR 90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85</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328140">
                <a:tc>
                  <a:txBody>
                    <a:bodyPr/>
                    <a:lstStyle/>
                    <a:p>
                      <a:pPr algn="ctr" fontAlgn="b"/>
                      <a:r>
                        <a:rPr lang="en-US" sz="1400" b="0" i="0" u="none" strike="noStrike" dirty="0">
                          <a:solidFill>
                            <a:srgbClr val="000000"/>
                          </a:solidFill>
                          <a:effectLst/>
                          <a:latin typeface="Segoe UI"/>
                          <a:cs typeface="Segoe UI"/>
                        </a:rPr>
                        <a:t>WR2</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err="1">
                          <a:solidFill>
                            <a:srgbClr val="FFFFFF"/>
                          </a:solidFill>
                          <a:effectLst/>
                          <a:latin typeface="Segoe UI"/>
                          <a:cs typeface="Segoe UI"/>
                        </a:rPr>
                        <a:t>Golladay</a:t>
                      </a:r>
                      <a:endParaRPr lang="en-US" sz="1800" b="0" i="0" u="none" strike="noStrike" dirty="0">
                        <a:solidFill>
                          <a:srgbClr val="FFFFFF"/>
                        </a:solidFill>
                        <a:effectLst/>
                        <a:latin typeface="Segoe UI"/>
                        <a:cs typeface="Segoe UI"/>
                      </a:endParaRP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$30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WR 100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67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328140">
                <a:tc>
                  <a:txBody>
                    <a:bodyPr/>
                    <a:lstStyle/>
                    <a:p>
                      <a:pPr algn="ctr" fontAlgn="b"/>
                      <a:r>
                        <a:rPr lang="en-US" sz="1400" b="0" i="0" u="none" strike="noStrike" dirty="0">
                          <a:solidFill>
                            <a:srgbClr val="000000"/>
                          </a:solidFill>
                          <a:effectLst/>
                          <a:latin typeface="Segoe UI"/>
                          <a:cs typeface="Segoe UI"/>
                        </a:rPr>
                        <a:t>RB1</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a:solidFill>
                            <a:srgbClr val="FFFFFF"/>
                          </a:solidFill>
                          <a:effectLst/>
                          <a:latin typeface="Segoe UI"/>
                          <a:cs typeface="Segoe UI"/>
                        </a:rPr>
                        <a:t>CMC</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$69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RB 47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90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328140">
                <a:tc>
                  <a:txBody>
                    <a:bodyPr/>
                    <a:lstStyle/>
                    <a:p>
                      <a:pPr algn="ctr" fontAlgn="b"/>
                      <a:r>
                        <a:rPr lang="en-US" sz="1400" b="0" i="0" u="none" strike="noStrike" dirty="0">
                          <a:solidFill>
                            <a:srgbClr val="000000"/>
                          </a:solidFill>
                          <a:effectLst/>
                          <a:latin typeface="Segoe UI"/>
                          <a:cs typeface="Segoe UI"/>
                        </a:rPr>
                        <a:t>RB2</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err="1">
                          <a:solidFill>
                            <a:srgbClr val="FFFFFF"/>
                          </a:solidFill>
                          <a:effectLst/>
                          <a:latin typeface="Segoe UI"/>
                          <a:cs typeface="Segoe UI"/>
                        </a:rPr>
                        <a:t>Saquon</a:t>
                      </a:r>
                      <a:endParaRPr lang="en-US" sz="1800" b="0" i="0" u="none" strike="noStrike" dirty="0">
                        <a:solidFill>
                          <a:srgbClr val="FFFFFF"/>
                        </a:solidFill>
                        <a:effectLst/>
                        <a:latin typeface="Segoe UI"/>
                        <a:cs typeface="Segoe UI"/>
                      </a:endParaRP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$62</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RB 120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19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r h="328140">
                <a:tc>
                  <a:txBody>
                    <a:bodyPr/>
                    <a:lstStyle/>
                    <a:p>
                      <a:pPr algn="ctr" fontAlgn="b"/>
                      <a:r>
                        <a:rPr lang="en-US" sz="1400" b="0" i="0" u="none" strike="noStrike" dirty="0">
                          <a:solidFill>
                            <a:srgbClr val="000000"/>
                          </a:solidFill>
                          <a:effectLst/>
                          <a:latin typeface="Segoe UI"/>
                          <a:cs typeface="Segoe UI"/>
                        </a:rPr>
                        <a:t>TE</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a:solidFill>
                            <a:srgbClr val="FFFFFF"/>
                          </a:solidFill>
                          <a:effectLst/>
                          <a:latin typeface="Segoe UI"/>
                          <a:cs typeface="Segoe UI"/>
                        </a:rPr>
                        <a:t>Kittle</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$34</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TE 18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127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7"/>
                  </a:ext>
                </a:extLst>
              </a:tr>
              <a:tr h="328140">
                <a:tc>
                  <a:txBody>
                    <a:bodyPr/>
                    <a:lstStyle/>
                    <a:p>
                      <a:pPr algn="ctr" fontAlgn="b"/>
                      <a:r>
                        <a:rPr lang="en-US" sz="1400" b="0" i="0" u="none" strike="noStrike" dirty="0">
                          <a:solidFill>
                            <a:srgbClr val="000000"/>
                          </a:solidFill>
                          <a:effectLst/>
                          <a:latin typeface="Segoe UI"/>
                          <a:cs typeface="Segoe UI"/>
                        </a:rPr>
                        <a:t>Flex</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a:solidFill>
                            <a:srgbClr val="FFFFFF"/>
                          </a:solidFill>
                          <a:effectLst/>
                          <a:latin typeface="Segoe UI"/>
                          <a:cs typeface="Segoe UI"/>
                        </a:rPr>
                        <a:t>Mixon</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$39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RB 49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99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8"/>
                  </a:ext>
                </a:extLst>
              </a:tr>
              <a:tr h="328140">
                <a:tc>
                  <a:txBody>
                    <a:bodyPr/>
                    <a:lstStyle/>
                    <a:p>
                      <a:pPr algn="ctr" fontAlgn="b"/>
                      <a:r>
                        <a:rPr lang="en-US" sz="1400" b="0" i="0" u="none" strike="noStrike" dirty="0">
                          <a:solidFill>
                            <a:srgbClr val="000000"/>
                          </a:solidFill>
                          <a:effectLst/>
                          <a:latin typeface="Segoe UI"/>
                          <a:cs typeface="Segoe UI"/>
                        </a:rPr>
                        <a:t>Flex</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lumMod val="75000"/>
                      </a:schemeClr>
                    </a:solidFill>
                  </a:tcPr>
                </a:tc>
                <a:tc>
                  <a:txBody>
                    <a:bodyPr/>
                    <a:lstStyle/>
                    <a:p>
                      <a:pPr algn="ctr" fontAlgn="b"/>
                      <a:r>
                        <a:rPr lang="en-US" sz="1800" b="0" i="0" u="none" strike="noStrike" dirty="0">
                          <a:solidFill>
                            <a:srgbClr val="FFFFFF"/>
                          </a:solidFill>
                          <a:effectLst/>
                          <a:latin typeface="Segoe UI"/>
                          <a:cs typeface="Segoe UI"/>
                        </a:rPr>
                        <a:t>Odell</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$26</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WR 91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90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2905835997"/>
                  </a:ext>
                </a:extLst>
              </a:tr>
              <a:tr h="328140">
                <a:tc>
                  <a:txBody>
                    <a:bodyPr/>
                    <a:lstStyle/>
                    <a:p>
                      <a:pPr algn="ctr" fontAlgn="b"/>
                      <a:r>
                        <a:rPr lang="en-US" sz="1400" b="0" i="0" u="none" strike="noStrike" dirty="0">
                          <a:solidFill>
                            <a:srgbClr val="000000"/>
                          </a:solidFill>
                          <a:effectLst/>
                          <a:latin typeface="Segoe UI"/>
                          <a:cs typeface="Segoe UI"/>
                        </a:rPr>
                        <a:t>K</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rgbClr val="BFBFBF"/>
                    </a:solidFill>
                  </a:tcPr>
                </a:tc>
                <a:tc>
                  <a:txBody>
                    <a:bodyPr/>
                    <a:lstStyle/>
                    <a:p>
                      <a:pPr algn="ctr" fontAlgn="b"/>
                      <a:r>
                        <a:rPr lang="en-US" sz="1800" b="0" i="0" u="none" strike="noStrike" dirty="0">
                          <a:solidFill>
                            <a:srgbClr val="FFFFFF"/>
                          </a:solidFill>
                          <a:effectLst/>
                          <a:latin typeface="Segoe UI"/>
                          <a:cs typeface="Segoe UI"/>
                        </a:rPr>
                        <a:t>Jake Elliott</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$1</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K 29</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77</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9"/>
                  </a:ext>
                </a:extLst>
              </a:tr>
              <a:tr h="328140">
                <a:tc>
                  <a:txBody>
                    <a:bodyPr/>
                    <a:lstStyle/>
                    <a:p>
                      <a:pPr algn="ctr" fontAlgn="b"/>
                      <a:r>
                        <a:rPr lang="en-US" sz="1400" b="0" i="0" u="none" strike="noStrike" dirty="0">
                          <a:solidFill>
                            <a:srgbClr val="000000"/>
                          </a:solidFill>
                          <a:effectLst/>
                          <a:latin typeface="Segoe UI"/>
                          <a:cs typeface="Segoe UI"/>
                        </a:rPr>
                        <a:t>DST</a:t>
                      </a:r>
                    </a:p>
                  </a:txBody>
                  <a:tcPr marL="9540" marR="9540" marT="9540"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BFBFBF"/>
                    </a:solidFill>
                  </a:tcPr>
                </a:tc>
                <a:tc>
                  <a:txBody>
                    <a:bodyPr/>
                    <a:lstStyle/>
                    <a:p>
                      <a:pPr algn="ctr" fontAlgn="b"/>
                      <a:r>
                        <a:rPr lang="en-US" sz="1800" b="0" i="0" u="none" strike="noStrike" dirty="0">
                          <a:solidFill>
                            <a:srgbClr val="FFFFFF"/>
                          </a:solidFill>
                          <a:effectLst/>
                          <a:latin typeface="Segoe UI"/>
                          <a:cs typeface="Segoe UI"/>
                        </a:rPr>
                        <a:t>SF</a:t>
                      </a:r>
                    </a:p>
                  </a:txBody>
                  <a:tcPr marL="9540" marR="9540" marT="9540" marB="0" anchor="ctr">
                    <a:lnL w="635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$3</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D 20</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0" i="0" u="none" strike="noStrike" dirty="0">
                          <a:solidFill>
                            <a:srgbClr val="FFFFFF"/>
                          </a:solidFill>
                          <a:effectLst/>
                          <a:latin typeface="Segoe UI"/>
                          <a:cs typeface="Segoe UI"/>
                        </a:rPr>
                        <a:t>88</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10"/>
                  </a:ext>
                </a:extLst>
              </a:tr>
              <a:tr h="328140">
                <a:tc>
                  <a:txBody>
                    <a:bodyPr/>
                    <a:lstStyle/>
                    <a:p>
                      <a:pPr algn="ctr" fontAlgn="b"/>
                      <a:endParaRPr lang="en-US" sz="1800" b="0" i="0" u="none" strike="noStrike" dirty="0">
                        <a:solidFill>
                          <a:srgbClr val="000000"/>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b"/>
                      <a:endParaRPr lang="en-US" sz="1800" b="0" i="0" u="none" strike="noStrike" dirty="0">
                        <a:solidFill>
                          <a:srgbClr val="FFFFFF"/>
                        </a:solidFill>
                        <a:effectLst/>
                        <a:latin typeface="Segoe UI"/>
                        <a:cs typeface="Segoe UI"/>
                      </a:endParaRPr>
                    </a:p>
                  </a:txBody>
                  <a:tcPr marL="9540" marR="9540" marT="9540" marB="0" anchor="ctr">
                    <a:lnL w="12700" cap="flat" cmpd="sng" algn="ctr">
                      <a:no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2800" b="1" i="0" u="none" strike="noStrike" dirty="0">
                          <a:solidFill>
                            <a:srgbClr val="FFFF00"/>
                          </a:solidFill>
                          <a:effectLst/>
                          <a:latin typeface="Segoe UI"/>
                          <a:cs typeface="Segoe UI"/>
                        </a:rPr>
                        <a:t>$336</a:t>
                      </a: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tcPr>
                </a:tc>
                <a:tc>
                  <a:txBody>
                    <a:bodyPr/>
                    <a:lstStyle/>
                    <a:p>
                      <a:pPr algn="ctr" fontAlgn="b"/>
                      <a:endParaRPr lang="en-US" sz="1800" b="0" i="0" u="none" strike="noStrike" dirty="0">
                        <a:solidFill>
                          <a:srgbClr val="FFFFFF"/>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2800" b="1" i="0" u="none" strike="noStrike" dirty="0">
                          <a:solidFill>
                            <a:srgbClr val="FFFF00"/>
                          </a:solidFill>
                          <a:effectLst/>
                          <a:latin typeface="Segoe UI"/>
                          <a:cs typeface="Segoe UI"/>
                        </a:rPr>
                        <a:t>883</a:t>
                      </a:r>
                    </a:p>
                    <a:p>
                      <a:pPr algn="ctr" fontAlgn="b"/>
                      <a:r>
                        <a:rPr lang="en-US" sz="1400" b="0" i="0" u="none" strike="noStrike" dirty="0">
                          <a:solidFill>
                            <a:srgbClr val="FFFF00"/>
                          </a:solidFill>
                          <a:effectLst/>
                          <a:latin typeface="Segoe UI"/>
                          <a:cs typeface="Segoe UI"/>
                        </a:rPr>
                        <a:t>55/</a:t>
                      </a:r>
                      <a:r>
                        <a:rPr lang="en-US" sz="1400" b="0" i="0" u="none" strike="noStrike" dirty="0" err="1">
                          <a:solidFill>
                            <a:srgbClr val="FFFF00"/>
                          </a:solidFill>
                          <a:effectLst/>
                          <a:latin typeface="Segoe UI"/>
                          <a:cs typeface="Segoe UI"/>
                        </a:rPr>
                        <a:t>wk</a:t>
                      </a:r>
                      <a:endParaRPr lang="en-US" sz="1400" b="0" i="0" u="none" strike="noStrike" dirty="0">
                        <a:solidFill>
                          <a:srgbClr val="FFFF00"/>
                        </a:solidFill>
                        <a:effectLst/>
                        <a:latin typeface="Segoe UI"/>
                        <a:cs typeface="Segoe UI"/>
                      </a:endParaRPr>
                    </a:p>
                  </a:txBody>
                  <a:tcPr marL="9540" marR="9540" marT="9540" marB="0" anchor="ctr">
                    <a:lnL w="6350" cap="flat" cmpd="sng" algn="ctr">
                      <a:solidFill>
                        <a:prstClr val="white">
                          <a:lumMod val="50000"/>
                        </a:prstClr>
                      </a:solidFill>
                      <a:prstDash val="solid"/>
                      <a:round/>
                      <a:headEnd type="none" w="med" len="med"/>
                      <a:tailEnd type="none" w="med" len="med"/>
                    </a:lnL>
                    <a:lnR w="6350" cap="flat" cmpd="sng" algn="ctr">
                      <a:solidFill>
                        <a:prstClr val="white">
                          <a:lumMod val="50000"/>
                        </a:prstClr>
                      </a:solidFill>
                      <a:prstDash val="solid"/>
                      <a:round/>
                      <a:headEnd type="none" w="med" len="med"/>
                      <a:tailEnd type="none" w="med" len="med"/>
                    </a:lnR>
                    <a:lnT w="6350" cap="flat" cmpd="sng" algn="ctr">
                      <a:solidFill>
                        <a:prstClr val="white">
                          <a:lumMod val="50000"/>
                        </a:prstClr>
                      </a:solidFill>
                      <a:prstDash val="solid"/>
                      <a:round/>
                      <a:headEnd type="none" w="med" len="med"/>
                      <a:tailEnd type="none" w="med" len="med"/>
                    </a:lnT>
                    <a:lnB w="6350" cap="flat" cmpd="sng" algn="ctr">
                      <a:solidFill>
                        <a:prstClr val="white">
                          <a:lumMod val="50000"/>
                        </a:prst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11"/>
                  </a:ext>
                </a:extLst>
              </a:tr>
            </a:tbl>
          </a:graphicData>
        </a:graphic>
      </p:graphicFrame>
      <p:graphicFrame>
        <p:nvGraphicFramePr>
          <p:cNvPr id="2" name="Table 1">
            <a:extLst>
              <a:ext uri="{FF2B5EF4-FFF2-40B4-BE49-F238E27FC236}">
                <a16:creationId xmlns:a16="http://schemas.microsoft.com/office/drawing/2014/main" xmlns="" id="{9F0FE8A5-A158-4B85-9EBC-D4758221481C}"/>
              </a:ext>
            </a:extLst>
          </p:cNvPr>
          <p:cNvGraphicFramePr>
            <a:graphicFrameLocks noGrp="1"/>
          </p:cNvGraphicFramePr>
          <p:nvPr>
            <p:extLst>
              <p:ext uri="{D42A27DB-BD31-4B8C-83A1-F6EECF244321}">
                <p14:modId xmlns:p14="http://schemas.microsoft.com/office/powerpoint/2010/main" val="1526371371"/>
              </p:ext>
            </p:extLst>
          </p:nvPr>
        </p:nvGraphicFramePr>
        <p:xfrm>
          <a:off x="6924150" y="1454914"/>
          <a:ext cx="1651000" cy="2667000"/>
        </p:xfrm>
        <a:graphic>
          <a:graphicData uri="http://schemas.openxmlformats.org/drawingml/2006/table">
            <a:tbl>
              <a:tblPr/>
              <a:tblGrid>
                <a:gridCol w="825500">
                  <a:extLst>
                    <a:ext uri="{9D8B030D-6E8A-4147-A177-3AD203B41FA5}">
                      <a16:colId xmlns:a16="http://schemas.microsoft.com/office/drawing/2014/main" xmlns="" val="20000"/>
                    </a:ext>
                  </a:extLst>
                </a:gridCol>
                <a:gridCol w="825500">
                  <a:extLst>
                    <a:ext uri="{9D8B030D-6E8A-4147-A177-3AD203B41FA5}">
                      <a16:colId xmlns:a16="http://schemas.microsoft.com/office/drawing/2014/main" xmlns="" val="20001"/>
                    </a:ext>
                  </a:extLst>
                </a:gridCol>
              </a:tblGrid>
              <a:tr h="190500">
                <a:tc gridSpan="2">
                  <a:txBody>
                    <a:bodyPr/>
                    <a:lstStyle/>
                    <a:p>
                      <a:pPr algn="ctr" fontAlgn="b"/>
                      <a:r>
                        <a:rPr lang="en-US" sz="1200" b="0" i="0" u="none" strike="noStrike" dirty="0">
                          <a:solidFill>
                            <a:schemeClr val="tx1"/>
                          </a:solidFill>
                          <a:effectLst/>
                          <a:latin typeface="Segoe UI"/>
                          <a:cs typeface="Segoe UI"/>
                        </a:rPr>
                        <a:t>EOS Points For</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chemeClr val="bg1">
                        <a:lumMod val="75000"/>
                      </a:schemeClr>
                    </a:solidFill>
                  </a:tcPr>
                </a:tc>
                <a:tc hMerge="1">
                  <a:txBody>
                    <a:bodyPr/>
                    <a:lstStyle/>
                    <a:p>
                      <a:pPr algn="ctr" fontAlgn="b"/>
                      <a:endParaRPr lang="en-US" sz="1200" b="0" i="0" u="none" strike="noStrike" dirty="0">
                        <a:solidFill>
                          <a:srgbClr val="FFFFFF"/>
                        </a:solidFill>
                        <a:effectLst/>
                        <a:latin typeface="Segoe UI"/>
                        <a:cs typeface="Segoe UI"/>
                      </a:endParaRP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0"/>
                  </a:ext>
                </a:extLst>
              </a:tr>
              <a:tr h="190500">
                <a:tc>
                  <a:txBody>
                    <a:bodyPr/>
                    <a:lstStyle/>
                    <a:p>
                      <a:pPr algn="ctr" fontAlgn="b"/>
                      <a:r>
                        <a:rPr lang="en-US" sz="1200" b="0" i="0" u="none" strike="noStrike" dirty="0">
                          <a:solidFill>
                            <a:srgbClr val="FFFFFF"/>
                          </a:solidFill>
                          <a:effectLst/>
                          <a:latin typeface="Segoe UI"/>
                          <a:cs typeface="Segoe UI"/>
                        </a:rPr>
                        <a:t>Andrew</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2,363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1"/>
                  </a:ext>
                </a:extLst>
              </a:tr>
              <a:tr h="190500">
                <a:tc>
                  <a:txBody>
                    <a:bodyPr/>
                    <a:lstStyle/>
                    <a:p>
                      <a:pPr algn="ctr" fontAlgn="b"/>
                      <a:r>
                        <a:rPr lang="en-US" sz="1200" b="0" i="0" u="none" strike="noStrike" dirty="0">
                          <a:solidFill>
                            <a:srgbClr val="FFFFFF"/>
                          </a:solidFill>
                          <a:effectLst/>
                          <a:latin typeface="Segoe UI"/>
                          <a:cs typeface="Segoe UI"/>
                        </a:rPr>
                        <a:t>Eddie</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2,292</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2"/>
                  </a:ext>
                </a:extLst>
              </a:tr>
              <a:tr h="190500">
                <a:tc>
                  <a:txBody>
                    <a:bodyPr/>
                    <a:lstStyle/>
                    <a:p>
                      <a:pPr algn="ctr" fontAlgn="b"/>
                      <a:r>
                        <a:rPr lang="en-US" sz="1200" b="0" i="0" u="none" strike="noStrike" dirty="0">
                          <a:solidFill>
                            <a:srgbClr val="FFFFFF"/>
                          </a:solidFill>
                          <a:effectLst/>
                          <a:latin typeface="Segoe UI"/>
                          <a:cs typeface="Segoe UI"/>
                        </a:rPr>
                        <a:t>Jim</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2,283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3"/>
                  </a:ext>
                </a:extLst>
              </a:tr>
              <a:tr h="190500">
                <a:tc>
                  <a:txBody>
                    <a:bodyPr/>
                    <a:lstStyle/>
                    <a:p>
                      <a:pPr algn="ctr" fontAlgn="b"/>
                      <a:r>
                        <a:rPr lang="en-US" sz="1200" b="0" i="0" u="none" strike="noStrike" dirty="0">
                          <a:solidFill>
                            <a:srgbClr val="FFFFFF"/>
                          </a:solidFill>
                          <a:effectLst/>
                          <a:latin typeface="Segoe UI"/>
                          <a:cs typeface="Segoe UI"/>
                        </a:rPr>
                        <a:t>Trevor</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2,253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4"/>
                  </a:ext>
                </a:extLst>
              </a:tr>
              <a:tr h="190500">
                <a:tc>
                  <a:txBody>
                    <a:bodyPr/>
                    <a:lstStyle/>
                    <a:p>
                      <a:pPr algn="ctr" fontAlgn="b"/>
                      <a:r>
                        <a:rPr lang="en-US" sz="1200" b="0" i="0" u="none" strike="noStrike" dirty="0">
                          <a:solidFill>
                            <a:srgbClr val="FFFFFF"/>
                          </a:solidFill>
                          <a:effectLst/>
                          <a:latin typeface="Segoe UI"/>
                          <a:cs typeface="Segoe UI"/>
                        </a:rPr>
                        <a:t>Aaron</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2,237</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5"/>
                  </a:ext>
                </a:extLst>
              </a:tr>
              <a:tr h="190500">
                <a:tc>
                  <a:txBody>
                    <a:bodyPr/>
                    <a:lstStyle/>
                    <a:p>
                      <a:pPr algn="ctr" fontAlgn="b"/>
                      <a:r>
                        <a:rPr lang="en-US" sz="1200" b="0" i="0" u="none" strike="noStrike" dirty="0">
                          <a:solidFill>
                            <a:srgbClr val="FFFFFF"/>
                          </a:solidFill>
                          <a:effectLst/>
                          <a:latin typeface="Segoe UI"/>
                          <a:cs typeface="Segoe UI"/>
                        </a:rPr>
                        <a:t>Bill</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2,224</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6"/>
                  </a:ext>
                </a:extLst>
              </a:tr>
              <a:tr h="190500">
                <a:tc>
                  <a:txBody>
                    <a:bodyPr/>
                    <a:lstStyle/>
                    <a:p>
                      <a:pPr algn="ctr" fontAlgn="b"/>
                      <a:r>
                        <a:rPr lang="en-US" sz="1200" b="0" i="0" u="none" strike="noStrike" dirty="0">
                          <a:solidFill>
                            <a:srgbClr val="FFFFFF"/>
                          </a:solidFill>
                          <a:effectLst/>
                          <a:latin typeface="Segoe UI"/>
                          <a:cs typeface="Segoe UI"/>
                        </a:rPr>
                        <a:t>Kurt</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2,166</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7"/>
                  </a:ext>
                </a:extLst>
              </a:tr>
              <a:tr h="190500">
                <a:tc>
                  <a:txBody>
                    <a:bodyPr/>
                    <a:lstStyle/>
                    <a:p>
                      <a:pPr algn="ctr" fontAlgn="b"/>
                      <a:r>
                        <a:rPr lang="en-US" sz="1200" b="0" i="0" u="none" strike="noStrike" dirty="0">
                          <a:solidFill>
                            <a:srgbClr val="FFFFFF"/>
                          </a:solidFill>
                          <a:effectLst/>
                          <a:latin typeface="Segoe UI"/>
                          <a:cs typeface="Segoe UI"/>
                        </a:rPr>
                        <a:t>Jeff</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2,120</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8"/>
                  </a:ext>
                </a:extLst>
              </a:tr>
              <a:tr h="190500">
                <a:tc>
                  <a:txBody>
                    <a:bodyPr/>
                    <a:lstStyle/>
                    <a:p>
                      <a:pPr algn="ctr" fontAlgn="b"/>
                      <a:r>
                        <a:rPr lang="en-US" sz="1200" b="0" i="0" u="none" strike="noStrike" dirty="0">
                          <a:solidFill>
                            <a:srgbClr val="FFFFFF"/>
                          </a:solidFill>
                          <a:effectLst/>
                          <a:latin typeface="Segoe UI"/>
                          <a:cs typeface="Segoe UI"/>
                        </a:rPr>
                        <a:t>Darren</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2,119</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09"/>
                  </a:ext>
                </a:extLst>
              </a:tr>
              <a:tr h="190500">
                <a:tc>
                  <a:txBody>
                    <a:bodyPr/>
                    <a:lstStyle/>
                    <a:p>
                      <a:pPr algn="ctr" fontAlgn="b"/>
                      <a:r>
                        <a:rPr lang="en-US" sz="1200" b="0" i="0" u="none" strike="noStrike" dirty="0">
                          <a:solidFill>
                            <a:srgbClr val="FFFFFF"/>
                          </a:solidFill>
                          <a:effectLst/>
                          <a:latin typeface="Segoe UI"/>
                          <a:cs typeface="Segoe UI"/>
                        </a:rPr>
                        <a:t>Jake</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2,019</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3682013268"/>
                  </a:ext>
                </a:extLst>
              </a:tr>
              <a:tr h="190500">
                <a:tc>
                  <a:txBody>
                    <a:bodyPr/>
                    <a:lstStyle/>
                    <a:p>
                      <a:pPr algn="ctr" fontAlgn="b"/>
                      <a:r>
                        <a:rPr lang="en-US" sz="1200" b="0" i="0" u="none" strike="noStrike" dirty="0">
                          <a:solidFill>
                            <a:srgbClr val="FFFFFF"/>
                          </a:solidFill>
                          <a:effectLst/>
                          <a:latin typeface="Segoe UI"/>
                          <a:cs typeface="Segoe UI"/>
                        </a:rPr>
                        <a:t>Albert</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2,005</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10"/>
                  </a:ext>
                </a:extLst>
              </a:tr>
              <a:tr h="190500">
                <a:tc>
                  <a:txBody>
                    <a:bodyPr/>
                    <a:lstStyle/>
                    <a:p>
                      <a:pPr algn="ctr" fontAlgn="b"/>
                      <a:r>
                        <a:rPr lang="en-US" sz="1200" b="0" i="0" u="none" strike="noStrike" dirty="0">
                          <a:solidFill>
                            <a:srgbClr val="FFFFFF"/>
                          </a:solidFill>
                          <a:effectLst/>
                          <a:latin typeface="Segoe UI"/>
                          <a:cs typeface="Segoe UI"/>
                        </a:rPr>
                        <a:t>Trent</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FF"/>
                          </a:solidFill>
                          <a:effectLst/>
                          <a:latin typeface="Segoe UI"/>
                          <a:cs typeface="Segoe UI"/>
                        </a:rPr>
                        <a:t>2,004</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10011"/>
                  </a:ext>
                </a:extLst>
              </a:tr>
              <a:tr h="190500">
                <a:tc>
                  <a:txBody>
                    <a:bodyPr/>
                    <a:lstStyle/>
                    <a:p>
                      <a:pPr algn="ctr" fontAlgn="b"/>
                      <a:r>
                        <a:rPr lang="en-US" sz="1200" b="0" i="0" u="none" strike="noStrike" dirty="0">
                          <a:solidFill>
                            <a:srgbClr val="FFFF00"/>
                          </a:solidFill>
                          <a:effectLst/>
                          <a:latin typeface="Segoe UI"/>
                          <a:cs typeface="Segoe UI"/>
                        </a:rPr>
                        <a:t>$336 Team</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tc>
                  <a:txBody>
                    <a:bodyPr/>
                    <a:lstStyle/>
                    <a:p>
                      <a:pPr algn="ctr" fontAlgn="b"/>
                      <a:r>
                        <a:rPr lang="en-US" sz="1200" b="0" i="0" u="none" strike="noStrike" dirty="0">
                          <a:solidFill>
                            <a:srgbClr val="FFFF00"/>
                          </a:solidFill>
                          <a:effectLst/>
                          <a:latin typeface="Segoe UI"/>
                          <a:cs typeface="Segoe UI"/>
                        </a:rPr>
                        <a:t>883</a:t>
                      </a:r>
                    </a:p>
                  </a:txBody>
                  <a:tcPr marL="0" marR="0" marT="0" marB="0" anchor="ctr">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tcPr>
                </a:tc>
                <a:extLst>
                  <a:ext uri="{0D108BD9-81ED-4DB2-BD59-A6C34878D82A}">
                    <a16:rowId xmlns:a16="http://schemas.microsoft.com/office/drawing/2014/main" xmlns="" val="3020504416"/>
                  </a:ext>
                </a:extLst>
              </a:tr>
            </a:tbl>
          </a:graphicData>
        </a:graphic>
      </p:graphicFrame>
    </p:spTree>
    <p:extLst>
      <p:ext uri="{BB962C8B-B14F-4D97-AF65-F5344CB8AC3E}">
        <p14:creationId xmlns:p14="http://schemas.microsoft.com/office/powerpoint/2010/main" val="126289681"/>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749" y="1022200"/>
            <a:ext cx="3421305" cy="338554"/>
          </a:xfrm>
          <a:prstGeom prst="rect">
            <a:avLst/>
          </a:prstGeom>
        </p:spPr>
        <p:txBody>
          <a:bodyPr wrap="square">
            <a:spAutoFit/>
          </a:bodyPr>
          <a:lstStyle/>
          <a:p>
            <a:r>
              <a:rPr lang="en-US" sz="1600" b="1" dirty="0">
                <a:solidFill>
                  <a:srgbClr val="FFFFFF"/>
                </a:solidFill>
                <a:latin typeface="Segoe UI"/>
                <a:cs typeface="Segoe UI"/>
              </a:rPr>
              <a:t>20+ Point Players Left on Bench:</a:t>
            </a:r>
          </a:p>
        </p:txBody>
      </p:sp>
      <p:sp>
        <p:nvSpPr>
          <p:cNvPr id="5" name="TextBox 4"/>
          <p:cNvSpPr txBox="1"/>
          <p:nvPr/>
        </p:nvSpPr>
        <p:spPr>
          <a:xfrm>
            <a:off x="0" y="113671"/>
            <a:ext cx="9143999" cy="830997"/>
          </a:xfrm>
          <a:prstGeom prst="rect">
            <a:avLst/>
          </a:prstGeom>
          <a:noFill/>
        </p:spPr>
        <p:txBody>
          <a:bodyPr wrap="square" rtlCol="0">
            <a:spAutoFit/>
          </a:bodyPr>
          <a:lstStyle/>
          <a:p>
            <a:pPr algn="ctr"/>
            <a:r>
              <a:rPr lang="en-US" sz="4800" b="1" dirty="0">
                <a:solidFill>
                  <a:srgbClr val="FFFFFF"/>
                </a:solidFill>
                <a:latin typeface="Segoe UI"/>
                <a:cs typeface="Segoe UI"/>
              </a:rPr>
              <a:t>Start / Sit Fails</a:t>
            </a:r>
          </a:p>
        </p:txBody>
      </p:sp>
      <p:graphicFrame>
        <p:nvGraphicFramePr>
          <p:cNvPr id="4" name="Table 3"/>
          <p:cNvGraphicFramePr>
            <a:graphicFrameLocks noGrp="1"/>
          </p:cNvGraphicFramePr>
          <p:nvPr>
            <p:extLst>
              <p:ext uri="{D42A27DB-BD31-4B8C-83A1-F6EECF244321}">
                <p14:modId xmlns:p14="http://schemas.microsoft.com/office/powerpoint/2010/main" val="1837663526"/>
              </p:ext>
            </p:extLst>
          </p:nvPr>
        </p:nvGraphicFramePr>
        <p:xfrm>
          <a:off x="293749" y="1435140"/>
          <a:ext cx="1791989" cy="2286000"/>
        </p:xfrm>
        <a:graphic>
          <a:graphicData uri="http://schemas.openxmlformats.org/drawingml/2006/table">
            <a:tbl>
              <a:tblPr firstRow="1">
                <a:tableStyleId>{FABFCF23-3B69-468F-B69F-88F6DE6A72F2}</a:tableStyleId>
              </a:tblPr>
              <a:tblGrid>
                <a:gridCol w="620651">
                  <a:extLst>
                    <a:ext uri="{9D8B030D-6E8A-4147-A177-3AD203B41FA5}">
                      <a16:colId xmlns:a16="http://schemas.microsoft.com/office/drawing/2014/main" xmlns="" val="20000"/>
                    </a:ext>
                  </a:extLst>
                </a:gridCol>
                <a:gridCol w="594039">
                  <a:extLst>
                    <a:ext uri="{9D8B030D-6E8A-4147-A177-3AD203B41FA5}">
                      <a16:colId xmlns:a16="http://schemas.microsoft.com/office/drawing/2014/main" xmlns="" val="20001"/>
                    </a:ext>
                  </a:extLst>
                </a:gridCol>
                <a:gridCol w="577299">
                  <a:extLst>
                    <a:ext uri="{9D8B030D-6E8A-4147-A177-3AD203B41FA5}">
                      <a16:colId xmlns:a16="http://schemas.microsoft.com/office/drawing/2014/main" xmlns="" val="20002"/>
                    </a:ext>
                  </a:extLst>
                </a:gridCol>
              </a:tblGrid>
              <a:tr h="190500">
                <a:tc>
                  <a:txBody>
                    <a:bodyPr/>
                    <a:lstStyle/>
                    <a:p>
                      <a:pPr algn="ctr" fontAlgn="b"/>
                      <a:r>
                        <a:rPr lang="en-US" sz="900" b="1"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Owner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1"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 Times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1"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Pts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0"/>
                  </a:ext>
                </a:extLst>
              </a:tr>
              <a:tr h="190500">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276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1"/>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Kurt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220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2"/>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Trevor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221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3"/>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Jeff</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8</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212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4"/>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Eddie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7</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169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5"/>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156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6"/>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Albert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146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7"/>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Bill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123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8"/>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Darren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130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9"/>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132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0"/>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Andrew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1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73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1"/>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934110383"/>
              </p:ext>
            </p:extLst>
          </p:nvPr>
        </p:nvGraphicFramePr>
        <p:xfrm>
          <a:off x="5100331" y="1435140"/>
          <a:ext cx="1159237" cy="2473960"/>
        </p:xfrm>
        <a:graphic>
          <a:graphicData uri="http://schemas.openxmlformats.org/drawingml/2006/table">
            <a:tbl>
              <a:tblPr firstRow="1">
                <a:tableStyleId>{FABFCF23-3B69-468F-B69F-88F6DE6A72F2}</a:tableStyleId>
              </a:tblPr>
              <a:tblGrid>
                <a:gridCol w="639668">
                  <a:extLst>
                    <a:ext uri="{9D8B030D-6E8A-4147-A177-3AD203B41FA5}">
                      <a16:colId xmlns:a16="http://schemas.microsoft.com/office/drawing/2014/main" xmlns="" val="20000"/>
                    </a:ext>
                  </a:extLst>
                </a:gridCol>
                <a:gridCol w="519569">
                  <a:extLst>
                    <a:ext uri="{9D8B030D-6E8A-4147-A177-3AD203B41FA5}">
                      <a16:colId xmlns:a16="http://schemas.microsoft.com/office/drawing/2014/main" xmlns="" val="20001"/>
                    </a:ext>
                  </a:extLst>
                </a:gridCol>
              </a:tblGrid>
              <a:tr h="190500">
                <a:tc>
                  <a:txBody>
                    <a:bodyPr/>
                    <a:lstStyle/>
                    <a:p>
                      <a:pPr algn="ctr" fontAlgn="b"/>
                      <a:r>
                        <a:rPr lang="en-US" sz="1200" u="none" strike="noStrike" dirty="0">
                          <a:effectLst/>
                          <a:latin typeface="Tahoma" panose="020B0604030504040204" pitchFamily="34" charset="0"/>
                          <a:ea typeface="Tahoma" panose="020B0604030504040204" pitchFamily="34" charset="0"/>
                          <a:cs typeface="Tahoma" panose="020B0604030504040204" pitchFamily="34" charset="0"/>
                        </a:rPr>
                        <a:t>Owner</a:t>
                      </a:r>
                      <a:endParaRPr lang="en-US" sz="1200" b="0" i="0" u="none" strike="noStrike" dirty="0">
                        <a:solidFill>
                          <a:srgbClr val="FFFFFF"/>
                        </a:solidFill>
                        <a:effectLst/>
                        <a:latin typeface="Tahoma" panose="020B0604030504040204" pitchFamily="34" charset="0"/>
                        <a:ea typeface="Tahoma" panose="020B0604030504040204" pitchFamily="34" charset="0"/>
                        <a:cs typeface="Tahoma" panose="020B0604030504040204" pitchFamily="34" charset="0"/>
                      </a:endParaRPr>
                    </a:p>
                  </a:txBody>
                  <a:tcPr marL="12700" marR="12700" marT="12700" marB="0" anchor="ctr"/>
                </a:tc>
                <a:tc>
                  <a:txBody>
                    <a:bodyPr/>
                    <a:lstStyle/>
                    <a:p>
                      <a:pPr algn="ctr" fontAlgn="b"/>
                      <a:r>
                        <a:rPr lang="en-US" sz="1200" u="none" strike="noStrike" dirty="0">
                          <a:effectLst/>
                          <a:latin typeface="Tahoma" panose="020B0604030504040204" pitchFamily="34" charset="0"/>
                          <a:ea typeface="Tahoma" panose="020B0604030504040204" pitchFamily="34" charset="0"/>
                          <a:cs typeface="Tahoma" panose="020B0604030504040204" pitchFamily="34" charset="0"/>
                        </a:rPr>
                        <a:t># of Times</a:t>
                      </a:r>
                      <a:endParaRPr lang="en-US" sz="1200" b="0" i="0" u="none" strike="noStrike" dirty="0">
                        <a:solidFill>
                          <a:srgbClr val="FFFFFF"/>
                        </a:solidFill>
                        <a:effectLst/>
                        <a:latin typeface="Tahoma" panose="020B0604030504040204" pitchFamily="34" charset="0"/>
                        <a:ea typeface="Tahoma" panose="020B0604030504040204" pitchFamily="34" charset="0"/>
                        <a:cs typeface="Tahoma" panose="020B0604030504040204" pitchFamily="34" charset="0"/>
                      </a:endParaRPr>
                    </a:p>
                  </a:txBody>
                  <a:tcPr marL="12700" marR="12700" marT="12700" marB="0" anchor="ctr"/>
                </a:tc>
                <a:extLst>
                  <a:ext uri="{0D108BD9-81ED-4DB2-BD59-A6C34878D82A}">
                    <a16:rowId xmlns:a16="http://schemas.microsoft.com/office/drawing/2014/main" xmlns="" val="10000"/>
                  </a:ext>
                </a:extLst>
              </a:tr>
              <a:tr h="190500">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Darren</a:t>
                      </a:r>
                    </a:p>
                  </a:txBody>
                  <a:tcPr marL="4763" marR="4763" marT="4763" marB="0" anchor="b"/>
                </a:tc>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11</a:t>
                      </a:r>
                    </a:p>
                  </a:txBody>
                  <a:tcPr marL="4763" marR="4763" marT="4763" marB="0" anchor="b"/>
                </a:tc>
                <a:extLst>
                  <a:ext uri="{0D108BD9-81ED-4DB2-BD59-A6C34878D82A}">
                    <a16:rowId xmlns:a16="http://schemas.microsoft.com/office/drawing/2014/main" xmlns="" val="3766786651"/>
                  </a:ext>
                </a:extLst>
              </a:tr>
              <a:tr h="190500">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Albert</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11</a:t>
                      </a:r>
                    </a:p>
                  </a:txBody>
                  <a:tcPr marL="4763" marR="4763" marT="4763" marB="0" anchor="b"/>
                </a:tc>
                <a:extLst>
                  <a:ext uri="{0D108BD9-81ED-4DB2-BD59-A6C34878D82A}">
                    <a16:rowId xmlns:a16="http://schemas.microsoft.com/office/drawing/2014/main" xmlns="" val="10001"/>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Trent</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11</a:t>
                      </a:r>
                    </a:p>
                  </a:txBody>
                  <a:tcPr marL="4763" marR="4763" marT="4763" marB="0" anchor="b"/>
                </a:tc>
                <a:extLst>
                  <a:ext uri="{0D108BD9-81ED-4DB2-BD59-A6C34878D82A}">
                    <a16:rowId xmlns:a16="http://schemas.microsoft.com/office/drawing/2014/main" xmlns="" val="10002"/>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Bill</a:t>
                      </a:r>
                    </a:p>
                  </a:txBody>
                  <a:tcPr marL="4763" marR="4763" marT="4763" marB="0" anchor="b"/>
                </a:tc>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9</a:t>
                      </a:r>
                    </a:p>
                  </a:txBody>
                  <a:tcPr marL="4763" marR="4763" marT="4763" marB="0" anchor="b"/>
                </a:tc>
                <a:extLst>
                  <a:ext uri="{0D108BD9-81ED-4DB2-BD59-A6C34878D82A}">
                    <a16:rowId xmlns:a16="http://schemas.microsoft.com/office/drawing/2014/main" xmlns="" val="10004"/>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8</a:t>
                      </a:r>
                    </a:p>
                  </a:txBody>
                  <a:tcPr marL="4763" marR="4763" marT="4763" marB="0" anchor="b"/>
                </a:tc>
                <a:extLst>
                  <a:ext uri="{0D108BD9-81ED-4DB2-BD59-A6C34878D82A}">
                    <a16:rowId xmlns:a16="http://schemas.microsoft.com/office/drawing/2014/main" xmlns="" val="10005"/>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Andrew</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8</a:t>
                      </a:r>
                    </a:p>
                  </a:txBody>
                  <a:tcPr marL="4763" marR="4763" marT="4763" marB="0" anchor="b"/>
                </a:tc>
                <a:extLst>
                  <a:ext uri="{0D108BD9-81ED-4DB2-BD59-A6C34878D82A}">
                    <a16:rowId xmlns:a16="http://schemas.microsoft.com/office/drawing/2014/main" xmlns="" val="10006"/>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Trevor</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8</a:t>
                      </a:r>
                    </a:p>
                  </a:txBody>
                  <a:tcPr marL="4763" marR="4763" marT="4763" marB="0" anchor="b"/>
                </a:tc>
                <a:extLst>
                  <a:ext uri="{0D108BD9-81ED-4DB2-BD59-A6C34878D82A}">
                    <a16:rowId xmlns:a16="http://schemas.microsoft.com/office/drawing/2014/main" xmlns="" val="10007"/>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tc>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8</a:t>
                      </a:r>
                    </a:p>
                  </a:txBody>
                  <a:tcPr marL="4763" marR="4763" marT="4763" marB="0" anchor="b"/>
                </a:tc>
                <a:extLst>
                  <a:ext uri="{0D108BD9-81ED-4DB2-BD59-A6C34878D82A}">
                    <a16:rowId xmlns:a16="http://schemas.microsoft.com/office/drawing/2014/main" xmlns="" val="10008"/>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6</a:t>
                      </a:r>
                    </a:p>
                  </a:txBody>
                  <a:tcPr marL="4763" marR="4763" marT="4763" marB="0" anchor="b"/>
                </a:tc>
                <a:extLst>
                  <a:ext uri="{0D108BD9-81ED-4DB2-BD59-A6C34878D82A}">
                    <a16:rowId xmlns:a16="http://schemas.microsoft.com/office/drawing/2014/main" xmlns="" val="10009"/>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Jeff</a:t>
                      </a:r>
                    </a:p>
                  </a:txBody>
                  <a:tcPr marL="4763" marR="4763" marT="4763" marB="0" anchor="b"/>
                </a:tc>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tc>
                <a:extLst>
                  <a:ext uri="{0D108BD9-81ED-4DB2-BD59-A6C34878D82A}">
                    <a16:rowId xmlns:a16="http://schemas.microsoft.com/office/drawing/2014/main" xmlns="" val="10010"/>
                  </a:ext>
                </a:extLst>
              </a:tr>
              <a:tr h="190500">
                <a:tc>
                  <a:txBody>
                    <a:bodyPr/>
                    <a:lstStyle/>
                    <a:p>
                      <a:pPr algn="ctr" fontAlgn="b"/>
                      <a:r>
                        <a:rPr lang="en-US" sz="1050" b="0" i="0" u="none" strike="noStrike">
                          <a:solidFill>
                            <a:srgbClr val="000000"/>
                          </a:solidFill>
                          <a:effectLst/>
                          <a:latin typeface="Tahoma" panose="020B0604030504040204" pitchFamily="34" charset="0"/>
                          <a:ea typeface="Tahoma" panose="020B0604030504040204" pitchFamily="34" charset="0"/>
                          <a:cs typeface="Tahoma" panose="020B0604030504040204" pitchFamily="34" charset="0"/>
                        </a:rPr>
                        <a:t>Eddie</a:t>
                      </a:r>
                    </a:p>
                  </a:txBody>
                  <a:tcPr marL="4763" marR="4763" marT="4763" marB="0" anchor="b"/>
                </a:tc>
                <a:tc>
                  <a:txBody>
                    <a:bodyPr/>
                    <a:lstStyle/>
                    <a:p>
                      <a:pPr algn="ctr" fontAlgn="b"/>
                      <a:r>
                        <a:rPr lang="en-US" sz="105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tc>
                <a:extLst>
                  <a:ext uri="{0D108BD9-81ED-4DB2-BD59-A6C34878D82A}">
                    <a16:rowId xmlns:a16="http://schemas.microsoft.com/office/drawing/2014/main" xmlns="" val="10011"/>
                  </a:ext>
                </a:extLst>
              </a:tr>
            </a:tbl>
          </a:graphicData>
        </a:graphic>
      </p:graphicFrame>
      <p:sp>
        <p:nvSpPr>
          <p:cNvPr id="9" name="Rectangle 8"/>
          <p:cNvSpPr/>
          <p:nvPr/>
        </p:nvSpPr>
        <p:spPr>
          <a:xfrm>
            <a:off x="5009612" y="1021828"/>
            <a:ext cx="3733850" cy="338554"/>
          </a:xfrm>
          <a:prstGeom prst="rect">
            <a:avLst/>
          </a:prstGeom>
        </p:spPr>
        <p:txBody>
          <a:bodyPr wrap="square">
            <a:spAutoFit/>
          </a:bodyPr>
          <a:lstStyle/>
          <a:p>
            <a:r>
              <a:rPr lang="en-US" sz="1600" b="1" dirty="0">
                <a:solidFill>
                  <a:srgbClr val="FFFFFF"/>
                </a:solidFill>
                <a:latin typeface="Segoe UI"/>
                <a:cs typeface="Segoe UI"/>
              </a:rPr>
              <a:t>Less than 2 </a:t>
            </a:r>
            <a:r>
              <a:rPr lang="en-US" sz="1600" b="1" dirty="0" err="1">
                <a:solidFill>
                  <a:srgbClr val="FFFFFF"/>
                </a:solidFill>
                <a:latin typeface="Segoe UI"/>
                <a:cs typeface="Segoe UI"/>
              </a:rPr>
              <a:t>pts</a:t>
            </a:r>
            <a:r>
              <a:rPr lang="en-US" sz="1600" b="1" dirty="0">
                <a:solidFill>
                  <a:srgbClr val="FFFFFF"/>
                </a:solidFill>
                <a:latin typeface="Segoe UI"/>
                <a:cs typeface="Segoe UI"/>
              </a:rPr>
              <a:t> Scored from Starter:</a:t>
            </a:r>
          </a:p>
        </p:txBody>
      </p:sp>
      <p:graphicFrame>
        <p:nvGraphicFramePr>
          <p:cNvPr id="6" name="Table 5"/>
          <p:cNvGraphicFramePr>
            <a:graphicFrameLocks noGrp="1"/>
          </p:cNvGraphicFramePr>
          <p:nvPr>
            <p:extLst>
              <p:ext uri="{D42A27DB-BD31-4B8C-83A1-F6EECF244321}">
                <p14:modId xmlns:p14="http://schemas.microsoft.com/office/powerpoint/2010/main" val="3883776391"/>
              </p:ext>
            </p:extLst>
          </p:nvPr>
        </p:nvGraphicFramePr>
        <p:xfrm>
          <a:off x="2242619" y="1435140"/>
          <a:ext cx="2458242" cy="3563784"/>
        </p:xfrm>
        <a:graphic>
          <a:graphicData uri="http://schemas.openxmlformats.org/drawingml/2006/table">
            <a:tbl>
              <a:tblPr/>
              <a:tblGrid>
                <a:gridCol w="767581">
                  <a:extLst>
                    <a:ext uri="{9D8B030D-6E8A-4147-A177-3AD203B41FA5}">
                      <a16:colId xmlns:a16="http://schemas.microsoft.com/office/drawing/2014/main" xmlns="" val="20000"/>
                    </a:ext>
                  </a:extLst>
                </a:gridCol>
                <a:gridCol w="445345">
                  <a:extLst>
                    <a:ext uri="{9D8B030D-6E8A-4147-A177-3AD203B41FA5}">
                      <a16:colId xmlns:a16="http://schemas.microsoft.com/office/drawing/2014/main" xmlns="" val="20001"/>
                    </a:ext>
                  </a:extLst>
                </a:gridCol>
                <a:gridCol w="338132">
                  <a:extLst>
                    <a:ext uri="{9D8B030D-6E8A-4147-A177-3AD203B41FA5}">
                      <a16:colId xmlns:a16="http://schemas.microsoft.com/office/drawing/2014/main" xmlns="" val="20002"/>
                    </a:ext>
                  </a:extLst>
                </a:gridCol>
                <a:gridCol w="544310">
                  <a:extLst>
                    <a:ext uri="{9D8B030D-6E8A-4147-A177-3AD203B41FA5}">
                      <a16:colId xmlns:a16="http://schemas.microsoft.com/office/drawing/2014/main" xmlns="" val="20003"/>
                    </a:ext>
                  </a:extLst>
                </a:gridCol>
                <a:gridCol w="362874">
                  <a:extLst>
                    <a:ext uri="{9D8B030D-6E8A-4147-A177-3AD203B41FA5}">
                      <a16:colId xmlns:a16="http://schemas.microsoft.com/office/drawing/2014/main" xmlns="" val="20004"/>
                    </a:ext>
                  </a:extLst>
                </a:gridCol>
              </a:tblGrid>
              <a:tr h="169704">
                <a:tc>
                  <a:txBody>
                    <a:bodyPr/>
                    <a:lstStyle/>
                    <a:p>
                      <a:pPr algn="ctr" fontAlgn="b"/>
                      <a:r>
                        <a:rPr lang="en-US" sz="9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Player</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9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Points</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Week</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9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Owner</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9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W/L</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extLst>
                  <a:ext uri="{0D108BD9-81ED-4DB2-BD59-A6C34878D82A}">
                    <a16:rowId xmlns:a16="http://schemas.microsoft.com/office/drawing/2014/main" xmlns="" val="10000"/>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Josh Allen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36.5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1"/>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Lamar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35.92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2"/>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Cam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35.58</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Trent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3"/>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Carr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32.74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Kurt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4"/>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Miles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32.6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Eddie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5"/>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Watson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32.36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Jeff</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6"/>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Josh Allen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32.24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7"/>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Drake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31.4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8"/>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Keenan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31.2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9"/>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Cooks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31.1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Jeff</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0"/>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Gallup</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31.1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Jeff</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1"/>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Baker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31.02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2"/>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Mike Williams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30.4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Darren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3"/>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Tannehill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30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Andrew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4"/>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Chark</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29.5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5"/>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Landry</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29.3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6"/>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Josh Allen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29.18</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7"/>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Kareem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Eddie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8"/>
                  </a:ext>
                </a:extLst>
              </a:tr>
              <a:tr h="169704">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Agholor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29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Trevor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9"/>
                  </a:ext>
                </a:extLst>
              </a:tr>
              <a:tr h="169704">
                <a:tc>
                  <a:txBody>
                    <a:bodyPr/>
                    <a:lstStyle/>
                    <a:p>
                      <a:pPr algn="ctr" fontAlgn="b"/>
                      <a:r>
                        <a:rPr lang="en-US" sz="10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Josh Allen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25.42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Jim</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10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3540251916"/>
                  </a:ext>
                </a:extLst>
              </a:tr>
            </a:tbl>
          </a:graphicData>
        </a:graphic>
      </p:graphicFrame>
      <p:graphicFrame>
        <p:nvGraphicFramePr>
          <p:cNvPr id="10" name="Table 9"/>
          <p:cNvGraphicFramePr>
            <a:graphicFrameLocks noGrp="1"/>
          </p:cNvGraphicFramePr>
          <p:nvPr>
            <p:extLst>
              <p:ext uri="{D42A27DB-BD31-4B8C-83A1-F6EECF244321}">
                <p14:modId xmlns:p14="http://schemas.microsoft.com/office/powerpoint/2010/main" val="12485446"/>
              </p:ext>
            </p:extLst>
          </p:nvPr>
        </p:nvGraphicFramePr>
        <p:xfrm>
          <a:off x="6463084" y="1435140"/>
          <a:ext cx="2435564" cy="3503459"/>
        </p:xfrm>
        <a:graphic>
          <a:graphicData uri="http://schemas.openxmlformats.org/drawingml/2006/table">
            <a:tbl>
              <a:tblPr/>
              <a:tblGrid>
                <a:gridCol w="669087">
                  <a:extLst>
                    <a:ext uri="{9D8B030D-6E8A-4147-A177-3AD203B41FA5}">
                      <a16:colId xmlns:a16="http://schemas.microsoft.com/office/drawing/2014/main" xmlns="" val="20000"/>
                    </a:ext>
                  </a:extLst>
                </a:gridCol>
                <a:gridCol w="463431">
                  <a:extLst>
                    <a:ext uri="{9D8B030D-6E8A-4147-A177-3AD203B41FA5}">
                      <a16:colId xmlns:a16="http://schemas.microsoft.com/office/drawing/2014/main" xmlns="" val="20001"/>
                    </a:ext>
                  </a:extLst>
                </a:gridCol>
                <a:gridCol w="428851">
                  <a:extLst>
                    <a:ext uri="{9D8B030D-6E8A-4147-A177-3AD203B41FA5}">
                      <a16:colId xmlns:a16="http://schemas.microsoft.com/office/drawing/2014/main" xmlns="" val="20002"/>
                    </a:ext>
                  </a:extLst>
                </a:gridCol>
                <a:gridCol w="560804">
                  <a:extLst>
                    <a:ext uri="{9D8B030D-6E8A-4147-A177-3AD203B41FA5}">
                      <a16:colId xmlns:a16="http://schemas.microsoft.com/office/drawing/2014/main" xmlns="" val="20003"/>
                    </a:ext>
                  </a:extLst>
                </a:gridCol>
                <a:gridCol w="313391">
                  <a:extLst>
                    <a:ext uri="{9D8B030D-6E8A-4147-A177-3AD203B41FA5}">
                      <a16:colId xmlns:a16="http://schemas.microsoft.com/office/drawing/2014/main" xmlns="" val="20004"/>
                    </a:ext>
                  </a:extLst>
                </a:gridCol>
              </a:tblGrid>
              <a:tr h="169704">
                <a:tc>
                  <a:txBody>
                    <a:bodyPr/>
                    <a:lstStyle/>
                    <a:p>
                      <a:pPr algn="ctr" fontAlgn="b"/>
                      <a:r>
                        <a:rPr lang="en-US" sz="6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Player</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6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Points</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6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Week</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6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Owner</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tc>
                  <a:txBody>
                    <a:bodyPr/>
                    <a:lstStyle/>
                    <a:p>
                      <a:pPr algn="ctr" fontAlgn="b"/>
                      <a:r>
                        <a:rPr lang="en-US" sz="6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W/L</a:t>
                      </a:r>
                    </a:p>
                  </a:txBody>
                  <a:tcPr marL="0" marR="0" marT="0" marB="0" anchor="ctr">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solidFill>
                      <a:srgbClr val="4BACC6"/>
                    </a:solidFill>
                  </a:tcPr>
                </a:tc>
                <a:extLst>
                  <a:ext uri="{0D108BD9-81ED-4DB2-BD59-A6C34878D82A}">
                    <a16:rowId xmlns:a16="http://schemas.microsoft.com/office/drawing/2014/main" xmlns="" val="10000"/>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McKinnon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7</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1"/>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Corey Davis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Trent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2"/>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Zeke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Darren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3"/>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Da Johnson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Darren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4"/>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Boyd</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15</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Andrew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5"/>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Fant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14</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Kurt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6"/>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Rudolph</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Andrew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7"/>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CEH</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13</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Bill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8"/>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 Cook</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12</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Trevor</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09"/>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Marquise Brown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0"/>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Hurst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11</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Kurt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1"/>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Corey Davis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Trent</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2"/>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Aiyuk</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Eddie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3"/>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 Jackson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9</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4"/>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Golladay</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8</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Andrew</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5"/>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Odell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7</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6"/>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Fells</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7</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Jake</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7"/>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Gesicki</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Aaron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8"/>
                  </a:ext>
                </a:extLst>
              </a:tr>
              <a:tr h="169704">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John Brown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0</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6</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a:solidFill>
                            <a:schemeClr val="bg1"/>
                          </a:solidFill>
                          <a:effectLst/>
                          <a:latin typeface="Tahoma" panose="020B0604030504040204" pitchFamily="34" charset="0"/>
                          <a:ea typeface="Tahoma" panose="020B0604030504040204" pitchFamily="34" charset="0"/>
                          <a:cs typeface="Tahoma" panose="020B0604030504040204" pitchFamily="34" charset="0"/>
                        </a:rPr>
                        <a:t>Darren</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tc>
                  <a:txBody>
                    <a:bodyPr/>
                    <a:lstStyle/>
                    <a:p>
                      <a:pPr algn="ctr" fontAlgn="b"/>
                      <a:r>
                        <a:rPr lang="en-US" sz="900" b="0" i="0" u="none" strike="noStrike" dirty="0">
                          <a:solidFill>
                            <a:schemeClr val="bg1"/>
                          </a:solidFill>
                          <a:effectLst/>
                          <a:latin typeface="Tahoma" panose="020B0604030504040204" pitchFamily="34" charset="0"/>
                          <a:ea typeface="Tahoma" panose="020B0604030504040204" pitchFamily="34" charset="0"/>
                          <a:cs typeface="Tahoma" panose="020B0604030504040204" pitchFamily="34" charset="0"/>
                        </a:rPr>
                        <a:t>L</a:t>
                      </a:r>
                    </a:p>
                  </a:txBody>
                  <a:tcPr marL="4763" marR="4763" marT="4763" marB="0" anchor="b">
                    <a:lnL w="6350" cap="flat" cmpd="sng" algn="ctr">
                      <a:solidFill>
                        <a:prstClr val="black">
                          <a:lumMod val="50000"/>
                          <a:lumOff val="50000"/>
                        </a:prstClr>
                      </a:solidFill>
                      <a:prstDash val="solid"/>
                      <a:round/>
                      <a:headEnd type="none" w="med" len="med"/>
                      <a:tailEnd type="none" w="med" len="med"/>
                    </a:lnL>
                    <a:lnR w="6350" cap="flat" cmpd="sng" algn="ctr">
                      <a:solidFill>
                        <a:prstClr val="black">
                          <a:lumMod val="50000"/>
                          <a:lumOff val="50000"/>
                        </a:prstClr>
                      </a:solidFill>
                      <a:prstDash val="solid"/>
                      <a:round/>
                      <a:headEnd type="none" w="med" len="med"/>
                      <a:tailEnd type="none" w="med" len="med"/>
                    </a:lnR>
                    <a:lnT w="6350" cap="flat" cmpd="sng" algn="ctr">
                      <a:solidFill>
                        <a:prstClr val="black">
                          <a:lumMod val="50000"/>
                          <a:lumOff val="50000"/>
                        </a:prstClr>
                      </a:solidFill>
                      <a:prstDash val="solid"/>
                      <a:round/>
                      <a:headEnd type="none" w="med" len="med"/>
                      <a:tailEnd type="none" w="med" len="med"/>
                    </a:lnT>
                    <a:lnB w="6350" cap="flat" cmpd="sng" algn="ctr">
                      <a:solidFill>
                        <a:prstClr val="black">
                          <a:lumMod val="50000"/>
                          <a:lumOff val="50000"/>
                        </a:prstClr>
                      </a:solidFill>
                      <a:prstDash val="solid"/>
                      <a:round/>
                      <a:headEnd type="none" w="med" len="med"/>
                      <a:tailEnd type="none" w="med" len="med"/>
                    </a:lnB>
                  </a:tcPr>
                </a:tc>
                <a:extLst>
                  <a:ext uri="{0D108BD9-81ED-4DB2-BD59-A6C34878D82A}">
                    <a16:rowId xmlns:a16="http://schemas.microsoft.com/office/drawing/2014/main" xmlns="" val="10019"/>
                  </a:ext>
                </a:extLst>
              </a:tr>
            </a:tbl>
          </a:graphicData>
        </a:graphic>
      </p:graphicFrame>
      <p:sp>
        <p:nvSpPr>
          <p:cNvPr id="22" name="Rounded Rectangle 14">
            <a:extLst>
              <a:ext uri="{FF2B5EF4-FFF2-40B4-BE49-F238E27FC236}">
                <a16:creationId xmlns:a16="http://schemas.microsoft.com/office/drawing/2014/main" xmlns="" id="{86272896-CB43-4FE3-84B0-D1F0B0F779A8}"/>
              </a:ext>
            </a:extLst>
          </p:cNvPr>
          <p:cNvSpPr/>
          <p:nvPr/>
        </p:nvSpPr>
        <p:spPr>
          <a:xfrm>
            <a:off x="3012124" y="1635700"/>
            <a:ext cx="5040923" cy="1924538"/>
          </a:xfrm>
          <a:prstGeom prst="roundRect">
            <a:avLst/>
          </a:prstGeom>
          <a:solidFill>
            <a:schemeClr val="bg1"/>
          </a:solidFill>
          <a:ln w="19050" cmpd="sng">
            <a:solidFill>
              <a:srgbClr val="6F00FE"/>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Rectangle 23">
            <a:extLst>
              <a:ext uri="{FF2B5EF4-FFF2-40B4-BE49-F238E27FC236}">
                <a16:creationId xmlns:a16="http://schemas.microsoft.com/office/drawing/2014/main" xmlns="" id="{15E91684-70C8-4422-AA1E-1344100EDEDC}"/>
              </a:ext>
            </a:extLst>
          </p:cNvPr>
          <p:cNvSpPr/>
          <p:nvPr/>
        </p:nvSpPr>
        <p:spPr>
          <a:xfrm>
            <a:off x="5575012" y="1724038"/>
            <a:ext cx="2433091" cy="615553"/>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srgbClr val="6F00FE"/>
                </a:solidFill>
                <a:effectLst/>
                <a:uLnTx/>
                <a:uFillTx/>
                <a:latin typeface="Rockwell Extra Bold"/>
                <a:ea typeface="+mn-ea"/>
                <a:cs typeface="Rockwell Extra Bold"/>
              </a:rPr>
              <a:t>Jim</a:t>
            </a:r>
          </a:p>
        </p:txBody>
      </p:sp>
      <p:sp>
        <p:nvSpPr>
          <p:cNvPr id="25" name="Rectangle 24">
            <a:extLst>
              <a:ext uri="{FF2B5EF4-FFF2-40B4-BE49-F238E27FC236}">
                <a16:creationId xmlns:a16="http://schemas.microsoft.com/office/drawing/2014/main" xmlns="" id="{9DB07723-ECEF-4E79-8833-F56565239F54}"/>
              </a:ext>
            </a:extLst>
          </p:cNvPr>
          <p:cNvSpPr/>
          <p:nvPr/>
        </p:nvSpPr>
        <p:spPr>
          <a:xfrm>
            <a:off x="5624408" y="2339591"/>
            <a:ext cx="2383696" cy="1077218"/>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6F00FE"/>
                </a:solidFill>
                <a:effectLst/>
                <a:uLnTx/>
                <a:uFillTx/>
                <a:latin typeface="Rockwell"/>
                <a:ea typeface="+mn-ea"/>
                <a:cs typeface="Rockwell"/>
              </a:rPr>
              <a:t>Left 276 points on the bench from 10 bad starts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800" dirty="0">
              <a:solidFill>
                <a:srgbClr val="6F00FE"/>
              </a:solidFill>
              <a:latin typeface="Rockwell"/>
              <a:cs typeface="Rockwell"/>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6F00FE"/>
                </a:solidFill>
                <a:effectLst/>
                <a:uLnTx/>
                <a:uFillTx/>
                <a:latin typeface="Rockwell"/>
                <a:ea typeface="+mn-ea"/>
                <a:cs typeface="Rockwell"/>
              </a:rPr>
              <a:t>Didn’t start Josh Allen,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6F00FE"/>
                </a:solidFill>
                <a:effectLst/>
                <a:uLnTx/>
                <a:uFillTx/>
                <a:latin typeface="Rockwell"/>
                <a:ea typeface="+mn-ea"/>
                <a:cs typeface="Rockwell"/>
              </a:rPr>
              <a:t>THE QB</a:t>
            </a:r>
            <a:r>
              <a:rPr kumimoji="0" lang="en-US" sz="1400" b="0" i="0" u="none" strike="noStrike" kern="1200" cap="none" spc="0" normalizeH="0" noProof="0" dirty="0">
                <a:ln>
                  <a:noFill/>
                </a:ln>
                <a:solidFill>
                  <a:srgbClr val="6F00FE"/>
                </a:solidFill>
                <a:effectLst/>
                <a:uLnTx/>
                <a:uFillTx/>
                <a:latin typeface="Rockwell"/>
                <a:ea typeface="+mn-ea"/>
                <a:cs typeface="Rockwell"/>
              </a:rPr>
              <a:t> 1, until week 7</a:t>
            </a:r>
            <a:endParaRPr kumimoji="0" lang="en-US" sz="1400" b="0" i="0" u="none" strike="noStrike" kern="1200" cap="none" spc="0" normalizeH="0" baseline="0" noProof="0" dirty="0">
              <a:ln>
                <a:noFill/>
              </a:ln>
              <a:solidFill>
                <a:srgbClr val="6F00FE"/>
              </a:solidFill>
              <a:effectLst/>
              <a:uLnTx/>
              <a:uFillTx/>
              <a:latin typeface="Rockwell"/>
              <a:ea typeface="+mn-ea"/>
              <a:cs typeface="Rockwell"/>
            </a:endParaRPr>
          </a:p>
        </p:txBody>
      </p:sp>
      <p:pic>
        <p:nvPicPr>
          <p:cNvPr id="26" name="HorseHandyTheme.mp3">
            <a:hlinkClick r:id="" action="ppaction://media"/>
            <a:extLst>
              <a:ext uri="{FF2B5EF4-FFF2-40B4-BE49-F238E27FC236}">
                <a16:creationId xmlns:a16="http://schemas.microsoft.com/office/drawing/2014/main" xmlns="" id="{F752C634-C196-4A0E-B272-51A2207246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1433" y="4808903"/>
            <a:ext cx="812800" cy="812800"/>
          </a:xfrm>
          <a:prstGeom prst="rect">
            <a:avLst/>
          </a:prstGeom>
        </p:spPr>
      </p:pic>
      <p:pic>
        <p:nvPicPr>
          <p:cNvPr id="20" name="Picture 19" descr="Screen Clipping">
            <a:extLst>
              <a:ext uri="{FF2B5EF4-FFF2-40B4-BE49-F238E27FC236}">
                <a16:creationId xmlns:a16="http://schemas.microsoft.com/office/drawing/2014/main" xmlns="" id="{5D6FD7CF-3BB5-411F-AECC-35EEE05C41B1}"/>
              </a:ext>
            </a:extLst>
          </p:cNvPr>
          <p:cNvPicPr>
            <a:picLocks noChangeAspect="1"/>
          </p:cNvPicPr>
          <p:nvPr/>
        </p:nvPicPr>
        <p:blipFill rotWithShape="1">
          <a:blip r:embed="rId5">
            <a:extLst>
              <a:ext uri="{28A0092B-C50C-407E-A947-70E740481C1C}">
                <a14:useLocalDpi xmlns:a14="http://schemas.microsoft.com/office/drawing/2010/main" val="0"/>
              </a:ext>
            </a:extLst>
          </a:blip>
          <a:srcRect l="8682" t="4116" r="12521" b="8004"/>
          <a:stretch/>
        </p:blipFill>
        <p:spPr>
          <a:xfrm>
            <a:off x="4094119" y="1895051"/>
            <a:ext cx="1401677" cy="1404310"/>
          </a:xfrm>
          <a:prstGeom prst="ellipse">
            <a:avLst/>
          </a:prstGeom>
        </p:spPr>
      </p:pic>
      <p:pic>
        <p:nvPicPr>
          <p:cNvPr id="27" name="Picture 26" descr="horseHandy.png">
            <a:extLst>
              <a:ext uri="{FF2B5EF4-FFF2-40B4-BE49-F238E27FC236}">
                <a16:creationId xmlns:a16="http://schemas.microsoft.com/office/drawing/2014/main" xmlns="" id="{C5039C11-097B-4220-9B70-EAD1B59491D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2254" y="1137469"/>
            <a:ext cx="3015712" cy="3015712"/>
          </a:xfrm>
          <a:prstGeom prst="rect">
            <a:avLst/>
          </a:prstGeom>
        </p:spPr>
      </p:pic>
    </p:spTree>
    <p:extLst>
      <p:ext uri="{BB962C8B-B14F-4D97-AF65-F5344CB8AC3E}">
        <p14:creationId xmlns:p14="http://schemas.microsoft.com/office/powerpoint/2010/main" val="121771705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06" fill="hold"/>
                                        <p:tgtEl>
                                          <p:spTgt spid="26"/>
                                        </p:tgtEl>
                                      </p:cBhvr>
                                    </p:cmd>
                                  </p:childTnLst>
                                </p:cTn>
                              </p:par>
                              <p:par>
                                <p:cTn id="7" presetID="53" presetClass="entr" presetSubtype="16" fill="hold" nodeType="withEffect">
                                  <p:stCondLst>
                                    <p:cond delay="1000"/>
                                  </p:stCondLst>
                                  <p:childTnLst>
                                    <p:set>
                                      <p:cBhvr>
                                        <p:cTn id="8" dur="1" fill="hold">
                                          <p:stCondLst>
                                            <p:cond delay="0"/>
                                          </p:stCondLst>
                                        </p:cTn>
                                        <p:tgtEl>
                                          <p:spTgt spid="27"/>
                                        </p:tgtEl>
                                        <p:attrNameLst>
                                          <p:attrName>style.visibility</p:attrName>
                                        </p:attrNameLst>
                                      </p:cBhvr>
                                      <p:to>
                                        <p:strVal val="visible"/>
                                      </p:to>
                                    </p:set>
                                    <p:anim calcmode="lin" valueType="num">
                                      <p:cBhvr>
                                        <p:cTn id="9" dur="500" fill="hold"/>
                                        <p:tgtEl>
                                          <p:spTgt spid="27"/>
                                        </p:tgtEl>
                                        <p:attrNameLst>
                                          <p:attrName>ppt_w</p:attrName>
                                        </p:attrNameLst>
                                      </p:cBhvr>
                                      <p:tavLst>
                                        <p:tav tm="0">
                                          <p:val>
                                            <p:fltVal val="0"/>
                                          </p:val>
                                        </p:tav>
                                        <p:tav tm="100000">
                                          <p:val>
                                            <p:strVal val="#ppt_w"/>
                                          </p:val>
                                        </p:tav>
                                      </p:tavLst>
                                    </p:anim>
                                    <p:anim calcmode="lin" valueType="num">
                                      <p:cBhvr>
                                        <p:cTn id="10" dur="500" fill="hold"/>
                                        <p:tgtEl>
                                          <p:spTgt spid="27"/>
                                        </p:tgtEl>
                                        <p:attrNameLst>
                                          <p:attrName>ppt_h</p:attrName>
                                        </p:attrNameLst>
                                      </p:cBhvr>
                                      <p:tavLst>
                                        <p:tav tm="0">
                                          <p:val>
                                            <p:fltVal val="0"/>
                                          </p:val>
                                        </p:tav>
                                        <p:tav tm="100000">
                                          <p:val>
                                            <p:strVal val="#ppt_h"/>
                                          </p:val>
                                        </p:tav>
                                      </p:tavLst>
                                    </p:anim>
                                    <p:animEffect transition="in" filter="fade">
                                      <p:cBhvr>
                                        <p:cTn id="11" dur="500"/>
                                        <p:tgtEl>
                                          <p:spTgt spid="27"/>
                                        </p:tgtEl>
                                      </p:cBhvr>
                                    </p:animEffect>
                                  </p:childTnLst>
                                </p:cTn>
                              </p:par>
                              <p:par>
                                <p:cTn id="12" presetID="2" presetClass="entr" presetSubtype="8" fill="hold" grpId="0" nodeType="withEffect">
                                  <p:stCondLst>
                                    <p:cond delay="2000"/>
                                  </p:stCondLst>
                                  <p:childTnLst>
                                    <p:set>
                                      <p:cBhvr>
                                        <p:cTn id="13" dur="1" fill="hold">
                                          <p:stCondLst>
                                            <p:cond delay="0"/>
                                          </p:stCondLst>
                                        </p:cTn>
                                        <p:tgtEl>
                                          <p:spTgt spid="22"/>
                                        </p:tgtEl>
                                        <p:attrNameLst>
                                          <p:attrName>style.visibility</p:attrName>
                                        </p:attrNameLst>
                                      </p:cBhvr>
                                      <p:to>
                                        <p:strVal val="visible"/>
                                      </p:to>
                                    </p:set>
                                    <p:anim calcmode="lin" valueType="num">
                                      <p:cBhvr additive="base">
                                        <p:cTn id="14" dur="500" fill="hold"/>
                                        <p:tgtEl>
                                          <p:spTgt spid="22"/>
                                        </p:tgtEl>
                                        <p:attrNameLst>
                                          <p:attrName>ppt_x</p:attrName>
                                        </p:attrNameLst>
                                      </p:cBhvr>
                                      <p:tavLst>
                                        <p:tav tm="0">
                                          <p:val>
                                            <p:strVal val="0-#ppt_w/2"/>
                                          </p:val>
                                        </p:tav>
                                        <p:tav tm="100000">
                                          <p:val>
                                            <p:strVal val="#ppt_x"/>
                                          </p:val>
                                        </p:tav>
                                      </p:tavLst>
                                    </p:anim>
                                    <p:anim calcmode="lin" valueType="num">
                                      <p:cBhvr additive="base">
                                        <p:cTn id="15" dur="500" fill="hold"/>
                                        <p:tgtEl>
                                          <p:spTgt spid="22"/>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2000"/>
                                  </p:stCondLst>
                                  <p:childTnLst>
                                    <p:set>
                                      <p:cBhvr>
                                        <p:cTn id="17" dur="1" fill="hold">
                                          <p:stCondLst>
                                            <p:cond delay="0"/>
                                          </p:stCondLst>
                                        </p:cTn>
                                        <p:tgtEl>
                                          <p:spTgt spid="24"/>
                                        </p:tgtEl>
                                        <p:attrNameLst>
                                          <p:attrName>style.visibility</p:attrName>
                                        </p:attrNameLst>
                                      </p:cBhvr>
                                      <p:to>
                                        <p:strVal val="visible"/>
                                      </p:to>
                                    </p:set>
                                    <p:anim calcmode="lin" valueType="num">
                                      <p:cBhvr additive="base">
                                        <p:cTn id="18" dur="500" fill="hold"/>
                                        <p:tgtEl>
                                          <p:spTgt spid="24"/>
                                        </p:tgtEl>
                                        <p:attrNameLst>
                                          <p:attrName>ppt_x</p:attrName>
                                        </p:attrNameLst>
                                      </p:cBhvr>
                                      <p:tavLst>
                                        <p:tav tm="0">
                                          <p:val>
                                            <p:strVal val="0-#ppt_w/2"/>
                                          </p:val>
                                        </p:tav>
                                        <p:tav tm="100000">
                                          <p:val>
                                            <p:strVal val="#ppt_x"/>
                                          </p:val>
                                        </p:tav>
                                      </p:tavLst>
                                    </p:anim>
                                    <p:anim calcmode="lin" valueType="num">
                                      <p:cBhvr additive="base">
                                        <p:cTn id="19" dur="500" fill="hold"/>
                                        <p:tgtEl>
                                          <p:spTgt spid="24"/>
                                        </p:tgtEl>
                                        <p:attrNameLst>
                                          <p:attrName>ppt_y</p:attrName>
                                        </p:attrNameLst>
                                      </p:cBhvr>
                                      <p:tavLst>
                                        <p:tav tm="0">
                                          <p:val>
                                            <p:strVal val="#ppt_y"/>
                                          </p:val>
                                        </p:tav>
                                        <p:tav tm="100000">
                                          <p:val>
                                            <p:strVal val="#ppt_y"/>
                                          </p:val>
                                        </p:tav>
                                      </p:tavLst>
                                    </p:anim>
                                  </p:childTnLst>
                                </p:cTn>
                              </p:par>
                              <p:par>
                                <p:cTn id="20" presetID="2" presetClass="entr" presetSubtype="8" fill="hold" nodeType="withEffect">
                                  <p:stCondLst>
                                    <p:cond delay="2000"/>
                                  </p:stCondLst>
                                  <p:childTnLst>
                                    <p:set>
                                      <p:cBhvr>
                                        <p:cTn id="21" dur="1" fill="hold">
                                          <p:stCondLst>
                                            <p:cond delay="0"/>
                                          </p:stCondLst>
                                        </p:cTn>
                                        <p:tgtEl>
                                          <p:spTgt spid="20"/>
                                        </p:tgtEl>
                                        <p:attrNameLst>
                                          <p:attrName>style.visibility</p:attrName>
                                        </p:attrNameLst>
                                      </p:cBhvr>
                                      <p:to>
                                        <p:strVal val="visible"/>
                                      </p:to>
                                    </p:set>
                                    <p:anim calcmode="lin" valueType="num">
                                      <p:cBhvr additive="base">
                                        <p:cTn id="22" dur="500" fill="hold"/>
                                        <p:tgtEl>
                                          <p:spTgt spid="20"/>
                                        </p:tgtEl>
                                        <p:attrNameLst>
                                          <p:attrName>ppt_x</p:attrName>
                                        </p:attrNameLst>
                                      </p:cBhvr>
                                      <p:tavLst>
                                        <p:tav tm="0">
                                          <p:val>
                                            <p:strVal val="0-#ppt_w/2"/>
                                          </p:val>
                                        </p:tav>
                                        <p:tav tm="100000">
                                          <p:val>
                                            <p:strVal val="#ppt_x"/>
                                          </p:val>
                                        </p:tav>
                                      </p:tavLst>
                                    </p:anim>
                                    <p:anim calcmode="lin" valueType="num">
                                      <p:cBhvr additive="base">
                                        <p:cTn id="23" dur="500" fill="hold"/>
                                        <p:tgtEl>
                                          <p:spTgt spid="20"/>
                                        </p:tgtEl>
                                        <p:attrNameLst>
                                          <p:attrName>ppt_y</p:attrName>
                                        </p:attrNameLst>
                                      </p:cBhvr>
                                      <p:tavLst>
                                        <p:tav tm="0">
                                          <p:val>
                                            <p:strVal val="#ppt_y"/>
                                          </p:val>
                                        </p:tav>
                                        <p:tav tm="100000">
                                          <p:val>
                                            <p:strVal val="#ppt_y"/>
                                          </p:val>
                                        </p:tav>
                                      </p:tavLst>
                                    </p:anim>
                                  </p:childTnLst>
                                </p:cTn>
                              </p:par>
                              <p:par>
                                <p:cTn id="24" presetID="2" presetClass="entr" presetSubtype="8" fill="hold" grpId="0" nodeType="withEffect">
                                  <p:stCondLst>
                                    <p:cond delay="2000"/>
                                  </p:stCondLst>
                                  <p:childTnLst>
                                    <p:set>
                                      <p:cBhvr>
                                        <p:cTn id="25" dur="1" fill="hold">
                                          <p:stCondLst>
                                            <p:cond delay="0"/>
                                          </p:stCondLst>
                                        </p:cTn>
                                        <p:tgtEl>
                                          <p:spTgt spid="25"/>
                                        </p:tgtEl>
                                        <p:attrNameLst>
                                          <p:attrName>style.visibility</p:attrName>
                                        </p:attrNameLst>
                                      </p:cBhvr>
                                      <p:to>
                                        <p:strVal val="visible"/>
                                      </p:to>
                                    </p:set>
                                    <p:anim calcmode="lin" valueType="num">
                                      <p:cBhvr additive="base">
                                        <p:cTn id="26" dur="500" fill="hold"/>
                                        <p:tgtEl>
                                          <p:spTgt spid="25"/>
                                        </p:tgtEl>
                                        <p:attrNameLst>
                                          <p:attrName>ppt_x</p:attrName>
                                        </p:attrNameLst>
                                      </p:cBhvr>
                                      <p:tavLst>
                                        <p:tav tm="0">
                                          <p:val>
                                            <p:strVal val="0-#ppt_w/2"/>
                                          </p:val>
                                        </p:tav>
                                        <p:tav tm="100000">
                                          <p:val>
                                            <p:strVal val="#ppt_x"/>
                                          </p:val>
                                        </p:tav>
                                      </p:tavLst>
                                    </p:anim>
                                    <p:anim calcmode="lin" valueType="num">
                                      <p:cBhvr additive="base">
                                        <p:cTn id="27" dur="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26"/>
                </p:tgtEl>
              </p:cMediaNode>
            </p:audio>
          </p:childTnLst>
        </p:cTn>
      </p:par>
    </p:tnLst>
    <p:bldLst>
      <p:bldP spid="22" grpId="0" animBg="1"/>
      <p:bldP spid="24" grpId="0"/>
      <p:bldP spid="2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1448163"/>
              </p:ext>
            </p:extLst>
          </p:nvPr>
        </p:nvGraphicFramePr>
        <p:xfrm>
          <a:off x="4242463" y="486112"/>
          <a:ext cx="4628979" cy="4127626"/>
        </p:xfrm>
        <a:graphic>
          <a:graphicData uri="http://schemas.openxmlformats.org/drawingml/2006/table">
            <a:tbl>
              <a:tblPr firstRow="1">
                <a:tableStyleId>{FABFCF23-3B69-468F-B69F-88F6DE6A72F2}</a:tableStyleId>
              </a:tblPr>
              <a:tblGrid>
                <a:gridCol w="1057081">
                  <a:extLst>
                    <a:ext uri="{9D8B030D-6E8A-4147-A177-3AD203B41FA5}">
                      <a16:colId xmlns:a16="http://schemas.microsoft.com/office/drawing/2014/main" xmlns="" val="20000"/>
                    </a:ext>
                  </a:extLst>
                </a:gridCol>
                <a:gridCol w="705345">
                  <a:extLst>
                    <a:ext uri="{9D8B030D-6E8A-4147-A177-3AD203B41FA5}">
                      <a16:colId xmlns:a16="http://schemas.microsoft.com/office/drawing/2014/main" xmlns="" val="20001"/>
                    </a:ext>
                  </a:extLst>
                </a:gridCol>
                <a:gridCol w="504613">
                  <a:extLst>
                    <a:ext uri="{9D8B030D-6E8A-4147-A177-3AD203B41FA5}">
                      <a16:colId xmlns:a16="http://schemas.microsoft.com/office/drawing/2014/main" xmlns="" val="20002"/>
                    </a:ext>
                  </a:extLst>
                </a:gridCol>
                <a:gridCol w="706458">
                  <a:extLst>
                    <a:ext uri="{9D8B030D-6E8A-4147-A177-3AD203B41FA5}">
                      <a16:colId xmlns:a16="http://schemas.microsoft.com/office/drawing/2014/main" xmlns="" val="20003"/>
                    </a:ext>
                  </a:extLst>
                </a:gridCol>
                <a:gridCol w="847873">
                  <a:extLst>
                    <a:ext uri="{9D8B030D-6E8A-4147-A177-3AD203B41FA5}">
                      <a16:colId xmlns:a16="http://schemas.microsoft.com/office/drawing/2014/main" xmlns="" val="20004"/>
                    </a:ext>
                  </a:extLst>
                </a:gridCol>
                <a:gridCol w="807609">
                  <a:extLst>
                    <a:ext uri="{9D8B030D-6E8A-4147-A177-3AD203B41FA5}">
                      <a16:colId xmlns:a16="http://schemas.microsoft.com/office/drawing/2014/main" xmlns="" val="20005"/>
                    </a:ext>
                  </a:extLst>
                </a:gridCol>
              </a:tblGrid>
              <a:tr h="690478">
                <a:tc>
                  <a:txBody>
                    <a:bodyPr/>
                    <a:lstStyle/>
                    <a:p>
                      <a:pPr algn="ctr" fontAlgn="b"/>
                      <a:r>
                        <a:rPr lang="en-US" sz="1600" b="0" i="0" u="none" strike="noStrike" dirty="0">
                          <a:solidFill>
                            <a:schemeClr val="bg1"/>
                          </a:solidFill>
                          <a:effectLst/>
                          <a:latin typeface="Arial Narrow" panose="020B0606020202030204" pitchFamily="34" charset="0"/>
                          <a:cs typeface="Segoe UI"/>
                        </a:rPr>
                        <a:t>Player</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600" b="0" i="0" u="none" strike="noStrike" dirty="0">
                          <a:solidFill>
                            <a:schemeClr val="bg1"/>
                          </a:solidFill>
                          <a:effectLst/>
                          <a:latin typeface="Arial Narrow" panose="020B0606020202030204" pitchFamily="34" charset="0"/>
                          <a:cs typeface="Segoe UI"/>
                        </a:rPr>
                        <a:t>$</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600" b="0" u="none" strike="noStrike" dirty="0" err="1">
                          <a:solidFill>
                            <a:schemeClr val="bg1"/>
                          </a:solidFill>
                          <a:effectLst/>
                          <a:latin typeface="Arial Narrow" panose="020B0606020202030204" pitchFamily="34" charset="0"/>
                          <a:cs typeface="Segoe UI"/>
                        </a:rPr>
                        <a:t>Wk</a:t>
                      </a:r>
                      <a:endParaRPr lang="en-US" sz="1600" b="0" i="0" u="none" strike="noStrike" dirty="0">
                        <a:solidFill>
                          <a:schemeClr val="bg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u="none" strike="noStrike" dirty="0">
                          <a:solidFill>
                            <a:schemeClr val="bg1"/>
                          </a:solidFill>
                          <a:effectLst/>
                          <a:latin typeface="Arial Narrow" panose="020B0606020202030204" pitchFamily="34" charset="0"/>
                          <a:cs typeface="Segoe UI"/>
                        </a:rPr>
                        <a:t>Finish Position Rank</a:t>
                      </a:r>
                      <a:endParaRPr lang="en-US" sz="1200" b="0" i="0" u="none" strike="noStrike" dirty="0">
                        <a:solidFill>
                          <a:schemeClr val="bg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600" b="0" i="0" u="none" strike="noStrike" dirty="0">
                          <a:solidFill>
                            <a:schemeClr val="bg1"/>
                          </a:solidFill>
                          <a:effectLst/>
                          <a:latin typeface="Arial Narrow" panose="020B0606020202030204" pitchFamily="34" charset="0"/>
                          <a:cs typeface="Segoe UI"/>
                        </a:rPr>
                        <a:t>Finish</a:t>
                      </a:r>
                      <a:r>
                        <a:rPr lang="en-US" sz="1600" b="0" i="0" u="none" strike="noStrike" baseline="0" dirty="0">
                          <a:solidFill>
                            <a:schemeClr val="bg1"/>
                          </a:solidFill>
                          <a:effectLst/>
                          <a:latin typeface="Arial Narrow" panose="020B0606020202030204" pitchFamily="34" charset="0"/>
                          <a:cs typeface="Segoe UI"/>
                        </a:rPr>
                        <a:t> </a:t>
                      </a:r>
                      <a:r>
                        <a:rPr lang="en-US" sz="1600" b="0" i="0" u="none" strike="noStrike" baseline="0" dirty="0" err="1">
                          <a:solidFill>
                            <a:schemeClr val="bg1"/>
                          </a:solidFill>
                          <a:effectLst/>
                          <a:latin typeface="Arial Narrow" panose="020B0606020202030204" pitchFamily="34" charset="0"/>
                          <a:cs typeface="Segoe UI"/>
                        </a:rPr>
                        <a:t>Pts</a:t>
                      </a:r>
                      <a:endParaRPr lang="en-US" sz="1600" b="0" i="0" u="none" strike="noStrike" dirty="0">
                        <a:solidFill>
                          <a:schemeClr val="bg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600" b="0" u="none" strike="noStrike" dirty="0">
                          <a:solidFill>
                            <a:schemeClr val="bg1"/>
                          </a:solidFill>
                          <a:effectLst/>
                          <a:latin typeface="Arial Narrow" panose="020B0606020202030204" pitchFamily="34" charset="0"/>
                          <a:cs typeface="Segoe UI"/>
                        </a:rPr>
                        <a:t>To</a:t>
                      </a:r>
                      <a:endParaRPr lang="en-US" sz="1600" b="0" i="0" u="none" strike="noStrike" dirty="0">
                        <a:solidFill>
                          <a:schemeClr val="bg1"/>
                        </a:solidFill>
                        <a:effectLst/>
                        <a:latin typeface="Arial Narrow" panose="020B0606020202030204" pitchFamily="34" charset="0"/>
                        <a:cs typeface="Segoe UI"/>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0"/>
                  </a:ext>
                </a:extLst>
              </a:tr>
              <a:tr h="312468">
                <a:tc>
                  <a:txBody>
                    <a:bodyPr/>
                    <a:lstStyle/>
                    <a:p>
                      <a:pPr algn="ctr" fontAlgn="b"/>
                      <a:r>
                        <a:rPr lang="en-US" sz="1200" b="0" i="0" u="none" strike="noStrike" dirty="0">
                          <a:solidFill>
                            <a:srgbClr val="000000"/>
                          </a:solidFill>
                          <a:effectLst/>
                          <a:latin typeface="Arial Narrow"/>
                          <a:cs typeface="Arial Narrow"/>
                        </a:rPr>
                        <a:t>James Robinson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RB 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254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Eddie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1"/>
                  </a:ext>
                </a:extLst>
              </a:tr>
              <a:tr h="312468">
                <a:tc>
                  <a:txBody>
                    <a:bodyPr/>
                    <a:lstStyle/>
                    <a:p>
                      <a:pPr algn="ctr" fontAlgn="b"/>
                      <a:r>
                        <a:rPr lang="en-US" sz="1200" b="0" i="0" u="none" strike="noStrike" dirty="0">
                          <a:solidFill>
                            <a:srgbClr val="000000"/>
                          </a:solidFill>
                          <a:effectLst/>
                          <a:latin typeface="Arial Narrow"/>
                          <a:cs typeface="Arial Narrow"/>
                        </a:rPr>
                        <a:t>Logan Thomas</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TE 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177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Andrew</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656792678"/>
                  </a:ext>
                </a:extLst>
              </a:tr>
              <a:tr h="312468">
                <a:tc>
                  <a:txBody>
                    <a:bodyPr/>
                    <a:lstStyle/>
                    <a:p>
                      <a:pPr algn="ctr" fontAlgn="b"/>
                      <a:r>
                        <a:rPr lang="en-US" sz="1200" b="0" i="0" u="none" strike="noStrike" dirty="0" err="1">
                          <a:solidFill>
                            <a:srgbClr val="000000"/>
                          </a:solidFill>
                          <a:effectLst/>
                          <a:latin typeface="Arial Narrow"/>
                          <a:cs typeface="Arial Narrow"/>
                        </a:rPr>
                        <a:t>Tonyan</a:t>
                      </a:r>
                      <a:endParaRPr lang="en-US" sz="120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TE 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176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Jim</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755394288"/>
                  </a:ext>
                </a:extLst>
              </a:tr>
              <a:tr h="312468">
                <a:tc>
                  <a:txBody>
                    <a:bodyPr/>
                    <a:lstStyle/>
                    <a:p>
                      <a:pPr algn="ctr" fontAlgn="b"/>
                      <a:r>
                        <a:rPr lang="en-US" sz="1200" b="0" i="0" u="none" strike="noStrike" dirty="0">
                          <a:solidFill>
                            <a:srgbClr val="000000"/>
                          </a:solidFill>
                          <a:effectLst/>
                          <a:latin typeface="Arial Narrow"/>
                          <a:cs typeface="Arial Narrow"/>
                        </a:rPr>
                        <a:t>Herbert</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QB 8</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346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Bill</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2015991341"/>
                  </a:ext>
                </a:extLst>
              </a:tr>
              <a:tr h="312468">
                <a:tc>
                  <a:txBody>
                    <a:bodyPr/>
                    <a:lstStyle/>
                    <a:p>
                      <a:pPr algn="ctr" fontAlgn="b"/>
                      <a:r>
                        <a:rPr lang="en-US" sz="1200" b="0" i="0" u="none" strike="noStrike" dirty="0" err="1">
                          <a:solidFill>
                            <a:srgbClr val="000000"/>
                          </a:solidFill>
                          <a:effectLst/>
                          <a:latin typeface="Arial Narrow"/>
                          <a:cs typeface="Arial Narrow"/>
                        </a:rPr>
                        <a:t>McKissic</a:t>
                      </a:r>
                      <a:endParaRPr lang="en-US" sz="120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RB 18</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191</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Trevor</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781785533"/>
                  </a:ext>
                </a:extLst>
              </a:tr>
              <a:tr h="312468">
                <a:tc>
                  <a:txBody>
                    <a:bodyPr/>
                    <a:lstStyle/>
                    <a:p>
                      <a:pPr algn="ctr" fontAlgn="b"/>
                      <a:r>
                        <a:rPr lang="en-US" sz="1200" b="0" i="0" u="none" strike="noStrike" dirty="0">
                          <a:solidFill>
                            <a:srgbClr val="000000"/>
                          </a:solidFill>
                          <a:effectLst/>
                          <a:latin typeface="Arial Narrow"/>
                          <a:cs typeface="Arial Narrow"/>
                        </a:rPr>
                        <a:t>Tannehill</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QB 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351</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Eddie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2556593006"/>
                  </a:ext>
                </a:extLst>
              </a:tr>
              <a:tr h="312468">
                <a:tc>
                  <a:txBody>
                    <a:bodyPr/>
                    <a:lstStyle/>
                    <a:p>
                      <a:pPr algn="ctr" fontAlgn="b"/>
                      <a:r>
                        <a:rPr lang="en-US" sz="1200" b="0" i="0" u="none" strike="noStrike" dirty="0">
                          <a:solidFill>
                            <a:srgbClr val="000000"/>
                          </a:solidFill>
                          <a:effectLst/>
                          <a:latin typeface="Arial Narrow"/>
                          <a:cs typeface="Arial Narrow"/>
                        </a:rPr>
                        <a:t>Tee Higgins</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WR 25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196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Aaron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546798652"/>
                  </a:ext>
                </a:extLst>
              </a:tr>
              <a:tr h="312468">
                <a:tc>
                  <a:txBody>
                    <a:bodyPr/>
                    <a:lstStyle/>
                    <a:p>
                      <a:pPr algn="ctr" fontAlgn="b"/>
                      <a:r>
                        <a:rPr lang="en-US" sz="1200" b="0" i="0" u="none" strike="noStrike" dirty="0">
                          <a:solidFill>
                            <a:srgbClr val="000000"/>
                          </a:solidFill>
                          <a:effectLst/>
                          <a:latin typeface="Arial Narrow"/>
                          <a:cs typeface="Arial Narrow"/>
                        </a:rPr>
                        <a:t>Gaskin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RB 27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165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Jake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3103233210"/>
                  </a:ext>
                </a:extLst>
              </a:tr>
              <a:tr h="312468">
                <a:tc>
                  <a:txBody>
                    <a:bodyPr/>
                    <a:lstStyle/>
                    <a:p>
                      <a:pPr algn="ctr" fontAlgn="b"/>
                      <a:r>
                        <a:rPr lang="en-US" sz="1200" b="0" i="0" u="none" strike="noStrike" dirty="0">
                          <a:solidFill>
                            <a:srgbClr val="000000"/>
                          </a:solidFill>
                          <a:effectLst/>
                          <a:latin typeface="Arial Narrow"/>
                          <a:cs typeface="Arial Narrow"/>
                        </a:rPr>
                        <a:t>Justin Jefferson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$32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WR 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282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Bill</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3772023814"/>
                  </a:ext>
                </a:extLst>
              </a:tr>
              <a:tr h="312468">
                <a:tc>
                  <a:txBody>
                    <a:bodyPr/>
                    <a:lstStyle/>
                    <a:p>
                      <a:pPr algn="ctr" fontAlgn="b"/>
                      <a:r>
                        <a:rPr lang="en-US" sz="1200" b="0" i="0" u="none" strike="noStrike" dirty="0">
                          <a:solidFill>
                            <a:srgbClr val="000000"/>
                          </a:solidFill>
                          <a:effectLst/>
                          <a:latin typeface="Arial Narrow"/>
                          <a:cs typeface="Arial Narrow"/>
                        </a:rPr>
                        <a:t>Mike Davis</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$51</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RB 13 </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206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Albert</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2221987877"/>
                  </a:ext>
                </a:extLst>
              </a:tr>
              <a:tr h="312468">
                <a:tc>
                  <a:txBody>
                    <a:bodyPr/>
                    <a:lstStyle/>
                    <a:p>
                      <a:pPr algn="ctr" fontAlgn="b"/>
                      <a:r>
                        <a:rPr lang="en-US" sz="1200" b="0" i="0" u="none" strike="noStrike" dirty="0" err="1">
                          <a:solidFill>
                            <a:srgbClr val="000000"/>
                          </a:solidFill>
                          <a:effectLst/>
                          <a:latin typeface="Arial Narrow"/>
                          <a:cs typeface="Arial Narrow"/>
                        </a:rPr>
                        <a:t>Nyheim</a:t>
                      </a:r>
                      <a:endParaRPr lang="en-US" sz="120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$67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RB 12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208</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Eddie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322804139"/>
                  </a:ext>
                </a:extLst>
              </a:tr>
            </a:tbl>
          </a:graphicData>
        </a:graphic>
      </p:graphicFrame>
      <p:sp>
        <p:nvSpPr>
          <p:cNvPr id="4" name="TextBox 3">
            <a:extLst>
              <a:ext uri="{FF2B5EF4-FFF2-40B4-BE49-F238E27FC236}">
                <a16:creationId xmlns:a16="http://schemas.microsoft.com/office/drawing/2014/main" xmlns="" id="{603DC192-9590-4F08-A349-ABFE1BF63DDD}"/>
              </a:ext>
            </a:extLst>
          </p:cNvPr>
          <p:cNvSpPr txBox="1"/>
          <p:nvPr/>
        </p:nvSpPr>
        <p:spPr>
          <a:xfrm>
            <a:off x="272558" y="884949"/>
            <a:ext cx="3782607" cy="3416320"/>
          </a:xfrm>
          <a:prstGeom prst="rect">
            <a:avLst/>
          </a:prstGeom>
          <a:noFill/>
        </p:spPr>
        <p:txBody>
          <a:bodyPr wrap="square" rtlCol="0">
            <a:spAutoFit/>
          </a:bodyPr>
          <a:lstStyle/>
          <a:p>
            <a:pPr algn="ctr"/>
            <a:r>
              <a:rPr lang="en-US" sz="5400" b="1" dirty="0" err="1">
                <a:solidFill>
                  <a:srgbClr val="FFFFFF"/>
                </a:solidFill>
                <a:latin typeface="Segoe UI"/>
                <a:cs typeface="Segoe UI"/>
              </a:rPr>
              <a:t>FAABulous</a:t>
            </a:r>
            <a:r>
              <a:rPr lang="en-US" sz="5400" b="1" dirty="0">
                <a:solidFill>
                  <a:srgbClr val="FFFFFF"/>
                </a:solidFill>
                <a:latin typeface="Segoe UI"/>
                <a:cs typeface="Segoe UI"/>
              </a:rPr>
              <a:t> … </a:t>
            </a:r>
            <a:r>
              <a:rPr lang="en-US" sz="5400" dirty="0">
                <a:solidFill>
                  <a:srgbClr val="FFFFFF"/>
                </a:solidFill>
                <a:latin typeface="Segoe UI"/>
                <a:cs typeface="Segoe UI"/>
              </a:rPr>
              <a:t>Best Waiver Buys</a:t>
            </a:r>
          </a:p>
        </p:txBody>
      </p:sp>
    </p:spTree>
    <p:extLst>
      <p:ext uri="{BB962C8B-B14F-4D97-AF65-F5344CB8AC3E}">
        <p14:creationId xmlns:p14="http://schemas.microsoft.com/office/powerpoint/2010/main" val="1830733030"/>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136723537"/>
              </p:ext>
            </p:extLst>
          </p:nvPr>
        </p:nvGraphicFramePr>
        <p:xfrm>
          <a:off x="4124720" y="447012"/>
          <a:ext cx="4628979" cy="4202532"/>
        </p:xfrm>
        <a:graphic>
          <a:graphicData uri="http://schemas.openxmlformats.org/drawingml/2006/table">
            <a:tbl>
              <a:tblPr firstRow="1">
                <a:tableStyleId>{FABFCF23-3B69-468F-B69F-88F6DE6A72F2}</a:tableStyleId>
              </a:tblPr>
              <a:tblGrid>
                <a:gridCol w="1057081">
                  <a:extLst>
                    <a:ext uri="{9D8B030D-6E8A-4147-A177-3AD203B41FA5}">
                      <a16:colId xmlns:a16="http://schemas.microsoft.com/office/drawing/2014/main" xmlns="" val="20000"/>
                    </a:ext>
                  </a:extLst>
                </a:gridCol>
                <a:gridCol w="580446">
                  <a:extLst>
                    <a:ext uri="{9D8B030D-6E8A-4147-A177-3AD203B41FA5}">
                      <a16:colId xmlns:a16="http://schemas.microsoft.com/office/drawing/2014/main" xmlns="" val="20001"/>
                    </a:ext>
                  </a:extLst>
                </a:gridCol>
                <a:gridCol w="628153">
                  <a:extLst>
                    <a:ext uri="{9D8B030D-6E8A-4147-A177-3AD203B41FA5}">
                      <a16:colId xmlns:a16="http://schemas.microsoft.com/office/drawing/2014/main" xmlns="" val="20002"/>
                    </a:ext>
                  </a:extLst>
                </a:gridCol>
                <a:gridCol w="811033">
                  <a:extLst>
                    <a:ext uri="{9D8B030D-6E8A-4147-A177-3AD203B41FA5}">
                      <a16:colId xmlns:a16="http://schemas.microsoft.com/office/drawing/2014/main" xmlns="" val="20003"/>
                    </a:ext>
                  </a:extLst>
                </a:gridCol>
                <a:gridCol w="744657">
                  <a:extLst>
                    <a:ext uri="{9D8B030D-6E8A-4147-A177-3AD203B41FA5}">
                      <a16:colId xmlns:a16="http://schemas.microsoft.com/office/drawing/2014/main" xmlns="" val="20004"/>
                    </a:ext>
                  </a:extLst>
                </a:gridCol>
                <a:gridCol w="807609">
                  <a:extLst>
                    <a:ext uri="{9D8B030D-6E8A-4147-A177-3AD203B41FA5}">
                      <a16:colId xmlns:a16="http://schemas.microsoft.com/office/drawing/2014/main" xmlns="" val="20005"/>
                    </a:ext>
                  </a:extLst>
                </a:gridCol>
              </a:tblGrid>
              <a:tr h="968778">
                <a:tc>
                  <a:txBody>
                    <a:bodyPr/>
                    <a:lstStyle/>
                    <a:p>
                      <a:pPr algn="ctr" fontAlgn="b"/>
                      <a:r>
                        <a:rPr lang="en-US" sz="1400" u="none" strike="noStrike" dirty="0">
                          <a:effectLst/>
                          <a:latin typeface="Arial Narrow" panose="020B0606020202030204" pitchFamily="34" charset="0"/>
                        </a:rPr>
                        <a:t>Player</a:t>
                      </a:r>
                      <a:endParaRPr lang="en-US" sz="1400" b="0" i="0" u="none" strike="noStrike" dirty="0">
                        <a:solidFill>
                          <a:srgbClr val="000000"/>
                        </a:solidFill>
                        <a:effectLst/>
                        <a:latin typeface="Arial Narrow" panose="020B0606020202030204" pitchFamily="34" charset="0"/>
                      </a:endParaRPr>
                    </a:p>
                  </a:txBody>
                  <a:tcPr marL="4345" marR="4345" marT="4345"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400" u="none" strike="noStrike" dirty="0">
                          <a:effectLst/>
                          <a:latin typeface="Arial Narrow" panose="020B0606020202030204" pitchFamily="34" charset="0"/>
                        </a:rPr>
                        <a:t>$</a:t>
                      </a:r>
                      <a:endParaRPr lang="en-US" sz="1400" b="0" i="0" u="none" strike="noStrike" dirty="0">
                        <a:solidFill>
                          <a:srgbClr val="000000"/>
                        </a:solidFill>
                        <a:effectLst/>
                        <a:latin typeface="Arial Narrow" panose="020B0606020202030204" pitchFamily="34" charset="0"/>
                      </a:endParaRPr>
                    </a:p>
                  </a:txBody>
                  <a:tcPr marL="4345" marR="4345" marT="4345"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400" u="none" strike="noStrike" dirty="0">
                          <a:effectLst/>
                          <a:latin typeface="Arial Narrow" panose="020B0606020202030204" pitchFamily="34" charset="0"/>
                        </a:rPr>
                        <a:t>Week</a:t>
                      </a:r>
                      <a:endParaRPr lang="en-US" sz="1400" b="0" i="0" u="none" strike="noStrike" dirty="0">
                        <a:solidFill>
                          <a:srgbClr val="000000"/>
                        </a:solidFill>
                        <a:effectLst/>
                        <a:latin typeface="Arial Narrow" panose="020B0606020202030204" pitchFamily="34" charset="0"/>
                      </a:endParaRPr>
                    </a:p>
                  </a:txBody>
                  <a:tcPr marL="4345" marR="4345" marT="4345"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400" u="none" strike="noStrike" dirty="0">
                          <a:effectLst/>
                          <a:latin typeface="Arial Narrow" panose="020B0606020202030204" pitchFamily="34" charset="0"/>
                        </a:rPr>
                        <a:t>Finish Position Rank</a:t>
                      </a:r>
                      <a:endParaRPr lang="en-US" sz="1400" b="0" i="0" u="none" strike="noStrike" dirty="0">
                        <a:solidFill>
                          <a:srgbClr val="000000"/>
                        </a:solidFill>
                        <a:effectLst/>
                        <a:latin typeface="Arial Narrow" panose="020B0606020202030204" pitchFamily="34" charset="0"/>
                      </a:endParaRPr>
                    </a:p>
                  </a:txBody>
                  <a:tcPr marL="4345" marR="4345" marT="4345"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400" u="none" strike="noStrike">
                          <a:effectLst/>
                          <a:latin typeface="Arial Narrow" panose="020B0606020202030204" pitchFamily="34" charset="0"/>
                        </a:rPr>
                        <a:t>Finish Pts</a:t>
                      </a:r>
                      <a:endParaRPr lang="en-US" sz="1400" b="0" i="0" u="none" strike="noStrike">
                        <a:solidFill>
                          <a:srgbClr val="000000"/>
                        </a:solidFill>
                        <a:effectLst/>
                        <a:latin typeface="Arial Narrow" panose="020B0606020202030204" pitchFamily="34" charset="0"/>
                      </a:endParaRPr>
                    </a:p>
                  </a:txBody>
                  <a:tcPr marL="4345" marR="4345" marT="4345"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400" u="none" strike="noStrike">
                          <a:effectLst/>
                          <a:latin typeface="Arial Narrow" panose="020B0606020202030204" pitchFamily="34" charset="0"/>
                        </a:rPr>
                        <a:t>To</a:t>
                      </a:r>
                      <a:endParaRPr lang="en-US" sz="1400" b="0" i="0" u="none" strike="noStrike">
                        <a:solidFill>
                          <a:srgbClr val="000000"/>
                        </a:solidFill>
                        <a:effectLst/>
                        <a:latin typeface="Arial Narrow" panose="020B0606020202030204" pitchFamily="34" charset="0"/>
                      </a:endParaRPr>
                    </a:p>
                  </a:txBody>
                  <a:tcPr marL="4345" marR="4345" marT="4345"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0"/>
                  </a:ext>
                </a:extLst>
              </a:tr>
              <a:tr h="359306">
                <a:tc>
                  <a:txBody>
                    <a:bodyPr/>
                    <a:lstStyle/>
                    <a:p>
                      <a:pPr algn="ctr" fontAlgn="b"/>
                      <a:r>
                        <a:rPr lang="en-US" sz="1200" b="0" i="0" u="none" strike="noStrike" dirty="0">
                          <a:solidFill>
                            <a:srgbClr val="000000"/>
                          </a:solidFill>
                          <a:effectLst/>
                          <a:latin typeface="Calibri"/>
                        </a:rPr>
                        <a:t>Burkhead</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$75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RB 44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90.4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Jim</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1"/>
                  </a:ext>
                </a:extLst>
              </a:tr>
              <a:tr h="359306">
                <a:tc>
                  <a:txBody>
                    <a:bodyPr/>
                    <a:lstStyle/>
                    <a:p>
                      <a:pPr algn="ctr" fontAlgn="b"/>
                      <a:r>
                        <a:rPr lang="en-US" sz="1200" b="0" i="0" u="none" strike="noStrike" dirty="0" err="1">
                          <a:solidFill>
                            <a:srgbClr val="000000"/>
                          </a:solidFill>
                          <a:effectLst/>
                          <a:latin typeface="Arial Narrow"/>
                          <a:cs typeface="Arial Narrow"/>
                        </a:rPr>
                        <a:t>Nyheim</a:t>
                      </a:r>
                      <a:endParaRPr lang="en-US" sz="1200" b="0" i="0" u="none" strike="noStrike" dirty="0">
                        <a:solidFill>
                          <a:srgbClr val="000000"/>
                        </a:solidFill>
                        <a:effectLst/>
                        <a:latin typeface="Arial Narrow"/>
                        <a:cs typeface="Arial Narrow"/>
                      </a:endParaRP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$67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RB 12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208</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Arial Narrow"/>
                          <a:cs typeface="Arial Narrow"/>
                        </a:rPr>
                        <a:t>Eddie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319342749"/>
                  </a:ext>
                </a:extLst>
              </a:tr>
              <a:tr h="359306">
                <a:tc>
                  <a:txBody>
                    <a:bodyPr/>
                    <a:lstStyle/>
                    <a:p>
                      <a:pPr algn="ctr" fontAlgn="b"/>
                      <a:r>
                        <a:rPr lang="en-US" sz="1200" b="0" i="0" u="none" strike="noStrike" dirty="0">
                          <a:solidFill>
                            <a:srgbClr val="000000"/>
                          </a:solidFill>
                          <a:effectLst/>
                          <a:latin typeface="Calibri"/>
                        </a:rPr>
                        <a:t>Justin Jackson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$36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RB 62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65.3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Jake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2"/>
                  </a:ext>
                </a:extLst>
              </a:tr>
              <a:tr h="359306">
                <a:tc>
                  <a:txBody>
                    <a:bodyPr/>
                    <a:lstStyle/>
                    <a:p>
                      <a:pPr algn="ctr" fontAlgn="b"/>
                      <a:r>
                        <a:rPr lang="en-US" sz="1200" b="0" i="0" u="none" strike="noStrike" dirty="0">
                          <a:solidFill>
                            <a:srgbClr val="000000"/>
                          </a:solidFill>
                          <a:effectLst/>
                          <a:latin typeface="Calibri"/>
                        </a:rPr>
                        <a:t>Pittman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$35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10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WR 79</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99</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Trevor</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3"/>
                  </a:ext>
                </a:extLst>
              </a:tr>
              <a:tr h="359306">
                <a:tc>
                  <a:txBody>
                    <a:bodyPr/>
                    <a:lstStyle/>
                    <a:p>
                      <a:pPr algn="ctr" fontAlgn="b"/>
                      <a:r>
                        <a:rPr lang="en-US" sz="1200" b="0" i="0" u="none" strike="noStrike" dirty="0">
                          <a:solidFill>
                            <a:srgbClr val="000000"/>
                          </a:solidFill>
                          <a:effectLst/>
                          <a:latin typeface="Calibri"/>
                        </a:rPr>
                        <a:t>Dalton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$32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QB 28</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140.9</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Kurt</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4"/>
                  </a:ext>
                </a:extLst>
              </a:tr>
              <a:tr h="359306">
                <a:tc>
                  <a:txBody>
                    <a:bodyPr/>
                    <a:lstStyle/>
                    <a:p>
                      <a:pPr algn="ctr" fontAlgn="b"/>
                      <a:r>
                        <a:rPr lang="en-US" sz="1200" b="0" i="0" u="none" strike="noStrike" dirty="0">
                          <a:solidFill>
                            <a:srgbClr val="000000"/>
                          </a:solidFill>
                          <a:effectLst/>
                          <a:latin typeface="Calibri"/>
                        </a:rPr>
                        <a:t>Gore</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$26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12</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RB 47</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87.9</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Aaron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5"/>
                  </a:ext>
                </a:extLst>
              </a:tr>
              <a:tr h="359306">
                <a:tc>
                  <a:txBody>
                    <a:bodyPr/>
                    <a:lstStyle/>
                    <a:p>
                      <a:pPr algn="ctr" fontAlgn="b"/>
                      <a:r>
                        <a:rPr lang="en-US" sz="1100" b="0" i="0" u="none" strike="noStrike" dirty="0" err="1">
                          <a:solidFill>
                            <a:srgbClr val="000000"/>
                          </a:solidFill>
                          <a:effectLst/>
                          <a:latin typeface="Calibri"/>
                        </a:rPr>
                        <a:t>D’Ernest</a:t>
                      </a:r>
                      <a:r>
                        <a:rPr lang="en-US" sz="1100" b="0" i="0" u="none" strike="noStrike" dirty="0">
                          <a:solidFill>
                            <a:srgbClr val="000000"/>
                          </a:solidFill>
                          <a:effectLst/>
                          <a:latin typeface="Calibri"/>
                        </a:rPr>
                        <a:t> Johnson</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$20</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RB 76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35.6</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Andrew</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6"/>
                  </a:ext>
                </a:extLst>
              </a:tr>
              <a:tr h="359306">
                <a:tc>
                  <a:txBody>
                    <a:bodyPr/>
                    <a:lstStyle/>
                    <a:p>
                      <a:pPr algn="ctr" fontAlgn="b"/>
                      <a:r>
                        <a:rPr lang="en-US" sz="1200" b="0" i="0" u="none" strike="noStrike" dirty="0">
                          <a:solidFill>
                            <a:srgbClr val="000000"/>
                          </a:solidFill>
                          <a:effectLst/>
                          <a:latin typeface="Calibri"/>
                        </a:rPr>
                        <a:t>Scotty Miller</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$19</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WR 73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103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Jeff</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7"/>
                  </a:ext>
                </a:extLst>
              </a:tr>
              <a:tr h="359306">
                <a:tc>
                  <a:txBody>
                    <a:bodyPr/>
                    <a:lstStyle/>
                    <a:p>
                      <a:pPr algn="ctr" fontAlgn="b"/>
                      <a:r>
                        <a:rPr lang="en-US" sz="1200" b="0" i="0" u="none" strike="noStrike" dirty="0">
                          <a:solidFill>
                            <a:srgbClr val="000000"/>
                          </a:solidFill>
                          <a:effectLst/>
                          <a:latin typeface="Calibri"/>
                        </a:rPr>
                        <a:t>Albert</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$15</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RB 54</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76.3</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tc>
                  <a:txBody>
                    <a:bodyPr/>
                    <a:lstStyle/>
                    <a:p>
                      <a:pPr algn="ctr" fontAlgn="b"/>
                      <a:r>
                        <a:rPr lang="en-US" sz="1200" b="0" i="0" u="none" strike="noStrike" dirty="0">
                          <a:solidFill>
                            <a:srgbClr val="000000"/>
                          </a:solidFill>
                          <a:effectLst/>
                          <a:latin typeface="Calibri"/>
                        </a:rPr>
                        <a:t>Albert</a:t>
                      </a:r>
                    </a:p>
                  </a:txBody>
                  <a:tcPr marL="12700" marR="12700" marT="12700" marB="0"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xmlns="" val="10008"/>
                  </a:ext>
                </a:extLst>
              </a:tr>
            </a:tbl>
          </a:graphicData>
        </a:graphic>
      </p:graphicFrame>
      <p:sp>
        <p:nvSpPr>
          <p:cNvPr id="4" name="TextBox 3">
            <a:extLst>
              <a:ext uri="{FF2B5EF4-FFF2-40B4-BE49-F238E27FC236}">
                <a16:creationId xmlns:a16="http://schemas.microsoft.com/office/drawing/2014/main" xmlns="" id="{603DC192-9590-4F08-A349-ABFE1BF63DDD}"/>
              </a:ext>
            </a:extLst>
          </p:cNvPr>
          <p:cNvSpPr txBox="1"/>
          <p:nvPr/>
        </p:nvSpPr>
        <p:spPr>
          <a:xfrm>
            <a:off x="236777" y="399920"/>
            <a:ext cx="3782607" cy="4247317"/>
          </a:xfrm>
          <a:prstGeom prst="rect">
            <a:avLst/>
          </a:prstGeom>
          <a:noFill/>
        </p:spPr>
        <p:txBody>
          <a:bodyPr wrap="square" rtlCol="0">
            <a:spAutoFit/>
          </a:bodyPr>
          <a:lstStyle/>
          <a:p>
            <a:pPr algn="ctr"/>
            <a:r>
              <a:rPr lang="en-US" sz="5400" b="1" dirty="0">
                <a:solidFill>
                  <a:srgbClr val="FFFFFF"/>
                </a:solidFill>
                <a:latin typeface="Segoe UI"/>
                <a:cs typeface="Segoe UI"/>
              </a:rPr>
              <a:t>Not So </a:t>
            </a:r>
            <a:r>
              <a:rPr lang="en-US" sz="5400" b="1" dirty="0" err="1">
                <a:solidFill>
                  <a:srgbClr val="FFFFFF"/>
                </a:solidFill>
                <a:latin typeface="Segoe UI"/>
                <a:cs typeface="Segoe UI"/>
              </a:rPr>
              <a:t>FAABulous</a:t>
            </a:r>
            <a:r>
              <a:rPr lang="en-US" sz="5400" b="1" dirty="0">
                <a:solidFill>
                  <a:srgbClr val="FFFFFF"/>
                </a:solidFill>
                <a:latin typeface="Segoe UI"/>
                <a:cs typeface="Segoe UI"/>
              </a:rPr>
              <a:t> … </a:t>
            </a:r>
            <a:r>
              <a:rPr lang="en-US" sz="5400" dirty="0">
                <a:solidFill>
                  <a:srgbClr val="FFFFFF"/>
                </a:solidFill>
                <a:latin typeface="Segoe UI"/>
                <a:cs typeface="Segoe UI"/>
              </a:rPr>
              <a:t>Worst Waiver Buys</a:t>
            </a:r>
          </a:p>
        </p:txBody>
      </p:sp>
    </p:spTree>
    <p:extLst>
      <p:ext uri="{BB962C8B-B14F-4D97-AF65-F5344CB8AC3E}">
        <p14:creationId xmlns:p14="http://schemas.microsoft.com/office/powerpoint/2010/main" val="3771144289"/>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earing a pink shirt&#10;&#10;Description automatically generated with medium confidence">
            <a:extLst>
              <a:ext uri="{FF2B5EF4-FFF2-40B4-BE49-F238E27FC236}">
                <a16:creationId xmlns:a16="http://schemas.microsoft.com/office/drawing/2014/main" xmlns="" id="{F3ED0AD5-749D-43FB-B7E8-06F2FD7DF840}"/>
              </a:ext>
            </a:extLst>
          </p:cNvPr>
          <p:cNvPicPr>
            <a:picLocks noChangeAspect="1"/>
          </p:cNvPicPr>
          <p:nvPr/>
        </p:nvPicPr>
        <p:blipFill rotWithShape="1">
          <a:blip r:embed="rId2"/>
          <a:srcRect l="37940" t="-1" r="1" b="46880"/>
          <a:stretch/>
        </p:blipFill>
        <p:spPr>
          <a:xfrm rot="1854318">
            <a:off x="3352161" y="1493812"/>
            <a:ext cx="1743642" cy="2238704"/>
          </a:xfrm>
          <a:prstGeom prst="rect">
            <a:avLst/>
          </a:prstGeom>
        </p:spPr>
      </p:pic>
      <p:sp>
        <p:nvSpPr>
          <p:cNvPr id="5" name="TextBox 4"/>
          <p:cNvSpPr txBox="1"/>
          <p:nvPr/>
        </p:nvSpPr>
        <p:spPr>
          <a:xfrm>
            <a:off x="0" y="76756"/>
            <a:ext cx="9143999" cy="646331"/>
          </a:xfrm>
          <a:prstGeom prst="rect">
            <a:avLst/>
          </a:prstGeom>
          <a:noFill/>
        </p:spPr>
        <p:txBody>
          <a:bodyPr wrap="square" rtlCol="0">
            <a:spAutoFit/>
          </a:bodyPr>
          <a:lstStyle/>
          <a:p>
            <a:pPr algn="ctr"/>
            <a:r>
              <a:rPr lang="en-US" sz="3600" b="1" dirty="0">
                <a:solidFill>
                  <a:srgbClr val="FFFFFF"/>
                </a:solidFill>
                <a:latin typeface="Segoe UI"/>
                <a:cs typeface="Segoe UI"/>
              </a:rPr>
              <a:t>If You </a:t>
            </a:r>
            <a:r>
              <a:rPr lang="en-US" sz="3600" b="1" dirty="0" err="1">
                <a:solidFill>
                  <a:srgbClr val="FFFFFF"/>
                </a:solidFill>
                <a:latin typeface="Segoe UI"/>
                <a:cs typeface="Segoe UI"/>
              </a:rPr>
              <a:t>Ain’t</a:t>
            </a:r>
            <a:r>
              <a:rPr lang="en-US" sz="3600" b="1" dirty="0">
                <a:solidFill>
                  <a:srgbClr val="FFFFFF"/>
                </a:solidFill>
                <a:latin typeface="Segoe UI"/>
                <a:cs typeface="Segoe UI"/>
              </a:rPr>
              <a:t> Trading, You </a:t>
            </a:r>
            <a:r>
              <a:rPr lang="en-US" sz="3600" b="1" dirty="0" err="1">
                <a:solidFill>
                  <a:srgbClr val="FFFFFF"/>
                </a:solidFill>
                <a:latin typeface="Segoe UI"/>
                <a:cs typeface="Segoe UI"/>
              </a:rPr>
              <a:t>Ain’t</a:t>
            </a:r>
            <a:r>
              <a:rPr lang="en-US" sz="3600" b="1" dirty="0">
                <a:solidFill>
                  <a:srgbClr val="FFFFFF"/>
                </a:solidFill>
                <a:latin typeface="Segoe UI"/>
                <a:cs typeface="Segoe UI"/>
              </a:rPr>
              <a:t> Trying</a:t>
            </a:r>
          </a:p>
        </p:txBody>
      </p:sp>
      <p:graphicFrame>
        <p:nvGraphicFramePr>
          <p:cNvPr id="14" name="Chart 13">
            <a:extLst>
              <a:ext uri="{FF2B5EF4-FFF2-40B4-BE49-F238E27FC236}">
                <a16:creationId xmlns:a16="http://schemas.microsoft.com/office/drawing/2014/main" xmlns="" id="{DAE6CAFF-1ED6-4CD3-A713-762B0CB840C9}"/>
              </a:ext>
            </a:extLst>
          </p:cNvPr>
          <p:cNvGraphicFramePr>
            <a:graphicFrameLocks/>
          </p:cNvGraphicFramePr>
          <p:nvPr>
            <p:extLst>
              <p:ext uri="{D42A27DB-BD31-4B8C-83A1-F6EECF244321}">
                <p14:modId xmlns:p14="http://schemas.microsoft.com/office/powerpoint/2010/main" val="1769920389"/>
              </p:ext>
            </p:extLst>
          </p:nvPr>
        </p:nvGraphicFramePr>
        <p:xfrm>
          <a:off x="585788" y="985290"/>
          <a:ext cx="2095500" cy="355282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8" name="Chart 17">
            <a:extLst>
              <a:ext uri="{FF2B5EF4-FFF2-40B4-BE49-F238E27FC236}">
                <a16:creationId xmlns:a16="http://schemas.microsoft.com/office/drawing/2014/main" xmlns="" id="{3FDC6536-93FB-4ADA-B279-F58A9BB0A47F}"/>
              </a:ext>
            </a:extLst>
          </p:cNvPr>
          <p:cNvGraphicFramePr>
            <a:graphicFrameLocks/>
          </p:cNvGraphicFramePr>
          <p:nvPr>
            <p:extLst>
              <p:ext uri="{D42A27DB-BD31-4B8C-83A1-F6EECF244321}">
                <p14:modId xmlns:p14="http://schemas.microsoft.com/office/powerpoint/2010/main" val="1071441170"/>
              </p:ext>
            </p:extLst>
          </p:nvPr>
        </p:nvGraphicFramePr>
        <p:xfrm>
          <a:off x="2883692" y="985290"/>
          <a:ext cx="2428875" cy="3552825"/>
        </p:xfrm>
        <a:graphic>
          <a:graphicData uri="http://schemas.openxmlformats.org/drawingml/2006/chart">
            <c:chart xmlns:c="http://schemas.openxmlformats.org/drawingml/2006/chart" xmlns:r="http://schemas.openxmlformats.org/officeDocument/2006/relationships" r:id="rId4"/>
          </a:graphicData>
        </a:graphic>
      </p:graphicFrame>
      <p:grpSp>
        <p:nvGrpSpPr>
          <p:cNvPr id="10" name="Group 9">
            <a:extLst>
              <a:ext uri="{FF2B5EF4-FFF2-40B4-BE49-F238E27FC236}">
                <a16:creationId xmlns:a16="http://schemas.microsoft.com/office/drawing/2014/main" xmlns="" id="{E7AD96CE-58BE-4B6D-86E6-B196EC6A3629}"/>
              </a:ext>
            </a:extLst>
          </p:cNvPr>
          <p:cNvGrpSpPr/>
          <p:nvPr/>
        </p:nvGrpSpPr>
        <p:grpSpPr>
          <a:xfrm>
            <a:off x="6698150" y="824564"/>
            <a:ext cx="2207725" cy="1580499"/>
            <a:chOff x="6698150" y="1091264"/>
            <a:chExt cx="2207725" cy="1580499"/>
          </a:xfrm>
        </p:grpSpPr>
        <p:pic>
          <p:nvPicPr>
            <p:cNvPr id="8" name="Picture 7" descr="Shape, circle&#10;&#10;Description automatically generated">
              <a:extLst>
                <a:ext uri="{FF2B5EF4-FFF2-40B4-BE49-F238E27FC236}">
                  <a16:creationId xmlns:a16="http://schemas.microsoft.com/office/drawing/2014/main" xmlns="" id="{16380B3D-A7F8-4F64-A1F0-EB9BC0B79515}"/>
                </a:ext>
              </a:extLst>
            </p:cNvPr>
            <p:cNvPicPr>
              <a:picLocks noChangeAspect="1"/>
            </p:cNvPicPr>
            <p:nvPr/>
          </p:nvPicPr>
          <p:blipFill>
            <a:blip r:embed="rId5"/>
            <a:stretch>
              <a:fillRect/>
            </a:stretch>
          </p:blipFill>
          <p:spPr>
            <a:xfrm>
              <a:off x="6698150" y="1091264"/>
              <a:ext cx="2207725" cy="1580499"/>
            </a:xfrm>
            <a:prstGeom prst="rect">
              <a:avLst/>
            </a:prstGeom>
          </p:spPr>
        </p:pic>
        <p:sp>
          <p:nvSpPr>
            <p:cNvPr id="9" name="TextBox 8">
              <a:extLst>
                <a:ext uri="{FF2B5EF4-FFF2-40B4-BE49-F238E27FC236}">
                  <a16:creationId xmlns:a16="http://schemas.microsoft.com/office/drawing/2014/main" xmlns="" id="{4D3D92FF-943C-42AB-AAE5-3AFE1DF72EF0}"/>
                </a:ext>
              </a:extLst>
            </p:cNvPr>
            <p:cNvSpPr txBox="1"/>
            <p:nvPr/>
          </p:nvSpPr>
          <p:spPr>
            <a:xfrm>
              <a:off x="7034213" y="1519238"/>
              <a:ext cx="1585912" cy="584775"/>
            </a:xfrm>
            <a:prstGeom prst="rect">
              <a:avLst/>
            </a:prstGeom>
            <a:noFill/>
          </p:spPr>
          <p:txBody>
            <a:bodyPr wrap="square" rtlCol="0">
              <a:spAutoFit/>
            </a:bodyPr>
            <a:lstStyle/>
            <a:p>
              <a:r>
                <a:rPr lang="en-US" sz="1600" dirty="0">
                  <a:latin typeface="Tahoma" panose="020B0604030504040204" pitchFamily="34" charset="0"/>
                  <a:ea typeface="Tahoma" panose="020B0604030504040204" pitchFamily="34" charset="0"/>
                  <a:cs typeface="Tahoma" panose="020B0604030504040204" pitchFamily="34" charset="0"/>
                </a:rPr>
                <a:t>Did somebody say TRADE!?!?</a:t>
              </a:r>
            </a:p>
          </p:txBody>
        </p:sp>
      </p:grpSp>
      <p:pic>
        <p:nvPicPr>
          <p:cNvPr id="12" name="Picture 11" descr="A picture containing person, person&#10;&#10;Description automatically generated">
            <a:extLst>
              <a:ext uri="{FF2B5EF4-FFF2-40B4-BE49-F238E27FC236}">
                <a16:creationId xmlns:a16="http://schemas.microsoft.com/office/drawing/2014/main" xmlns="" id="{54F21ADE-5209-4020-83FB-1382512C39E6}"/>
              </a:ext>
            </a:extLst>
          </p:cNvPr>
          <p:cNvPicPr>
            <a:picLocks noChangeAspect="1"/>
          </p:cNvPicPr>
          <p:nvPr/>
        </p:nvPicPr>
        <p:blipFill>
          <a:blip r:embed="rId6"/>
          <a:stretch>
            <a:fillRect/>
          </a:stretch>
        </p:blipFill>
        <p:spPr>
          <a:xfrm>
            <a:off x="5412275" y="4937248"/>
            <a:ext cx="2571749" cy="2571749"/>
          </a:xfrm>
          <a:prstGeom prst="rect">
            <a:avLst/>
          </a:prstGeom>
        </p:spPr>
      </p:pic>
      <p:grpSp>
        <p:nvGrpSpPr>
          <p:cNvPr id="19" name="Group 18">
            <a:extLst>
              <a:ext uri="{FF2B5EF4-FFF2-40B4-BE49-F238E27FC236}">
                <a16:creationId xmlns:a16="http://schemas.microsoft.com/office/drawing/2014/main" xmlns="" id="{E380A82D-6445-4429-A5CA-AC83B79F180C}"/>
              </a:ext>
            </a:extLst>
          </p:cNvPr>
          <p:cNvGrpSpPr/>
          <p:nvPr/>
        </p:nvGrpSpPr>
        <p:grpSpPr>
          <a:xfrm>
            <a:off x="7262813" y="2441527"/>
            <a:ext cx="1738312" cy="1244449"/>
            <a:chOff x="6698150" y="1091264"/>
            <a:chExt cx="2207725" cy="1580499"/>
          </a:xfrm>
        </p:grpSpPr>
        <p:pic>
          <p:nvPicPr>
            <p:cNvPr id="20" name="Picture 19" descr="Shape, circle&#10;&#10;Description automatically generated">
              <a:extLst>
                <a:ext uri="{FF2B5EF4-FFF2-40B4-BE49-F238E27FC236}">
                  <a16:creationId xmlns:a16="http://schemas.microsoft.com/office/drawing/2014/main" xmlns="" id="{B49E84B6-5B83-4ED9-BB66-FA9B13E94008}"/>
                </a:ext>
              </a:extLst>
            </p:cNvPr>
            <p:cNvPicPr>
              <a:picLocks noChangeAspect="1"/>
            </p:cNvPicPr>
            <p:nvPr/>
          </p:nvPicPr>
          <p:blipFill>
            <a:blip r:embed="rId5"/>
            <a:stretch>
              <a:fillRect/>
            </a:stretch>
          </p:blipFill>
          <p:spPr>
            <a:xfrm>
              <a:off x="6698150" y="1091264"/>
              <a:ext cx="2207725" cy="1580499"/>
            </a:xfrm>
            <a:prstGeom prst="rect">
              <a:avLst/>
            </a:prstGeom>
          </p:spPr>
        </p:pic>
        <p:sp>
          <p:nvSpPr>
            <p:cNvPr id="21" name="TextBox 20">
              <a:extLst>
                <a:ext uri="{FF2B5EF4-FFF2-40B4-BE49-F238E27FC236}">
                  <a16:creationId xmlns:a16="http://schemas.microsoft.com/office/drawing/2014/main" xmlns="" id="{25AB3864-BCB4-45EB-82E7-9F5D8E349B3A}"/>
                </a:ext>
              </a:extLst>
            </p:cNvPr>
            <p:cNvSpPr txBox="1"/>
            <p:nvPr/>
          </p:nvSpPr>
          <p:spPr>
            <a:xfrm>
              <a:off x="7010021" y="1482943"/>
              <a:ext cx="1585912" cy="762232"/>
            </a:xfrm>
            <a:prstGeom prst="rect">
              <a:avLst/>
            </a:prstGeom>
            <a:noFill/>
          </p:spPr>
          <p:txBody>
            <a:bodyPr wrap="square" rtlCol="0">
              <a:spAutoFit/>
            </a:bodyPr>
            <a:lstStyle/>
            <a:p>
              <a:pPr algn="ctr"/>
              <a:r>
                <a:rPr lang="en-US" sz="1100" dirty="0">
                  <a:latin typeface="Tahoma" panose="020B0604030504040204" pitchFamily="34" charset="0"/>
                  <a:ea typeface="Tahoma" panose="020B0604030504040204" pitchFamily="34" charset="0"/>
                  <a:cs typeface="Tahoma" panose="020B0604030504040204" pitchFamily="34" charset="0"/>
                </a:rPr>
                <a:t>F%@! you and your f@$%</a:t>
              </a:r>
              <a:r>
                <a:rPr lang="en-US" sz="1100" dirty="0" err="1">
                  <a:latin typeface="Tahoma" panose="020B0604030504040204" pitchFamily="34" charset="0"/>
                  <a:ea typeface="Tahoma" panose="020B0604030504040204" pitchFamily="34" charset="0"/>
                  <a:cs typeface="Tahoma" panose="020B0604030504040204" pitchFamily="34" charset="0"/>
                </a:rPr>
                <a:t>ing</a:t>
              </a:r>
              <a:r>
                <a:rPr lang="en-US" sz="1100" dirty="0">
                  <a:latin typeface="Tahoma" panose="020B0604030504040204" pitchFamily="34" charset="0"/>
                  <a:ea typeface="Tahoma" panose="020B0604030504040204" pitchFamily="34" charset="0"/>
                  <a:cs typeface="Tahoma" panose="020B0604030504040204" pitchFamily="34" charset="0"/>
                </a:rPr>
                <a:t> trades</a:t>
              </a:r>
            </a:p>
          </p:txBody>
        </p:sp>
      </p:grpSp>
    </p:spTree>
    <p:extLst>
      <p:ext uri="{BB962C8B-B14F-4D97-AF65-F5344CB8AC3E}">
        <p14:creationId xmlns:p14="http://schemas.microsoft.com/office/powerpoint/2010/main" val="305369045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2000"/>
                                  </p:stCondLst>
                                  <p:childTnLst>
                                    <p:animMotion origin="layout" path="M -0.00104 -0.0824 L 0.1599 -0.09043 " pathEditMode="relative" rAng="0" ptsTypes="AA">
                                      <p:cBhvr>
                                        <p:cTn id="6" dur="2000" fill="hold"/>
                                        <p:tgtEl>
                                          <p:spTgt spid="6"/>
                                        </p:tgtEl>
                                        <p:attrNameLst>
                                          <p:attrName>ppt_x</p:attrName>
                                          <p:attrName>ppt_y</p:attrName>
                                        </p:attrNameLst>
                                      </p:cBhvr>
                                      <p:rCtr x="8038" y="-401"/>
                                    </p:animMotion>
                                  </p:childTnLst>
                                </p:cTn>
                              </p:par>
                              <p:par>
                                <p:cTn id="7" presetID="10" presetClass="entr" presetSubtype="0" fill="hold" nodeType="withEffect">
                                  <p:stCondLst>
                                    <p:cond delay="3750"/>
                                  </p:stCondLst>
                                  <p:childTnLst>
                                    <p:set>
                                      <p:cBhvr>
                                        <p:cTn id="8" dur="1" fill="hold">
                                          <p:stCondLst>
                                            <p:cond delay="0"/>
                                          </p:stCondLst>
                                        </p:cTn>
                                        <p:tgtEl>
                                          <p:spTgt spid="10"/>
                                        </p:tgtEl>
                                        <p:attrNameLst>
                                          <p:attrName>style.visibility</p:attrName>
                                        </p:attrNameLst>
                                      </p:cBhvr>
                                      <p:to>
                                        <p:strVal val="visible"/>
                                      </p:to>
                                    </p:set>
                                    <p:animEffect transition="in" filter="fade">
                                      <p:cBhvr>
                                        <p:cTn id="9" dur="500"/>
                                        <p:tgtEl>
                                          <p:spTgt spid="10"/>
                                        </p:tgtEl>
                                      </p:cBhvr>
                                    </p:animEffect>
                                  </p:childTnLst>
                                </p:cTn>
                              </p:par>
                              <p:par>
                                <p:cTn id="10" presetID="42" presetClass="path" presetSubtype="0" accel="50000" decel="50000" fill="hold" nodeType="withEffect">
                                  <p:stCondLst>
                                    <p:cond delay="5750"/>
                                  </p:stCondLst>
                                  <p:childTnLst>
                                    <p:animMotion origin="layout" path="M 4.72222E-6 3.45679E-6 L 0.00642 -0.46358 " pathEditMode="relative" rAng="0" ptsTypes="AA">
                                      <p:cBhvr>
                                        <p:cTn id="11" dur="2000" fill="hold"/>
                                        <p:tgtEl>
                                          <p:spTgt spid="12"/>
                                        </p:tgtEl>
                                        <p:attrNameLst>
                                          <p:attrName>ppt_x</p:attrName>
                                          <p:attrName>ppt_y</p:attrName>
                                        </p:attrNameLst>
                                      </p:cBhvr>
                                      <p:rCtr x="313" y="-23179"/>
                                    </p:animMotion>
                                  </p:childTnLst>
                                </p:cTn>
                              </p:par>
                              <p:par>
                                <p:cTn id="12" presetID="10" presetClass="entr" presetSubtype="0" fill="hold" nodeType="withEffect">
                                  <p:stCondLst>
                                    <p:cond delay="750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TextBox 137"/>
          <p:cNvSpPr txBox="1"/>
          <p:nvPr/>
        </p:nvSpPr>
        <p:spPr>
          <a:xfrm>
            <a:off x="0" y="380916"/>
            <a:ext cx="9144000" cy="830997"/>
          </a:xfrm>
          <a:prstGeom prst="rect">
            <a:avLst/>
          </a:prstGeom>
          <a:noFill/>
        </p:spPr>
        <p:txBody>
          <a:bodyPr wrap="square" rtlCol="0">
            <a:spAutoFit/>
          </a:bodyPr>
          <a:lstStyle/>
          <a:p>
            <a:pPr algn="ctr"/>
            <a:r>
              <a:rPr lang="en-US" sz="4800" dirty="0">
                <a:latin typeface="Futura BdCn BT"/>
                <a:cs typeface="Futura BdCn BT"/>
              </a:rPr>
              <a:t>Chatty Chat</a:t>
            </a:r>
          </a:p>
        </p:txBody>
      </p:sp>
      <p:sp>
        <p:nvSpPr>
          <p:cNvPr id="139" name="Rectangle 138"/>
          <p:cNvSpPr/>
          <p:nvPr/>
        </p:nvSpPr>
        <p:spPr>
          <a:xfrm>
            <a:off x="550617" y="2628234"/>
            <a:ext cx="1438707" cy="1323439"/>
          </a:xfrm>
          <a:prstGeom prst="rect">
            <a:avLst/>
          </a:prstGeom>
          <a:ln>
            <a:solidFill>
              <a:srgbClr val="2D5BEC"/>
            </a:solidFill>
          </a:ln>
        </p:spPr>
        <p:txBody>
          <a:bodyPr wrap="square">
            <a:spAutoFit/>
          </a:bodyPr>
          <a:lstStyle/>
          <a:p>
            <a:pPr algn="ctr"/>
            <a:r>
              <a:rPr lang="en-US" sz="1600" dirty="0">
                <a:latin typeface="Segoe UI"/>
                <a:cs typeface="Segoe UI"/>
              </a:rPr>
              <a:t>Retiring Google Hangouts less the vid share here today</a:t>
            </a:r>
          </a:p>
        </p:txBody>
      </p:sp>
      <p:pic>
        <p:nvPicPr>
          <p:cNvPr id="140" name="Picture 139" descr="Signal-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8042" y="1423484"/>
            <a:ext cx="1981200" cy="660400"/>
          </a:xfrm>
          <a:prstGeom prst="rect">
            <a:avLst/>
          </a:prstGeom>
        </p:spPr>
      </p:pic>
      <p:sp>
        <p:nvSpPr>
          <p:cNvPr id="141" name="Rectangle 140"/>
          <p:cNvSpPr/>
          <p:nvPr/>
        </p:nvSpPr>
        <p:spPr>
          <a:xfrm>
            <a:off x="2323921" y="2641442"/>
            <a:ext cx="1326131" cy="830997"/>
          </a:xfrm>
          <a:prstGeom prst="rect">
            <a:avLst/>
          </a:prstGeom>
          <a:ln>
            <a:solidFill>
              <a:srgbClr val="2D5BEC"/>
            </a:solidFill>
          </a:ln>
        </p:spPr>
        <p:txBody>
          <a:bodyPr wrap="square">
            <a:spAutoFit/>
          </a:bodyPr>
          <a:lstStyle/>
          <a:p>
            <a:pPr algn="ctr"/>
            <a:r>
              <a:rPr lang="en-US" sz="1600" dirty="0">
                <a:latin typeface="Segoe UI"/>
                <a:cs typeface="Segoe UI"/>
              </a:rPr>
              <a:t>Put your name and a photo in</a:t>
            </a:r>
          </a:p>
        </p:txBody>
      </p:sp>
      <p:sp>
        <p:nvSpPr>
          <p:cNvPr id="142" name="Rectangle 141"/>
          <p:cNvSpPr/>
          <p:nvPr/>
        </p:nvSpPr>
        <p:spPr>
          <a:xfrm>
            <a:off x="3960884" y="2628234"/>
            <a:ext cx="2104774" cy="1323439"/>
          </a:xfrm>
          <a:prstGeom prst="rect">
            <a:avLst/>
          </a:prstGeom>
          <a:ln>
            <a:solidFill>
              <a:srgbClr val="2D5BEC"/>
            </a:solidFill>
          </a:ln>
        </p:spPr>
        <p:txBody>
          <a:bodyPr wrap="square">
            <a:spAutoFit/>
          </a:bodyPr>
          <a:lstStyle/>
          <a:p>
            <a:pPr algn="ctr"/>
            <a:r>
              <a:rPr lang="en-US" sz="1600" dirty="0">
                <a:latin typeface="Segoe UI"/>
                <a:cs typeface="Segoe UI"/>
              </a:rPr>
              <a:t>Mute Notifications</a:t>
            </a:r>
          </a:p>
          <a:p>
            <a:pPr algn="ctr"/>
            <a:endParaRPr lang="en-US" sz="1600" dirty="0">
              <a:latin typeface="Segoe UI"/>
              <a:cs typeface="Segoe UI"/>
            </a:endParaRPr>
          </a:p>
          <a:p>
            <a:pPr algn="ctr"/>
            <a:r>
              <a:rPr lang="en-US" sz="1600" dirty="0">
                <a:latin typeface="Segoe UI"/>
                <a:cs typeface="Segoe UI"/>
                <a:sym typeface="Wingdings"/>
              </a:rPr>
              <a:t> Sx3 Thread</a:t>
            </a:r>
            <a:endParaRPr lang="en-US" sz="1600" dirty="0">
              <a:latin typeface="Segoe UI"/>
              <a:cs typeface="Segoe UI"/>
            </a:endParaRPr>
          </a:p>
          <a:p>
            <a:pPr algn="ctr"/>
            <a:r>
              <a:rPr lang="en-US" sz="1600" dirty="0">
                <a:latin typeface="Segoe UI"/>
                <a:cs typeface="Segoe UI"/>
                <a:sym typeface="Wingdings"/>
              </a:rPr>
              <a:t> </a:t>
            </a:r>
            <a:r>
              <a:rPr lang="en-US" sz="1600" dirty="0">
                <a:latin typeface="Segoe UI"/>
                <a:cs typeface="Segoe UI"/>
              </a:rPr>
              <a:t>dots upper right </a:t>
            </a:r>
          </a:p>
          <a:p>
            <a:pPr algn="ctr"/>
            <a:r>
              <a:rPr lang="en-US" sz="1600" dirty="0">
                <a:latin typeface="Segoe UI"/>
                <a:cs typeface="Segoe UI"/>
                <a:sym typeface="Wingdings"/>
              </a:rPr>
              <a:t> Mute Notifications</a:t>
            </a:r>
          </a:p>
        </p:txBody>
      </p:sp>
      <p:sp>
        <p:nvSpPr>
          <p:cNvPr id="143" name="Rectangle 142"/>
          <p:cNvSpPr/>
          <p:nvPr/>
        </p:nvSpPr>
        <p:spPr>
          <a:xfrm>
            <a:off x="6340967" y="2622881"/>
            <a:ext cx="2291272" cy="1323439"/>
          </a:xfrm>
          <a:prstGeom prst="rect">
            <a:avLst/>
          </a:prstGeom>
          <a:ln>
            <a:solidFill>
              <a:srgbClr val="2D5BEC"/>
            </a:solidFill>
          </a:ln>
        </p:spPr>
        <p:txBody>
          <a:bodyPr wrap="square">
            <a:spAutoFit/>
          </a:bodyPr>
          <a:lstStyle/>
          <a:p>
            <a:pPr algn="ctr"/>
            <a:r>
              <a:rPr lang="en-US" sz="1600" dirty="0">
                <a:latin typeface="Segoe UI"/>
                <a:cs typeface="Segoe UI"/>
              </a:rPr>
              <a:t>You don’t have to catch up on everything.  </a:t>
            </a:r>
          </a:p>
          <a:p>
            <a:pPr algn="ctr"/>
            <a:endParaRPr lang="en-US" sz="1600" dirty="0">
              <a:latin typeface="Segoe UI"/>
              <a:cs typeface="Segoe UI"/>
            </a:endParaRPr>
          </a:p>
          <a:p>
            <a:pPr algn="ctr"/>
            <a:r>
              <a:rPr lang="en-US" sz="1600" dirty="0">
                <a:latin typeface="Segoe UI"/>
                <a:cs typeface="Segoe UI"/>
              </a:rPr>
              <a:t>Just jump in where the conversation is!</a:t>
            </a:r>
          </a:p>
        </p:txBody>
      </p:sp>
      <p:pic>
        <p:nvPicPr>
          <p:cNvPr id="14" name="Dizzy - Girl From Ipanema.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5324" y="4651270"/>
            <a:ext cx="812800" cy="812800"/>
          </a:xfrm>
          <a:prstGeom prst="rect">
            <a:avLst/>
          </a:prstGeom>
        </p:spPr>
      </p:pic>
      <p:sp>
        <p:nvSpPr>
          <p:cNvPr id="127" name="Rectangle 126"/>
          <p:cNvSpPr/>
          <p:nvPr/>
        </p:nvSpPr>
        <p:spPr>
          <a:xfrm>
            <a:off x="0" y="0"/>
            <a:ext cx="9181263" cy="5143499"/>
          </a:xfrm>
          <a:prstGeom prst="rect">
            <a:avLst/>
          </a:prstGeom>
          <a:solidFill>
            <a:srgbClr val="2E75B6"/>
          </a:solidFill>
          <a:ln>
            <a:solidFill>
              <a:schemeClr val="accent1">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29" name="Picture 128" descr="FB_IMG_1598373608813.jpg"/>
          <p:cNvPicPr>
            <a:picLocks noChangeAspect="1"/>
          </p:cNvPicPr>
          <p:nvPr/>
        </p:nvPicPr>
        <p:blipFill rotWithShape="1">
          <a:blip r:embed="rId6">
            <a:extLst>
              <a:ext uri="{28A0092B-C50C-407E-A947-70E740481C1C}">
                <a14:useLocalDpi xmlns:a14="http://schemas.microsoft.com/office/drawing/2010/main" val="0"/>
              </a:ext>
            </a:extLst>
          </a:blip>
          <a:srcRect t="8244" b="10426"/>
          <a:stretch/>
        </p:blipFill>
        <p:spPr>
          <a:xfrm>
            <a:off x="2793158" y="366598"/>
            <a:ext cx="1115158" cy="1107091"/>
          </a:xfrm>
          <a:prstGeom prst="ellipse">
            <a:avLst/>
          </a:prstGeom>
        </p:spPr>
      </p:pic>
      <p:pic>
        <p:nvPicPr>
          <p:cNvPr id="130" name="Picture 129" descr="FB_IMG_1598373635085.jpg"/>
          <p:cNvPicPr>
            <a:picLocks noChangeAspect="1"/>
          </p:cNvPicPr>
          <p:nvPr/>
        </p:nvPicPr>
        <p:blipFill rotWithShape="1">
          <a:blip r:embed="rId7">
            <a:extLst>
              <a:ext uri="{28A0092B-C50C-407E-A947-70E740481C1C}">
                <a14:useLocalDpi xmlns:a14="http://schemas.microsoft.com/office/drawing/2010/main" val="0"/>
              </a:ext>
            </a:extLst>
          </a:blip>
          <a:srcRect r="33732" b="48543"/>
          <a:stretch/>
        </p:blipFill>
        <p:spPr>
          <a:xfrm>
            <a:off x="257547" y="717504"/>
            <a:ext cx="1122325" cy="1121901"/>
          </a:xfrm>
          <a:prstGeom prst="ellipse">
            <a:avLst/>
          </a:prstGeom>
        </p:spPr>
      </p:pic>
      <p:sp>
        <p:nvSpPr>
          <p:cNvPr id="131" name="TextBox 130"/>
          <p:cNvSpPr txBox="1"/>
          <p:nvPr/>
        </p:nvSpPr>
        <p:spPr>
          <a:xfrm>
            <a:off x="37263" y="2338629"/>
            <a:ext cx="9181263" cy="1323439"/>
          </a:xfrm>
          <a:prstGeom prst="rect">
            <a:avLst/>
          </a:prstGeom>
          <a:noFill/>
        </p:spPr>
        <p:txBody>
          <a:bodyPr wrap="square" rtlCol="0">
            <a:prstTxWarp prst="textArchUp">
              <a:avLst/>
            </a:prstTxWarp>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7000" b="1" spc="50" dirty="0" err="1">
                <a:ln w="3175" cmpd="sng"/>
                <a:solidFill>
                  <a:srgbClr val="FF7300"/>
                </a:solidFill>
                <a:effectLst>
                  <a:outerShdw blurRad="76200" dist="50800" dir="5400000" algn="tl" rotWithShape="0">
                    <a:srgbClr val="000000">
                      <a:alpha val="65000"/>
                    </a:srgbClr>
                  </a:outerShdw>
                </a:effectLst>
                <a:latin typeface="Tahoma" panose="020B0604030504040204" pitchFamily="34" charset="0"/>
                <a:ea typeface="Tahoma" panose="020B0604030504040204" pitchFamily="34" charset="0"/>
                <a:cs typeface="Tahoma" panose="020B0604030504040204" pitchFamily="34" charset="0"/>
              </a:rPr>
              <a:t>Kurp</a:t>
            </a:r>
            <a:r>
              <a:rPr lang="en-US" sz="7000" b="1" spc="50" dirty="0">
                <a:ln w="3175" cmpd="sng"/>
                <a:solidFill>
                  <a:srgbClr val="FF7300"/>
                </a:solidFill>
                <a:effectLst>
                  <a:outerShdw blurRad="76200" dist="50800" dir="5400000" algn="tl" rotWithShape="0">
                    <a:srgbClr val="000000">
                      <a:alpha val="65000"/>
                    </a:srgbClr>
                  </a:outerShdw>
                </a:effectLst>
                <a:latin typeface="Tahoma" panose="020B0604030504040204" pitchFamily="34" charset="0"/>
                <a:ea typeface="Tahoma" panose="020B0604030504040204" pitchFamily="34" charset="0"/>
                <a:cs typeface="Tahoma" panose="020B0604030504040204" pitchFamily="34" charset="0"/>
              </a:rPr>
              <a:t> </a:t>
            </a:r>
            <a:r>
              <a:rPr lang="en-US" sz="7000" b="1" spc="50" dirty="0" smtClean="0">
                <a:ln w="3175" cmpd="sng"/>
                <a:solidFill>
                  <a:srgbClr val="FF7300"/>
                </a:solidFill>
                <a:effectLst>
                  <a:outerShdw blurRad="76200" dist="50800" dir="5400000" algn="tl" rotWithShape="0">
                    <a:srgbClr val="000000">
                      <a:alpha val="65000"/>
                    </a:srgbClr>
                  </a:outerShdw>
                </a:effectLst>
                <a:latin typeface="Tahoma" panose="020B0604030504040204" pitchFamily="34" charset="0"/>
                <a:ea typeface="Tahoma" panose="020B0604030504040204" pitchFamily="34" charset="0"/>
                <a:cs typeface="Tahoma" panose="020B0604030504040204" pitchFamily="34" charset="0"/>
              </a:rPr>
              <a:t>Contributions</a:t>
            </a:r>
            <a:endParaRPr lang="en-US" sz="7000" b="1" spc="50" dirty="0">
              <a:ln w="3175" cmpd="sng"/>
              <a:solidFill>
                <a:srgbClr val="FF7300"/>
              </a:solidFill>
              <a:effectLst>
                <a:outerShdw blurRad="76200" dist="50800" dir="5400000" algn="tl" rotWithShape="0">
                  <a:srgbClr val="000000">
                    <a:alpha val="65000"/>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32" name="TextBox 131"/>
          <p:cNvSpPr txBox="1"/>
          <p:nvPr/>
        </p:nvSpPr>
        <p:spPr>
          <a:xfrm>
            <a:off x="0" y="2948824"/>
            <a:ext cx="9181263" cy="1323439"/>
          </a:xfrm>
          <a:prstGeom prst="rect">
            <a:avLst/>
          </a:prstGeom>
          <a:noFill/>
        </p:spPr>
        <p:txBody>
          <a:bodyPr wrap="square" rtlCol="0">
            <a:prstTxWarp prst="textArchUp">
              <a:avLst/>
            </a:prstTxWarp>
            <a:spAutoFit/>
          </a:bodyPr>
          <a:lstStyle/>
          <a:p>
            <a:pPr algn="ctr"/>
            <a:r>
              <a:rPr lang="en-US" sz="2000" b="1" dirty="0">
                <a:solidFill>
                  <a:srgbClr val="000000"/>
                </a:solidFill>
                <a:latin typeface="Tahoma" panose="020B0604030504040204" pitchFamily="34" charset="0"/>
                <a:ea typeface="Tahoma" panose="020B0604030504040204" pitchFamily="34" charset="0"/>
                <a:cs typeface="Tahoma" panose="020B0604030504040204" pitchFamily="34" charset="0"/>
              </a:rPr>
              <a:t>astute fantasy analysis and commentary in our chat</a:t>
            </a:r>
          </a:p>
        </p:txBody>
      </p:sp>
      <p:pic>
        <p:nvPicPr>
          <p:cNvPr id="133" name="Picture 132"/>
          <p:cNvPicPr>
            <a:picLocks/>
          </p:cNvPicPr>
          <p:nvPr/>
        </p:nvPicPr>
        <p:blipFill>
          <a:blip r:embed="rId8">
            <a:extLst>
              <a:ext uri="{28A0092B-C50C-407E-A947-70E740481C1C}">
                <a14:useLocalDpi xmlns:a14="http://schemas.microsoft.com/office/drawing/2010/main" val="0"/>
              </a:ext>
            </a:extLst>
          </a:blip>
          <a:stretch>
            <a:fillRect/>
          </a:stretch>
        </p:blipFill>
        <p:spPr>
          <a:xfrm>
            <a:off x="1528811" y="463444"/>
            <a:ext cx="1122176" cy="1122176"/>
          </a:xfrm>
          <a:prstGeom prst="ellipse">
            <a:avLst/>
          </a:prstGeom>
        </p:spPr>
      </p:pic>
      <p:pic>
        <p:nvPicPr>
          <p:cNvPr id="134" name="Picture 133" descr="FB_IMG_1598373524700.jpg"/>
          <p:cNvPicPr>
            <a:picLocks noChangeAspect="1"/>
          </p:cNvPicPr>
          <p:nvPr/>
        </p:nvPicPr>
        <p:blipFill rotWithShape="1">
          <a:blip r:embed="rId9">
            <a:extLst>
              <a:ext uri="{28A0092B-C50C-407E-A947-70E740481C1C}">
                <a14:useLocalDpi xmlns:a14="http://schemas.microsoft.com/office/drawing/2010/main" val="0"/>
              </a:ext>
            </a:extLst>
          </a:blip>
          <a:srcRect r="9636" b="32702"/>
          <a:stretch/>
        </p:blipFill>
        <p:spPr>
          <a:xfrm>
            <a:off x="5300851" y="366598"/>
            <a:ext cx="1114882" cy="1107091"/>
          </a:xfrm>
          <a:prstGeom prst="ellipse">
            <a:avLst/>
          </a:prstGeom>
        </p:spPr>
      </p:pic>
      <p:pic>
        <p:nvPicPr>
          <p:cNvPr id="136" name="Picture 135" descr="FB_IMG_1598373600874.jpg"/>
          <p:cNvPicPr>
            <a:picLocks noChangeAspect="1"/>
          </p:cNvPicPr>
          <p:nvPr/>
        </p:nvPicPr>
        <p:blipFill rotWithShape="1">
          <a:blip r:embed="rId10">
            <a:extLst>
              <a:ext uri="{28A0092B-C50C-407E-A947-70E740481C1C}">
                <a14:useLocalDpi xmlns:a14="http://schemas.microsoft.com/office/drawing/2010/main" val="0"/>
              </a:ext>
            </a:extLst>
          </a:blip>
          <a:srcRect l="13596" r="11037"/>
          <a:stretch/>
        </p:blipFill>
        <p:spPr>
          <a:xfrm>
            <a:off x="4044366" y="266447"/>
            <a:ext cx="1112512" cy="1107092"/>
          </a:xfrm>
          <a:prstGeom prst="ellipse">
            <a:avLst/>
          </a:prstGeom>
        </p:spPr>
      </p:pic>
      <p:sp>
        <p:nvSpPr>
          <p:cNvPr id="137" name="TextBox 136"/>
          <p:cNvSpPr txBox="1"/>
          <p:nvPr/>
        </p:nvSpPr>
        <p:spPr>
          <a:xfrm>
            <a:off x="515094" y="3499706"/>
            <a:ext cx="8259240" cy="1323439"/>
          </a:xfrm>
          <a:prstGeom prst="rect">
            <a:avLst/>
          </a:prstGeom>
          <a:noFill/>
        </p:spPr>
        <p:txBody>
          <a:bodyPr wrap="square" rtlCol="0">
            <a:spAutoFit/>
          </a:bodyPr>
          <a:lstStyle/>
          <a:p>
            <a:pPr algn="ctr"/>
            <a:r>
              <a:rPr lang="en-US" sz="2000" dirty="0">
                <a:solidFill>
                  <a:schemeClr val="bg1"/>
                </a:solidFill>
                <a:latin typeface="Tahoma" panose="020B0604030504040204" pitchFamily="34" charset="0"/>
                <a:ea typeface="Tahoma" panose="020B0604030504040204" pitchFamily="34" charset="0"/>
                <a:cs typeface="Tahoma" panose="020B0604030504040204" pitchFamily="34" charset="0"/>
              </a:rPr>
              <a:t>“Wait last year you said that photo was from when you and the boys unloaded your haul early, spent the rest of the Wed afternoon at the Bent Elbow, and John Cougar Mellencamp showed up and started jamming and you ended up needing your stomach pumped.”</a:t>
            </a:r>
          </a:p>
        </p:txBody>
      </p:sp>
      <p:pic>
        <p:nvPicPr>
          <p:cNvPr id="20" name="Picture 19"/>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826331" y="735268"/>
            <a:ext cx="1111154" cy="1111154"/>
          </a:xfrm>
          <a:prstGeom prst="ellipse">
            <a:avLst/>
          </a:prstGeom>
          <a:solidFill>
            <a:schemeClr val="tx1"/>
          </a:solidFill>
        </p:spPr>
      </p:pic>
      <p:pic>
        <p:nvPicPr>
          <p:cNvPr id="21" name="Picture 20"/>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551099" y="544664"/>
            <a:ext cx="1107091" cy="1107091"/>
          </a:xfrm>
          <a:prstGeom prst="ellipse">
            <a:avLst/>
          </a:prstGeom>
        </p:spPr>
      </p:pic>
    </p:spTree>
    <p:extLst>
      <p:ext uri="{BB962C8B-B14F-4D97-AF65-F5344CB8AC3E}">
        <p14:creationId xmlns:p14="http://schemas.microsoft.com/office/powerpoint/2010/main" val="31474721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69611" fill="hold"/>
                                        <p:tgtEl>
                                          <p:spTgt spid="14"/>
                                        </p:tgtEl>
                                      </p:cBhvr>
                                    </p:cmd>
                                  </p:childTnLst>
                                </p:cTn>
                              </p:par>
                              <p:par>
                                <p:cTn id="7" presetID="22" presetClass="entr" presetSubtype="1" fill="hold" grpId="0" nodeType="withEffect">
                                  <p:stCondLst>
                                    <p:cond delay="7000"/>
                                  </p:stCondLst>
                                  <p:childTnLst>
                                    <p:set>
                                      <p:cBhvr>
                                        <p:cTn id="8" dur="1" fill="hold">
                                          <p:stCondLst>
                                            <p:cond delay="0"/>
                                          </p:stCondLst>
                                        </p:cTn>
                                        <p:tgtEl>
                                          <p:spTgt spid="137"/>
                                        </p:tgtEl>
                                        <p:attrNameLst>
                                          <p:attrName>style.visibility</p:attrName>
                                        </p:attrNameLst>
                                      </p:cBhvr>
                                      <p:to>
                                        <p:strVal val="visible"/>
                                      </p:to>
                                    </p:set>
                                    <p:animEffect transition="in" filter="wipe(up)">
                                      <p:cBhvr>
                                        <p:cTn id="9" dur="2000"/>
                                        <p:tgtEl>
                                          <p:spTgt spid="13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3208">
                <p:cTn id="10" fill="hold" display="0">
                  <p:stCondLst>
                    <p:cond delay="indefinite"/>
                  </p:stCondLst>
                  <p:endCondLst>
                    <p:cond evt="onStopAudio" delay="0">
                      <p:tgtEl>
                        <p:sldTgt/>
                      </p:tgtEl>
                    </p:cond>
                  </p:endCondLst>
                </p:cTn>
                <p:tgtEl>
                  <p:spTgt spid="14"/>
                </p:tgtEl>
              </p:cMediaNode>
            </p:audio>
          </p:childTnLst>
        </p:cTn>
      </p:par>
    </p:tnLst>
    <p:bldLst>
      <p:bldP spid="137"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5143500"/>
          </a:xfrm>
          <a:prstGeom prst="rect">
            <a:avLst/>
          </a:prstGeom>
          <a:solidFill>
            <a:schemeClr val="bg1">
              <a:lumMod val="6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7650" name="Picture 2" descr="A close-up of a robot&#10;&#10;Description automatically generated with low confidence">
            <a:extLst>
              <a:ext uri="{FF2B5EF4-FFF2-40B4-BE49-F238E27FC236}">
                <a16:creationId xmlns:a16="http://schemas.microsoft.com/office/drawing/2014/main" xmlns="" id="{7B92979D-477C-4703-82BC-AC2B63231C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000" t="-1607" r="12051" b="24659"/>
          <a:stretch/>
        </p:blipFill>
        <p:spPr bwMode="auto">
          <a:xfrm>
            <a:off x="2936700" y="659376"/>
            <a:ext cx="3060986" cy="3060986"/>
          </a:xfrm>
          <a:prstGeom prst="ellipse">
            <a:avLst/>
          </a:prstGeom>
          <a:solidFill>
            <a:schemeClr val="bg1">
              <a:lumMod val="85000"/>
            </a:schemeClr>
          </a:solidFill>
        </p:spPr>
      </p:pic>
      <p:sp>
        <p:nvSpPr>
          <p:cNvPr id="8" name="TextBox 7"/>
          <p:cNvSpPr txBox="1"/>
          <p:nvPr/>
        </p:nvSpPr>
        <p:spPr>
          <a:xfrm>
            <a:off x="-37263" y="866432"/>
            <a:ext cx="9181263" cy="3890891"/>
          </a:xfrm>
          <a:prstGeom prst="rect">
            <a:avLst/>
          </a:prstGeom>
          <a:noFill/>
        </p:spPr>
        <p:txBody>
          <a:bodyPr wrap="square" rtlCol="0">
            <a:prstTxWarp prst="textArchUp">
              <a:avLst/>
            </a:prstTxWarp>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8000" b="1" dirty="0">
                <a:ln w="11430"/>
                <a:effectLst>
                  <a:outerShdw blurRad="76200" dist="50800" dir="5400000" algn="tl" rotWithShape="0">
                    <a:srgbClr val="000000">
                      <a:alpha val="65000"/>
                    </a:srgbClr>
                  </a:outerShdw>
                </a:effectLst>
                <a:latin typeface="Tahoma" panose="020B0604030504040204" pitchFamily="34" charset="0"/>
                <a:ea typeface="Tahoma" panose="020B0604030504040204" pitchFamily="34" charset="0"/>
                <a:cs typeface="Tahoma" panose="020B0604030504040204" pitchFamily="34" charset="0"/>
              </a:rPr>
              <a:t>Sx3 Trash Talk</a:t>
            </a:r>
          </a:p>
        </p:txBody>
      </p:sp>
      <p:sp>
        <p:nvSpPr>
          <p:cNvPr id="12" name="TextBox 11"/>
          <p:cNvSpPr txBox="1"/>
          <p:nvPr/>
        </p:nvSpPr>
        <p:spPr>
          <a:xfrm rot="1101132">
            <a:off x="6188951" y="1786443"/>
            <a:ext cx="1868273" cy="185232"/>
          </a:xfrm>
          <a:prstGeom prst="rect">
            <a:avLst/>
          </a:prstGeom>
          <a:noFill/>
        </p:spPr>
        <p:txBody>
          <a:bodyPr wrap="square" rtlCol="0">
            <a:prstTxWarp prst="textArchUp">
              <a:avLst/>
            </a:prstTxWarp>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with </a:t>
            </a:r>
            <a:r>
              <a:rPr lang="en-US" b="1" dirty="0" err="1">
                <a:latin typeface="Tahoma" panose="020B0604030504040204" pitchFamily="34" charset="0"/>
                <a:ea typeface="Tahoma" panose="020B0604030504040204" pitchFamily="34" charset="0"/>
                <a:cs typeface="Tahoma" panose="020B0604030504040204" pitchFamily="34" charset="0"/>
              </a:rPr>
              <a:t>JeffBot</a:t>
            </a:r>
            <a:endParaRPr lang="en-US" b="1" dirty="0">
              <a:latin typeface="Tahoma" panose="020B0604030504040204" pitchFamily="34" charset="0"/>
              <a:ea typeface="Tahoma" panose="020B0604030504040204" pitchFamily="34" charset="0"/>
              <a:cs typeface="Tahoma" panose="020B0604030504040204" pitchFamily="34" charset="0"/>
            </a:endParaRPr>
          </a:p>
        </p:txBody>
      </p:sp>
      <p:pic>
        <p:nvPicPr>
          <p:cNvPr id="3" name="showerThePeople">
            <a:hlinkClick r:id="" action="ppaction://media"/>
            <a:extLst>
              <a:ext uri="{FF2B5EF4-FFF2-40B4-BE49-F238E27FC236}">
                <a16:creationId xmlns:a16="http://schemas.microsoft.com/office/drawing/2014/main" xmlns="" id="{D55C64ED-071D-4893-B392-1D3D8D541C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9134" y="4838700"/>
            <a:ext cx="304800" cy="304800"/>
          </a:xfrm>
          <a:prstGeom prst="rect">
            <a:avLst/>
          </a:prstGeom>
        </p:spPr>
      </p:pic>
      <p:sp>
        <p:nvSpPr>
          <p:cNvPr id="14" name="TextBox 13">
            <a:extLst>
              <a:ext uri="{FF2B5EF4-FFF2-40B4-BE49-F238E27FC236}">
                <a16:creationId xmlns:a16="http://schemas.microsoft.com/office/drawing/2014/main" xmlns="" id="{C0105C5F-E82F-48E2-BF90-2A44E660A8F5}"/>
              </a:ext>
            </a:extLst>
          </p:cNvPr>
          <p:cNvSpPr txBox="1"/>
          <p:nvPr/>
        </p:nvSpPr>
        <p:spPr>
          <a:xfrm>
            <a:off x="260679" y="3938147"/>
            <a:ext cx="8605420" cy="707886"/>
          </a:xfrm>
          <a:prstGeom prst="rect">
            <a:avLst/>
          </a:prstGeom>
          <a:noFill/>
        </p:spPr>
        <p:txBody>
          <a:bodyPr wrap="square" rtlCol="0">
            <a:spAutoFit/>
          </a:bodyPr>
          <a:lstStyle/>
          <a:p>
            <a:pPr algn="ctr"/>
            <a:r>
              <a:rPr lang="en-US" sz="4000" dirty="0">
                <a:latin typeface="OCR A Extended" panose="02010509020102010303" pitchFamily="50" charset="0"/>
                <a:ea typeface="HGPGothicE" panose="020B0400000000000000" pitchFamily="34" charset="-128"/>
                <a:cs typeface="Tahoma" panose="020B0604030504040204" pitchFamily="34" charset="0"/>
              </a:rPr>
              <a:t>“Good luck this week!”</a:t>
            </a:r>
          </a:p>
        </p:txBody>
      </p:sp>
    </p:spTree>
    <p:extLst>
      <p:ext uri="{BB962C8B-B14F-4D97-AF65-F5344CB8AC3E}">
        <p14:creationId xmlns:p14="http://schemas.microsoft.com/office/powerpoint/2010/main" val="59829961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2500"/>
                                  </p:stCondLst>
                                  <p:childTnLst>
                                    <p:cmd type="call" cmd="playFrom(0.0)">
                                      <p:cBhvr>
                                        <p:cTn id="6" dur="36179" fill="hold"/>
                                        <p:tgtEl>
                                          <p:spTgt spid="3"/>
                                        </p:tgtEl>
                                      </p:cBhvr>
                                    </p:cmd>
                                  </p:childTnLst>
                                </p:cTn>
                              </p:par>
                              <p:par>
                                <p:cTn id="7" presetID="10" presetClass="entr" presetSubtype="0" fill="hold" grpId="0" nodeType="withEffect">
                                  <p:stCondLst>
                                    <p:cond delay="2000"/>
                                  </p:stCondLst>
                                  <p:childTnLst>
                                    <p:set>
                                      <p:cBhvr>
                                        <p:cTn id="8" dur="1" fill="hold">
                                          <p:stCondLst>
                                            <p:cond delay="0"/>
                                          </p:stCondLst>
                                        </p:cTn>
                                        <p:tgtEl>
                                          <p:spTgt spid="14"/>
                                        </p:tgtEl>
                                        <p:attrNameLst>
                                          <p:attrName>style.visibility</p:attrName>
                                        </p:attrNameLst>
                                      </p:cBhvr>
                                      <p:to>
                                        <p:strVal val="visible"/>
                                      </p:to>
                                    </p:set>
                                    <p:animEffect transition="in" filter="fade">
                                      <p:cBhvr>
                                        <p:cTn id="9"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1321">
                <p:cTn id="10" fill="hold" display="0">
                  <p:stCondLst>
                    <p:cond delay="indefinite"/>
                  </p:stCondLst>
                  <p:endCondLst>
                    <p:cond evt="onStopAudio" delay="0">
                      <p:tgtEl>
                        <p:sldTgt/>
                      </p:tgtEl>
                    </p:cond>
                  </p:endCondLst>
                </p:cTn>
                <p:tgtEl>
                  <p:spTgt spid="3"/>
                </p:tgtEl>
              </p:cMediaNode>
            </p:audio>
          </p:childTnLst>
        </p:cTn>
      </p:par>
    </p:tnLst>
    <p:bldLst>
      <p:bldP spid="1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21630</TotalTime>
  <Words>4754</Words>
  <Application>Microsoft Macintosh PowerPoint</Application>
  <PresentationFormat>On-screen Show (16:9)</PresentationFormat>
  <Paragraphs>2790</Paragraphs>
  <Slides>47</Slides>
  <Notes>8</Notes>
  <HiddenSlides>0</HiddenSlides>
  <MMClips>20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Office Mac 2011</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OS X 10.7</dc:creator>
  <cp:lastModifiedBy>OS X 10.7</cp:lastModifiedBy>
  <cp:revision>194</cp:revision>
  <dcterms:created xsi:type="dcterms:W3CDTF">2022-07-23T11:21:26Z</dcterms:created>
  <dcterms:modified xsi:type="dcterms:W3CDTF">2022-08-21T19:46:26Z</dcterms:modified>
</cp:coreProperties>
</file>