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sldIdLst>
    <p:sldId id="376" r:id="rId3"/>
    <p:sldId id="373" r:id="rId4"/>
    <p:sldId id="374" r:id="rId5"/>
    <p:sldId id="375" r:id="rId6"/>
    <p:sldId id="334" r:id="rId7"/>
    <p:sldId id="345" r:id="rId8"/>
    <p:sldId id="344" r:id="rId9"/>
    <p:sldId id="387" r:id="rId10"/>
    <p:sldId id="317" r:id="rId11"/>
    <p:sldId id="355" r:id="rId12"/>
    <p:sldId id="358" r:id="rId13"/>
    <p:sldId id="321" r:id="rId14"/>
    <p:sldId id="313" r:id="rId15"/>
    <p:sldId id="260" r:id="rId16"/>
    <p:sldId id="353" r:id="rId17"/>
    <p:sldId id="389" r:id="rId18"/>
    <p:sldId id="266" r:id="rId19"/>
    <p:sldId id="343" r:id="rId20"/>
    <p:sldId id="336" r:id="rId21"/>
    <p:sldId id="337" r:id="rId22"/>
    <p:sldId id="380" r:id="rId23"/>
    <p:sldId id="303" r:id="rId24"/>
    <p:sldId id="305" r:id="rId25"/>
    <p:sldId id="327" r:id="rId26"/>
    <p:sldId id="326" r:id="rId27"/>
    <p:sldId id="263" r:id="rId28"/>
    <p:sldId id="318" r:id="rId29"/>
    <p:sldId id="339" r:id="rId30"/>
    <p:sldId id="319" r:id="rId31"/>
    <p:sldId id="331" r:id="rId32"/>
    <p:sldId id="390" r:id="rId33"/>
    <p:sldId id="322" r:id="rId34"/>
    <p:sldId id="341" r:id="rId35"/>
    <p:sldId id="346" r:id="rId36"/>
    <p:sldId id="283" r:id="rId37"/>
    <p:sldId id="333" r:id="rId38"/>
    <p:sldId id="332" r:id="rId39"/>
    <p:sldId id="265" r:id="rId40"/>
    <p:sldId id="324" r:id="rId41"/>
    <p:sldId id="385" r:id="rId42"/>
    <p:sldId id="367" r:id="rId43"/>
    <p:sldId id="368" r:id="rId44"/>
    <p:sldId id="378" r:id="rId45"/>
    <p:sldId id="369" r:id="rId46"/>
    <p:sldId id="377" r:id="rId47"/>
    <p:sldId id="370" r:id="rId48"/>
    <p:sldId id="371" r:id="rId49"/>
    <p:sldId id="372" r:id="rId5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88DB4E7-E54A-564B-95F1-6AA21C61A145}">
          <p14:sldIdLst>
            <p14:sldId id="376"/>
            <p14:sldId id="373"/>
            <p14:sldId id="374"/>
            <p14:sldId id="375"/>
            <p14:sldId id="334"/>
            <p14:sldId id="345"/>
            <p14:sldId id="344"/>
            <p14:sldId id="387"/>
            <p14:sldId id="317"/>
            <p14:sldId id="355"/>
            <p14:sldId id="358"/>
            <p14:sldId id="321"/>
            <p14:sldId id="313"/>
            <p14:sldId id="260"/>
            <p14:sldId id="353"/>
            <p14:sldId id="389"/>
            <p14:sldId id="266"/>
            <p14:sldId id="343"/>
            <p14:sldId id="336"/>
            <p14:sldId id="337"/>
            <p14:sldId id="380"/>
            <p14:sldId id="303"/>
            <p14:sldId id="305"/>
            <p14:sldId id="327"/>
            <p14:sldId id="326"/>
            <p14:sldId id="263"/>
            <p14:sldId id="318"/>
            <p14:sldId id="339"/>
            <p14:sldId id="319"/>
            <p14:sldId id="331"/>
            <p14:sldId id="390"/>
          </p14:sldIdLst>
        </p14:section>
        <p14:section name="2021" id="{82A5E841-0D0E-2E40-B777-A5BA2735C032}">
          <p14:sldIdLst>
            <p14:sldId id="322"/>
            <p14:sldId id="341"/>
            <p14:sldId id="346"/>
            <p14:sldId id="283"/>
            <p14:sldId id="333"/>
            <p14:sldId id="332"/>
            <p14:sldId id="265"/>
            <p14:sldId id="324"/>
            <p14:sldId id="385"/>
          </p14:sldIdLst>
        </p14:section>
        <p14:section name="Appendix" id="{BE59E96B-94FA-4BF3-9261-74698D87C4BA}">
          <p14:sldIdLst>
            <p14:sldId id="367"/>
            <p14:sldId id="368"/>
            <p14:sldId id="378"/>
            <p14:sldId id="369"/>
            <p14:sldId id="377"/>
            <p14:sldId id="370"/>
            <p14:sldId id="371"/>
            <p14:sldId id="372"/>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5BEC"/>
    <a:srgbClr val="F2AB0E"/>
    <a:srgbClr val="FDBFE8"/>
    <a:srgbClr val="F967C8"/>
    <a:srgbClr val="008000"/>
    <a:srgbClr val="0070C0"/>
    <a:srgbClr val="C00000"/>
    <a:srgbClr val="548235"/>
    <a:srgbClr val="333333"/>
    <a:srgbClr val="6F00F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600" autoAdjust="0"/>
    <p:restoredTop sz="88446" autoAdjust="0"/>
  </p:normalViewPr>
  <p:slideViewPr>
    <p:cSldViewPr snapToGrid="0" snapToObjects="1">
      <p:cViewPr>
        <p:scale>
          <a:sx n="130" d="100"/>
          <a:sy n="130" d="100"/>
        </p:scale>
        <p:origin x="432" y="41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charts/_rels/chart1.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 Trades by Year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 Trades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Sheet1!$B$2:$B$9</c:f>
              <c:numCache>
                <c:formatCode>General</c:formatCode>
                <c:ptCount val="8"/>
                <c:pt idx="0">
                  <c:v>1</c:v>
                </c:pt>
                <c:pt idx="1">
                  <c:v>4</c:v>
                </c:pt>
                <c:pt idx="2">
                  <c:v>6</c:v>
                </c:pt>
                <c:pt idx="3">
                  <c:v>7</c:v>
                </c:pt>
                <c:pt idx="4">
                  <c:v>2</c:v>
                </c:pt>
                <c:pt idx="5">
                  <c:v>5</c:v>
                </c:pt>
                <c:pt idx="6">
                  <c:v>15</c:v>
                </c:pt>
                <c:pt idx="7">
                  <c:v>11</c:v>
                </c:pt>
              </c:numCache>
            </c:numRef>
          </c:val>
          <c:extLst>
            <c:ext xmlns:c16="http://schemas.microsoft.com/office/drawing/2014/chart" uri="{C3380CC4-5D6E-409C-BE32-E72D297353CC}">
              <c16:uniqueId val="{00000000-C3E1-4D4A-8864-F7F98F0FDE33}"/>
            </c:ext>
          </c:extLst>
        </c:ser>
        <c:dLbls>
          <c:dLblPos val="outEnd"/>
          <c:showLegendKey val="0"/>
          <c:showVal val="1"/>
          <c:showCatName val="0"/>
          <c:showSerName val="0"/>
          <c:showPercent val="0"/>
          <c:showBubbleSize val="0"/>
        </c:dLbls>
        <c:gapWidth val="86"/>
        <c:axId val="1239211264"/>
        <c:axId val="1239202944"/>
      </c:barChart>
      <c:catAx>
        <c:axId val="1239211264"/>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39202944"/>
        <c:crosses val="autoZero"/>
        <c:auto val="1"/>
        <c:lblAlgn val="ctr"/>
        <c:lblOffset val="100"/>
        <c:noMultiLvlLbl val="0"/>
      </c:catAx>
      <c:valAx>
        <c:axId val="1239202944"/>
        <c:scaling>
          <c:orientation val="minMax"/>
        </c:scaling>
        <c:delete val="1"/>
        <c:axPos val="b"/>
        <c:numFmt formatCode="General" sourceLinked="1"/>
        <c:majorTickMark val="out"/>
        <c:minorTickMark val="none"/>
        <c:tickLblPos val="nextTo"/>
        <c:crossAx val="1239211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 Trades (All Time)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Sheet1!$E$1</c:f>
              <c:strCache>
                <c:ptCount val="1"/>
                <c:pt idx="0">
                  <c:v># Trades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Sheet1!$D$2:$D$12</c:f>
              <c:strCache>
                <c:ptCount val="11"/>
                <c:pt idx="0">
                  <c:v>Jeff</c:v>
                </c:pt>
                <c:pt idx="1">
                  <c:v>Jim</c:v>
                </c:pt>
                <c:pt idx="2">
                  <c:v>Darren</c:v>
                </c:pt>
                <c:pt idx="3">
                  <c:v>Eddie</c:v>
                </c:pt>
                <c:pt idx="4">
                  <c:v>Albert</c:v>
                </c:pt>
                <c:pt idx="5">
                  <c:v>Kurt</c:v>
                </c:pt>
                <c:pt idx="6">
                  <c:v>Bill</c:v>
                </c:pt>
                <c:pt idx="7">
                  <c:v>Trevor</c:v>
                </c:pt>
                <c:pt idx="8">
                  <c:v>Jake</c:v>
                </c:pt>
                <c:pt idx="9">
                  <c:v>Aaron</c:v>
                </c:pt>
                <c:pt idx="10">
                  <c:v>Andrew</c:v>
                </c:pt>
              </c:strCache>
            </c:strRef>
          </c:cat>
          <c:val>
            <c:numRef>
              <c:f>Sheet1!$E$2:$E$12</c:f>
              <c:numCache>
                <c:formatCode>General</c:formatCode>
                <c:ptCount val="11"/>
                <c:pt idx="0">
                  <c:v>0</c:v>
                </c:pt>
                <c:pt idx="1">
                  <c:v>3</c:v>
                </c:pt>
                <c:pt idx="2">
                  <c:v>3</c:v>
                </c:pt>
                <c:pt idx="3">
                  <c:v>3</c:v>
                </c:pt>
                <c:pt idx="4">
                  <c:v>5</c:v>
                </c:pt>
                <c:pt idx="5">
                  <c:v>7</c:v>
                </c:pt>
                <c:pt idx="6">
                  <c:v>7</c:v>
                </c:pt>
                <c:pt idx="7">
                  <c:v>8</c:v>
                </c:pt>
                <c:pt idx="8">
                  <c:v>9</c:v>
                </c:pt>
                <c:pt idx="9">
                  <c:v>13</c:v>
                </c:pt>
                <c:pt idx="10">
                  <c:v>15</c:v>
                </c:pt>
              </c:numCache>
            </c:numRef>
          </c:val>
          <c:extLst>
            <c:ext xmlns:c16="http://schemas.microsoft.com/office/drawing/2014/chart" uri="{C3380CC4-5D6E-409C-BE32-E72D297353CC}">
              <c16:uniqueId val="{00000000-0FDF-4216-8A92-56207312A776}"/>
            </c:ext>
          </c:extLst>
        </c:ser>
        <c:dLbls>
          <c:dLblPos val="outEnd"/>
          <c:showLegendKey val="0"/>
          <c:showVal val="1"/>
          <c:showCatName val="0"/>
          <c:showSerName val="0"/>
          <c:showPercent val="0"/>
          <c:showBubbleSize val="0"/>
        </c:dLbls>
        <c:gapWidth val="59"/>
        <c:axId val="901284976"/>
        <c:axId val="511901584"/>
      </c:barChart>
      <c:catAx>
        <c:axId val="9012849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1901584"/>
        <c:crosses val="autoZero"/>
        <c:auto val="1"/>
        <c:lblAlgn val="ctr"/>
        <c:lblOffset val="100"/>
        <c:noMultiLvlLbl val="0"/>
      </c:catAx>
      <c:valAx>
        <c:axId val="511901584"/>
        <c:scaling>
          <c:orientation val="minMax"/>
        </c:scaling>
        <c:delete val="1"/>
        <c:axPos val="b"/>
        <c:numFmt formatCode="General" sourceLinked="1"/>
        <c:majorTickMark val="none"/>
        <c:minorTickMark val="none"/>
        <c:tickLblPos val="nextTo"/>
        <c:crossAx val="9012849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876200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D09AFB-0336-401E-9DDD-8413CE2E6571}" type="datetimeFigureOut">
              <a:rPr lang="en-US" smtClean="0"/>
              <a:t>9/1/2021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65C8ED-494F-4975-A7D1-713AD41DD31A}" type="slidenum">
              <a:rPr lang="en-US" smtClean="0"/>
              <a:t>‹#›</a:t>
            </a:fld>
            <a:endParaRPr lang="en-US"/>
          </a:p>
        </p:txBody>
      </p:sp>
    </p:spTree>
    <p:extLst>
      <p:ext uri="{BB962C8B-B14F-4D97-AF65-F5344CB8AC3E}">
        <p14:creationId xmlns:p14="http://schemas.microsoft.com/office/powerpoint/2010/main" val="3368385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D09AFB-0336-401E-9DDD-8413CE2E6571}" type="datetimeFigureOut">
              <a:rPr lang="en-US" smtClean="0"/>
              <a:t>9/1/2021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65C8ED-494F-4975-A7D1-713AD41DD31A}" type="slidenum">
              <a:rPr lang="en-US" smtClean="0"/>
              <a:t>‹#›</a:t>
            </a:fld>
            <a:endParaRPr lang="en-US"/>
          </a:p>
        </p:txBody>
      </p:sp>
    </p:spTree>
    <p:extLst>
      <p:ext uri="{BB962C8B-B14F-4D97-AF65-F5344CB8AC3E}">
        <p14:creationId xmlns:p14="http://schemas.microsoft.com/office/powerpoint/2010/main" val="4124086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1D09AFB-0336-401E-9DDD-8413CE2E6571}" type="datetimeFigureOut">
              <a:rPr lang="en-US" smtClean="0"/>
              <a:t>9/1/2021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65C8ED-494F-4975-A7D1-713AD41DD31A}" type="slidenum">
              <a:rPr lang="en-US" smtClean="0"/>
              <a:t>‹#›</a:t>
            </a:fld>
            <a:endParaRPr lang="en-US"/>
          </a:p>
        </p:txBody>
      </p:sp>
    </p:spTree>
    <p:extLst>
      <p:ext uri="{BB962C8B-B14F-4D97-AF65-F5344CB8AC3E}">
        <p14:creationId xmlns:p14="http://schemas.microsoft.com/office/powerpoint/2010/main" val="3247179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1D09AFB-0336-401E-9DDD-8413CE2E6571}" type="datetimeFigureOut">
              <a:rPr lang="en-US" smtClean="0"/>
              <a:t>9/1/2021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65C8ED-494F-4975-A7D1-713AD41DD31A}" type="slidenum">
              <a:rPr lang="en-US" smtClean="0"/>
              <a:t>‹#›</a:t>
            </a:fld>
            <a:endParaRPr lang="en-US"/>
          </a:p>
        </p:txBody>
      </p:sp>
    </p:spTree>
    <p:extLst>
      <p:ext uri="{BB962C8B-B14F-4D97-AF65-F5344CB8AC3E}">
        <p14:creationId xmlns:p14="http://schemas.microsoft.com/office/powerpoint/2010/main" val="3691708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D09AFB-0336-401E-9DDD-8413CE2E6571}" type="datetimeFigureOut">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65C8ED-494F-4975-A7D1-713AD41DD31A}" type="slidenum">
              <a:rPr lang="en-US" smtClean="0"/>
              <a:t>‹#›</a:t>
            </a:fld>
            <a:endParaRPr lang="en-US"/>
          </a:p>
        </p:txBody>
      </p:sp>
    </p:spTree>
    <p:extLst>
      <p:ext uri="{BB962C8B-B14F-4D97-AF65-F5344CB8AC3E}">
        <p14:creationId xmlns:p14="http://schemas.microsoft.com/office/powerpoint/2010/main" val="30641465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D09AFB-0336-401E-9DDD-8413CE2E6571}" type="datetimeFigureOut">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65C8ED-494F-4975-A7D1-713AD41DD31A}" type="slidenum">
              <a:rPr lang="en-US" smtClean="0"/>
              <a:t>‹#›</a:t>
            </a:fld>
            <a:endParaRPr lang="en-US"/>
          </a:p>
        </p:txBody>
      </p:sp>
    </p:spTree>
    <p:extLst>
      <p:ext uri="{BB962C8B-B14F-4D97-AF65-F5344CB8AC3E}">
        <p14:creationId xmlns:p14="http://schemas.microsoft.com/office/powerpoint/2010/main" val="2045129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Field Bkg Dark">
    <p:spTree>
      <p:nvGrpSpPr>
        <p:cNvPr id="1" name=""/>
        <p:cNvGrpSpPr/>
        <p:nvPr/>
      </p:nvGrpSpPr>
      <p:grpSpPr>
        <a:xfrm>
          <a:off x="0" y="0"/>
          <a:ext cx="0" cy="0"/>
          <a:chOff x="0" y="0"/>
          <a:chExt cx="0" cy="0"/>
        </a:xfrm>
      </p:grpSpPr>
      <p:pic>
        <p:nvPicPr>
          <p:cNvPr id="7" name="Picture 6" descr="ff_bg_03.jpg"/>
          <p:cNvPicPr>
            <a:picLocks noChangeAspect="1"/>
          </p:cNvPicPr>
          <p:nvPr userDrawn="1"/>
        </p:nvPicPr>
        <p:blipFill rotWithShape="1">
          <a:blip r:embed="rId2">
            <a:extLst>
              <a:ext uri="{28A0092B-C50C-407E-A947-70E740481C1C}">
                <a14:useLocalDpi xmlns:a14="http://schemas.microsoft.com/office/drawing/2010/main" val="0"/>
              </a:ext>
            </a:extLst>
          </a:blip>
          <a:srcRect t="11568" b="9682"/>
          <a:stretch/>
        </p:blipFill>
        <p:spPr>
          <a:xfrm>
            <a:off x="0" y="-1"/>
            <a:ext cx="9144000" cy="5143501"/>
          </a:xfrm>
          <a:prstGeom prst="rect">
            <a:avLst/>
          </a:prstGeom>
        </p:spPr>
      </p:pic>
    </p:spTree>
    <p:extLst>
      <p:ext uri="{BB962C8B-B14F-4D97-AF65-F5344CB8AC3E}">
        <p14:creationId xmlns:p14="http://schemas.microsoft.com/office/powerpoint/2010/main" val="271407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emories">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stretch>
            <a:fillRect/>
          </a:stretch>
        </p:blipFill>
        <p:spPr>
          <a:xfrm>
            <a:off x="1854825" y="1168192"/>
            <a:ext cx="4128102" cy="2887091"/>
          </a:xfrm>
          <a:prstGeom prst="rect">
            <a:avLst/>
          </a:prstGeom>
        </p:spPr>
      </p:pic>
      <p:pic>
        <p:nvPicPr>
          <p:cNvPr id="18" name="Picture 17"/>
          <p:cNvPicPr>
            <a:picLocks noChangeAspect="1"/>
          </p:cNvPicPr>
          <p:nvPr userDrawn="1"/>
        </p:nvPicPr>
        <p:blipFill>
          <a:blip r:embed="rId3"/>
          <a:stretch>
            <a:fillRect/>
          </a:stretch>
        </p:blipFill>
        <p:spPr>
          <a:xfrm rot="21217313">
            <a:off x="-357087" y="2541622"/>
            <a:ext cx="5829300" cy="4076700"/>
          </a:xfrm>
          <a:prstGeom prst="rect">
            <a:avLst/>
          </a:prstGeom>
        </p:spPr>
      </p:pic>
      <p:pic>
        <p:nvPicPr>
          <p:cNvPr id="17" name="Picture 16"/>
          <p:cNvPicPr>
            <a:picLocks noChangeAspect="1"/>
          </p:cNvPicPr>
          <p:nvPr userDrawn="1"/>
        </p:nvPicPr>
        <p:blipFill>
          <a:blip r:embed="rId4"/>
          <a:stretch>
            <a:fillRect/>
          </a:stretch>
        </p:blipFill>
        <p:spPr>
          <a:xfrm>
            <a:off x="5982927" y="2718600"/>
            <a:ext cx="3948499" cy="2951492"/>
          </a:xfrm>
          <a:prstGeom prst="rect">
            <a:avLst/>
          </a:prstGeom>
        </p:spPr>
      </p:pic>
      <p:pic>
        <p:nvPicPr>
          <p:cNvPr id="16" name="Picture 15"/>
          <p:cNvPicPr>
            <a:picLocks noChangeAspect="1"/>
          </p:cNvPicPr>
          <p:nvPr userDrawn="1"/>
        </p:nvPicPr>
        <p:blipFill>
          <a:blip r:embed="rId5"/>
          <a:stretch>
            <a:fillRect/>
          </a:stretch>
        </p:blipFill>
        <p:spPr>
          <a:xfrm>
            <a:off x="1379477" y="2333257"/>
            <a:ext cx="4092736" cy="2810243"/>
          </a:xfrm>
          <a:prstGeom prst="rect">
            <a:avLst/>
          </a:prstGeom>
        </p:spPr>
      </p:pic>
      <p:pic>
        <p:nvPicPr>
          <p:cNvPr id="12" name="Picture 11"/>
          <p:cNvPicPr>
            <a:picLocks noChangeAspect="1"/>
          </p:cNvPicPr>
          <p:nvPr userDrawn="1"/>
        </p:nvPicPr>
        <p:blipFill>
          <a:blip r:embed="rId6"/>
          <a:stretch>
            <a:fillRect/>
          </a:stretch>
        </p:blipFill>
        <p:spPr>
          <a:xfrm rot="486556">
            <a:off x="1944102" y="-557441"/>
            <a:ext cx="3602306" cy="2536023"/>
          </a:xfrm>
          <a:prstGeom prst="rect">
            <a:avLst/>
          </a:prstGeom>
        </p:spPr>
      </p:pic>
      <p:pic>
        <p:nvPicPr>
          <p:cNvPr id="7" name="Picture 6"/>
          <p:cNvPicPr>
            <a:picLocks noChangeAspect="1"/>
          </p:cNvPicPr>
          <p:nvPr userDrawn="1"/>
        </p:nvPicPr>
        <p:blipFill>
          <a:blip r:embed="rId7"/>
          <a:stretch>
            <a:fillRect/>
          </a:stretch>
        </p:blipFill>
        <p:spPr>
          <a:xfrm rot="529010">
            <a:off x="483693" y="1260777"/>
            <a:ext cx="3063813" cy="1690204"/>
          </a:xfrm>
          <a:prstGeom prst="rect">
            <a:avLst/>
          </a:prstGeom>
        </p:spPr>
      </p:pic>
      <p:pic>
        <p:nvPicPr>
          <p:cNvPr id="9" name="Picture 8"/>
          <p:cNvPicPr>
            <a:picLocks noChangeAspect="1"/>
          </p:cNvPicPr>
          <p:nvPr userDrawn="1"/>
        </p:nvPicPr>
        <p:blipFill>
          <a:blip r:embed="rId8"/>
          <a:stretch>
            <a:fillRect/>
          </a:stretch>
        </p:blipFill>
        <p:spPr>
          <a:xfrm rot="20574585">
            <a:off x="2749727" y="2958890"/>
            <a:ext cx="3901440" cy="2599944"/>
          </a:xfrm>
          <a:prstGeom prst="rect">
            <a:avLst/>
          </a:prstGeom>
        </p:spPr>
      </p:pic>
      <p:pic>
        <p:nvPicPr>
          <p:cNvPr id="10" name="Picture 9"/>
          <p:cNvPicPr>
            <a:picLocks noChangeAspect="1"/>
          </p:cNvPicPr>
          <p:nvPr userDrawn="1"/>
        </p:nvPicPr>
        <p:blipFill>
          <a:blip r:embed="rId9"/>
          <a:stretch>
            <a:fillRect/>
          </a:stretch>
        </p:blipFill>
        <p:spPr>
          <a:xfrm rot="470758">
            <a:off x="5080580" y="-844717"/>
            <a:ext cx="6038726" cy="4025817"/>
          </a:xfrm>
          <a:prstGeom prst="rect">
            <a:avLst/>
          </a:prstGeom>
        </p:spPr>
      </p:pic>
      <p:pic>
        <p:nvPicPr>
          <p:cNvPr id="11" name="Picture 10"/>
          <p:cNvPicPr>
            <a:picLocks noChangeAspect="1"/>
          </p:cNvPicPr>
          <p:nvPr userDrawn="1"/>
        </p:nvPicPr>
        <p:blipFill>
          <a:blip r:embed="rId10"/>
          <a:stretch>
            <a:fillRect/>
          </a:stretch>
        </p:blipFill>
        <p:spPr>
          <a:xfrm rot="20827091">
            <a:off x="-578952" y="-914932"/>
            <a:ext cx="4303363" cy="2420642"/>
          </a:xfrm>
          <a:prstGeom prst="rect">
            <a:avLst/>
          </a:prstGeom>
        </p:spPr>
      </p:pic>
      <p:pic>
        <p:nvPicPr>
          <p:cNvPr id="13" name="Picture 12"/>
          <p:cNvPicPr>
            <a:picLocks noChangeAspect="1"/>
          </p:cNvPicPr>
          <p:nvPr userDrawn="1"/>
        </p:nvPicPr>
        <p:blipFill>
          <a:blip r:embed="rId11"/>
          <a:stretch>
            <a:fillRect/>
          </a:stretch>
        </p:blipFill>
        <p:spPr>
          <a:xfrm rot="21255160">
            <a:off x="4218164" y="312083"/>
            <a:ext cx="2294446" cy="1447749"/>
          </a:xfrm>
          <a:prstGeom prst="rect">
            <a:avLst/>
          </a:prstGeom>
        </p:spPr>
      </p:pic>
      <p:pic>
        <p:nvPicPr>
          <p:cNvPr id="14" name="Picture 13"/>
          <p:cNvPicPr>
            <a:picLocks noChangeAspect="1"/>
          </p:cNvPicPr>
          <p:nvPr userDrawn="1"/>
        </p:nvPicPr>
        <p:blipFill>
          <a:blip r:embed="rId12"/>
          <a:stretch>
            <a:fillRect/>
          </a:stretch>
        </p:blipFill>
        <p:spPr>
          <a:xfrm rot="545656">
            <a:off x="7108670" y="2082338"/>
            <a:ext cx="1785861" cy="2186923"/>
          </a:xfrm>
          <a:prstGeom prst="rect">
            <a:avLst/>
          </a:prstGeom>
        </p:spPr>
      </p:pic>
      <p:pic>
        <p:nvPicPr>
          <p:cNvPr id="15" name="Picture 14"/>
          <p:cNvPicPr>
            <a:picLocks noChangeAspect="1"/>
          </p:cNvPicPr>
          <p:nvPr userDrawn="1"/>
        </p:nvPicPr>
        <p:blipFill>
          <a:blip r:embed="rId13"/>
          <a:stretch>
            <a:fillRect/>
          </a:stretch>
        </p:blipFill>
        <p:spPr>
          <a:xfrm rot="21299823">
            <a:off x="-493086" y="1507217"/>
            <a:ext cx="2052711" cy="2463253"/>
          </a:xfrm>
          <a:prstGeom prst="rect">
            <a:avLst/>
          </a:prstGeom>
        </p:spPr>
      </p:pic>
      <p:sp>
        <p:nvSpPr>
          <p:cNvPr id="21" name="Rectangle 20"/>
          <p:cNvSpPr/>
          <p:nvPr userDrawn="1"/>
        </p:nvSpPr>
        <p:spPr>
          <a:xfrm>
            <a:off x="-3742723" y="-3124067"/>
            <a:ext cx="16767941" cy="3124067"/>
          </a:xfrm>
          <a:prstGeom prst="rect">
            <a:avLst/>
          </a:prstGeom>
          <a:solidFill>
            <a:srgbClr val="8A92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userDrawn="1"/>
        </p:nvSpPr>
        <p:spPr>
          <a:xfrm>
            <a:off x="-1964885" y="5142479"/>
            <a:ext cx="13075223" cy="3690276"/>
          </a:xfrm>
          <a:prstGeom prst="rect">
            <a:avLst/>
          </a:prstGeom>
          <a:solidFill>
            <a:srgbClr val="8A92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userDrawn="1"/>
        </p:nvSpPr>
        <p:spPr>
          <a:xfrm>
            <a:off x="-4452686" y="-746088"/>
            <a:ext cx="4452686" cy="6158690"/>
          </a:xfrm>
          <a:prstGeom prst="rect">
            <a:avLst/>
          </a:prstGeom>
          <a:solidFill>
            <a:srgbClr val="8A92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26" name="Rectangle 25"/>
          <p:cNvSpPr/>
          <p:nvPr userDrawn="1"/>
        </p:nvSpPr>
        <p:spPr>
          <a:xfrm>
            <a:off x="9144000" y="-360746"/>
            <a:ext cx="5736084" cy="6158690"/>
          </a:xfrm>
          <a:prstGeom prst="rect">
            <a:avLst/>
          </a:prstGeom>
          <a:solidFill>
            <a:srgbClr val="8A92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27" name="Rectangle 26"/>
          <p:cNvSpPr/>
          <p:nvPr userDrawn="1"/>
        </p:nvSpPr>
        <p:spPr>
          <a:xfrm>
            <a:off x="400627" y="477876"/>
            <a:ext cx="8342746" cy="4187748"/>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sp>
        <p:nvSpPr>
          <p:cNvPr id="28" name="Rectangle 27"/>
          <p:cNvSpPr/>
          <p:nvPr userDrawn="1"/>
        </p:nvSpPr>
        <p:spPr>
          <a:xfrm>
            <a:off x="399284" y="226799"/>
            <a:ext cx="8342746" cy="63776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bg1"/>
                </a:solidFill>
                <a:latin typeface="Open Sans Cond Light"/>
                <a:cs typeface="Open Sans Cond Light"/>
              </a:rPr>
              <a:t>2016 Memories</a:t>
            </a:r>
          </a:p>
        </p:txBody>
      </p:sp>
    </p:spTree>
    <p:extLst>
      <p:ext uri="{BB962C8B-B14F-4D97-AF65-F5344CB8AC3E}">
        <p14:creationId xmlns:p14="http://schemas.microsoft.com/office/powerpoint/2010/main" val="2491024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290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1D09AFB-0336-401E-9DDD-8413CE2E6571}" type="datetimeFigureOut">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65C8ED-494F-4975-A7D1-713AD41DD31A}" type="slidenum">
              <a:rPr lang="en-US" smtClean="0"/>
              <a:t>‹#›</a:t>
            </a:fld>
            <a:endParaRPr lang="en-US"/>
          </a:p>
        </p:txBody>
      </p:sp>
    </p:spTree>
    <p:extLst>
      <p:ext uri="{BB962C8B-B14F-4D97-AF65-F5344CB8AC3E}">
        <p14:creationId xmlns:p14="http://schemas.microsoft.com/office/powerpoint/2010/main" val="3502364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D09AFB-0336-401E-9DDD-8413CE2E6571}" type="datetimeFigureOut">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65C8ED-494F-4975-A7D1-713AD41DD31A}" type="slidenum">
              <a:rPr lang="en-US" smtClean="0"/>
              <a:t>‹#›</a:t>
            </a:fld>
            <a:endParaRPr lang="en-US"/>
          </a:p>
        </p:txBody>
      </p:sp>
    </p:spTree>
    <p:extLst>
      <p:ext uri="{BB962C8B-B14F-4D97-AF65-F5344CB8AC3E}">
        <p14:creationId xmlns:p14="http://schemas.microsoft.com/office/powerpoint/2010/main" val="424785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1D09AFB-0336-401E-9DDD-8413CE2E6571}" type="datetimeFigureOut">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65C8ED-494F-4975-A7D1-713AD41DD31A}" type="slidenum">
              <a:rPr lang="en-US" smtClean="0"/>
              <a:t>‹#›</a:t>
            </a:fld>
            <a:endParaRPr lang="en-US"/>
          </a:p>
        </p:txBody>
      </p:sp>
    </p:spTree>
    <p:extLst>
      <p:ext uri="{BB962C8B-B14F-4D97-AF65-F5344CB8AC3E}">
        <p14:creationId xmlns:p14="http://schemas.microsoft.com/office/powerpoint/2010/main" val="65301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D09AFB-0336-401E-9DDD-8413CE2E6571}" type="datetimeFigureOut">
              <a:rPr lang="en-US" smtClean="0"/>
              <a:t>9/1/2021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65C8ED-494F-4975-A7D1-713AD41DD31A}" type="slidenum">
              <a:rPr lang="en-US" smtClean="0"/>
              <a:t>‹#›</a:t>
            </a:fld>
            <a:endParaRPr lang="en-US"/>
          </a:p>
        </p:txBody>
      </p:sp>
    </p:spTree>
    <p:extLst>
      <p:ext uri="{BB962C8B-B14F-4D97-AF65-F5344CB8AC3E}">
        <p14:creationId xmlns:p14="http://schemas.microsoft.com/office/powerpoint/2010/main" val="1845259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D09AFB-0336-401E-9DDD-8413CE2E6571}" type="datetimeFigureOut">
              <a:rPr lang="en-US" smtClean="0"/>
              <a:t>9/1/2021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65C8ED-494F-4975-A7D1-713AD41DD31A}" type="slidenum">
              <a:rPr lang="en-US" smtClean="0"/>
              <a:t>‹#›</a:t>
            </a:fld>
            <a:endParaRPr lang="en-US"/>
          </a:p>
        </p:txBody>
      </p:sp>
    </p:spTree>
    <p:extLst>
      <p:ext uri="{BB962C8B-B14F-4D97-AF65-F5344CB8AC3E}">
        <p14:creationId xmlns:p14="http://schemas.microsoft.com/office/powerpoint/2010/main" val="26861081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7ACD1C1-3B82-B144-B01A-A3AB97C24798}" type="datetimeFigureOut">
              <a:rPr lang="en-US" smtClean="0"/>
              <a:t>9/1/2021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9422B01-658A-DD4F-8ED1-4CF28071ED0F}" type="slidenum">
              <a:rPr lang="en-US" smtClean="0"/>
              <a:t>‹#›</a:t>
            </a:fld>
            <a:endParaRPr lang="en-US"/>
          </a:p>
        </p:txBody>
      </p:sp>
    </p:spTree>
    <p:extLst>
      <p:ext uri="{BB962C8B-B14F-4D97-AF65-F5344CB8AC3E}">
        <p14:creationId xmlns:p14="http://schemas.microsoft.com/office/powerpoint/2010/main" val="378305958"/>
      </p:ext>
    </p:extLst>
  </p:cSld>
  <p:clrMap bg1="lt1" tx1="dk1" bg2="lt2" tx2="dk2" accent1="accent1" accent2="accent2" accent3="accent3" accent4="accent4" accent5="accent5" accent6="accent6" hlink="hlink" folHlink="folHlink"/>
  <p:sldLayoutIdLst>
    <p:sldLayoutId id="2147483659" r:id="rId1"/>
    <p:sldLayoutId id="2147483649" r:id="rId2"/>
    <p:sldLayoutId id="2147483650" r:id="rId3"/>
    <p:sldLayoutId id="2147483672"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1D09AFB-0336-401E-9DDD-8413CE2E6571}" type="datetimeFigureOut">
              <a:rPr lang="en-US" smtClean="0"/>
              <a:t>9/1/2021</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65C8ED-494F-4975-A7D1-713AD41DD31A}" type="slidenum">
              <a:rPr lang="en-US" smtClean="0"/>
              <a:t>‹#›</a:t>
            </a:fld>
            <a:endParaRPr lang="en-US"/>
          </a:p>
        </p:txBody>
      </p:sp>
    </p:spTree>
    <p:extLst>
      <p:ext uri="{BB962C8B-B14F-4D97-AF65-F5344CB8AC3E}">
        <p14:creationId xmlns:p14="http://schemas.microsoft.com/office/powerpoint/2010/main" val="3608325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 Id="rId5" Type="http://schemas.openxmlformats.org/officeDocument/2006/relationships/image" Target="../media/image18.jp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47.tmp"/><Relationship Id="rId13" Type="http://schemas.openxmlformats.org/officeDocument/2006/relationships/image" Target="../media/image51.jpeg"/><Relationship Id="rId18" Type="http://schemas.openxmlformats.org/officeDocument/2006/relationships/image" Target="../media/image55.emf"/><Relationship Id="rId26" Type="http://schemas.openxmlformats.org/officeDocument/2006/relationships/image" Target="../media/image35.jpeg"/><Relationship Id="rId3" Type="http://schemas.openxmlformats.org/officeDocument/2006/relationships/slideLayout" Target="../slideLayouts/slideLayout11.xml"/><Relationship Id="rId21" Type="http://schemas.openxmlformats.org/officeDocument/2006/relationships/image" Target="../media/image58.png"/><Relationship Id="rId7" Type="http://schemas.openxmlformats.org/officeDocument/2006/relationships/image" Target="../media/image46.tmp"/><Relationship Id="rId12" Type="http://schemas.openxmlformats.org/officeDocument/2006/relationships/image" Target="../media/image50.tmp"/><Relationship Id="rId17" Type="http://schemas.openxmlformats.org/officeDocument/2006/relationships/image" Target="../media/image54.png"/><Relationship Id="rId25" Type="http://schemas.openxmlformats.org/officeDocument/2006/relationships/image" Target="../media/image62.tmp"/><Relationship Id="rId2" Type="http://schemas.openxmlformats.org/officeDocument/2006/relationships/audio" Target="../media/media8.mp3"/><Relationship Id="rId16" Type="http://schemas.openxmlformats.org/officeDocument/2006/relationships/image" Target="../media/image53.png"/><Relationship Id="rId20" Type="http://schemas.openxmlformats.org/officeDocument/2006/relationships/image" Target="../media/image57.emf"/><Relationship Id="rId29" Type="http://schemas.openxmlformats.org/officeDocument/2006/relationships/image" Target="../media/image64.png"/><Relationship Id="rId1" Type="http://schemas.microsoft.com/office/2007/relationships/media" Target="../media/media8.mp3"/><Relationship Id="rId6" Type="http://schemas.openxmlformats.org/officeDocument/2006/relationships/image" Target="../media/image45.tmp"/><Relationship Id="rId11" Type="http://schemas.openxmlformats.org/officeDocument/2006/relationships/image" Target="../media/image18.jpg"/><Relationship Id="rId24" Type="http://schemas.openxmlformats.org/officeDocument/2006/relationships/image" Target="../media/image61.png"/><Relationship Id="rId5" Type="http://schemas.openxmlformats.org/officeDocument/2006/relationships/image" Target="../media/image44.jpg"/><Relationship Id="rId15" Type="http://schemas.openxmlformats.org/officeDocument/2006/relationships/image" Target="../media/image17.png"/><Relationship Id="rId23" Type="http://schemas.openxmlformats.org/officeDocument/2006/relationships/image" Target="../media/image60.png"/><Relationship Id="rId28" Type="http://schemas.openxmlformats.org/officeDocument/2006/relationships/image" Target="../media/image25.png"/><Relationship Id="rId10" Type="http://schemas.openxmlformats.org/officeDocument/2006/relationships/image" Target="../media/image49.png"/><Relationship Id="rId19" Type="http://schemas.openxmlformats.org/officeDocument/2006/relationships/image" Target="../media/image56.emf"/><Relationship Id="rId4" Type="http://schemas.openxmlformats.org/officeDocument/2006/relationships/image" Target="../media/image43.jpeg"/><Relationship Id="rId9" Type="http://schemas.openxmlformats.org/officeDocument/2006/relationships/image" Target="../media/image48.jpeg"/><Relationship Id="rId14" Type="http://schemas.openxmlformats.org/officeDocument/2006/relationships/image" Target="../media/image52.tmp"/><Relationship Id="rId22" Type="http://schemas.openxmlformats.org/officeDocument/2006/relationships/image" Target="../media/image59.png"/><Relationship Id="rId27" Type="http://schemas.openxmlformats.org/officeDocument/2006/relationships/image" Target="../media/image63.png"/></Relationships>
</file>

<file path=ppt/slides/_rels/slide11.xml.rels><?xml version="1.0" encoding="UTF-8" standalone="yes"?>
<Relationships xmlns="http://schemas.openxmlformats.org/package/2006/relationships"><Relationship Id="rId8" Type="http://schemas.openxmlformats.org/officeDocument/2006/relationships/image" Target="../media/image52.tmp"/><Relationship Id="rId13" Type="http://schemas.openxmlformats.org/officeDocument/2006/relationships/image" Target="../media/image25.png"/><Relationship Id="rId3" Type="http://schemas.microsoft.com/office/2007/relationships/media" Target="../media/media8.mp3"/><Relationship Id="rId7" Type="http://schemas.openxmlformats.org/officeDocument/2006/relationships/image" Target="../media/image18.jpg"/><Relationship Id="rId12" Type="http://schemas.openxmlformats.org/officeDocument/2006/relationships/image" Target="../media/image22.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65.jpeg"/><Relationship Id="rId11" Type="http://schemas.openxmlformats.org/officeDocument/2006/relationships/image" Target="../media/image45.tmp"/><Relationship Id="rId5" Type="http://schemas.openxmlformats.org/officeDocument/2006/relationships/slideLayout" Target="../slideLayouts/slideLayout11.xml"/><Relationship Id="rId10" Type="http://schemas.microsoft.com/office/2007/relationships/hdphoto" Target="../media/hdphoto1.wdp"/><Relationship Id="rId4" Type="http://schemas.openxmlformats.org/officeDocument/2006/relationships/audio" Target="../media/media8.mp3"/><Relationship Id="rId9" Type="http://schemas.openxmlformats.org/officeDocument/2006/relationships/image" Target="../media/image66.png"/><Relationship Id="rId14" Type="http://schemas.openxmlformats.org/officeDocument/2006/relationships/image" Target="../media/image64.png"/></Relationships>
</file>

<file path=ppt/slides/_rels/slide1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0.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2.png"/><Relationship Id="rId5" Type="http://schemas.openxmlformats.org/officeDocument/2006/relationships/image" Target="../media/image49.png"/><Relationship Id="rId4" Type="http://schemas.openxmlformats.org/officeDocument/2006/relationships/image" Target="../media/image72.jpeg"/></Relationships>
</file>

<file path=ppt/slides/_rels/slide1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22.png"/><Relationship Id="rId4" Type="http://schemas.openxmlformats.org/officeDocument/2006/relationships/image" Target="../media/image75.png"/></Relationships>
</file>

<file path=ppt/slides/_rels/slide1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1.gif"/><Relationship Id="rId3" Type="http://schemas.microsoft.com/office/2007/relationships/media" Target="../media/media2.mp4"/><Relationship Id="rId7" Type="http://schemas.openxmlformats.org/officeDocument/2006/relationships/image" Target="../media/image20.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jpeg"/><Relationship Id="rId5" Type="http://schemas.openxmlformats.org/officeDocument/2006/relationships/slideLayout" Target="../slideLayouts/slideLayout11.xml"/><Relationship Id="rId10" Type="http://schemas.openxmlformats.org/officeDocument/2006/relationships/image" Target="../media/image23.png"/><Relationship Id="rId4" Type="http://schemas.openxmlformats.org/officeDocument/2006/relationships/video" Target="../media/media2.mp4"/><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slideLayout" Target="../slideLayouts/slideLayout2.xml"/><Relationship Id="rId7" Type="http://schemas.openxmlformats.org/officeDocument/2006/relationships/image" Target="../media/image78.jp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51.jpeg"/><Relationship Id="rId5" Type="http://schemas.openxmlformats.org/officeDocument/2006/relationships/image" Target="../media/image22.png"/><Relationship Id="rId4" Type="http://schemas.openxmlformats.org/officeDocument/2006/relationships/image" Target="../media/image77.jpeg"/><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64.png"/><Relationship Id="rId5" Type="http://schemas.openxmlformats.org/officeDocument/2006/relationships/image" Target="../media/image62.tmp"/><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64.png"/><Relationship Id="rId5" Type="http://schemas.openxmlformats.org/officeDocument/2006/relationships/image" Target="../media/image39.jp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32.png"/><Relationship Id="rId4" Type="http://schemas.openxmlformats.org/officeDocument/2006/relationships/chart" Target="../charts/char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2.png"/><Relationship Id="rId5" Type="http://schemas.openxmlformats.org/officeDocument/2006/relationships/image" Target="../media/image24.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22.pn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85.jpg"/><Relationship Id="rId3" Type="http://schemas.openxmlformats.org/officeDocument/2006/relationships/slideLayout" Target="../slideLayouts/slideLayout11.xml"/><Relationship Id="rId7" Type="http://schemas.openxmlformats.org/officeDocument/2006/relationships/image" Target="../media/image84.jpg"/><Relationship Id="rId12" Type="http://schemas.openxmlformats.org/officeDocument/2006/relationships/image" Target="../media/image89.jp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83.png"/><Relationship Id="rId11" Type="http://schemas.openxmlformats.org/officeDocument/2006/relationships/image" Target="../media/image88.jpg"/><Relationship Id="rId5" Type="http://schemas.openxmlformats.org/officeDocument/2006/relationships/image" Target="../media/image25.png"/><Relationship Id="rId10" Type="http://schemas.openxmlformats.org/officeDocument/2006/relationships/image" Target="../media/image87.jpg"/><Relationship Id="rId4" Type="http://schemas.openxmlformats.org/officeDocument/2006/relationships/image" Target="../media/image82.png"/><Relationship Id="rId9" Type="http://schemas.openxmlformats.org/officeDocument/2006/relationships/image" Target="../media/image8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4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2.png"/><Relationship Id="rId5" Type="http://schemas.openxmlformats.org/officeDocument/2006/relationships/image" Target="../media/image101.png"/><Relationship Id="rId4" Type="http://schemas.openxmlformats.org/officeDocument/2006/relationships/image" Target="../media/image100.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jp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7.mp3"/><Relationship Id="rId7" Type="http://schemas.openxmlformats.org/officeDocument/2006/relationships/image" Target="../media/image31.jpg"/><Relationship Id="rId12" Type="http://schemas.openxmlformats.org/officeDocument/2006/relationships/image" Target="../media/image34.jp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0.tmp"/><Relationship Id="rId11" Type="http://schemas.openxmlformats.org/officeDocument/2006/relationships/image" Target="../media/image22.png"/><Relationship Id="rId5" Type="http://schemas.openxmlformats.org/officeDocument/2006/relationships/slideLayout" Target="../slideLayouts/slideLayout2.xml"/><Relationship Id="rId10" Type="http://schemas.openxmlformats.org/officeDocument/2006/relationships/image" Target="../media/image33.jpg"/><Relationship Id="rId4" Type="http://schemas.openxmlformats.org/officeDocument/2006/relationships/audio" Target="../media/media7.mp3"/><Relationship Id="rId9" Type="http://schemas.openxmlformats.org/officeDocument/2006/relationships/image" Target="../media/image29.jpg"/></Relationships>
</file>

<file path=ppt/slides/_rels/slide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gif"/><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11.xml"/><Relationship Id="rId6" Type="http://schemas.openxmlformats.org/officeDocument/2006/relationships/image" Target="../media/image39.jp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EFEBE26-4F93-4E17-B5F8-DBEC95EC361C}"/>
              </a:ext>
            </a:extLst>
          </p:cNvPr>
          <p:cNvSpPr txBox="1"/>
          <p:nvPr/>
        </p:nvSpPr>
        <p:spPr>
          <a:xfrm>
            <a:off x="235320" y="277026"/>
            <a:ext cx="8696331" cy="584775"/>
          </a:xfrm>
          <a:prstGeom prst="rect">
            <a:avLst/>
          </a:prstGeom>
          <a:noFill/>
        </p:spPr>
        <p:txBody>
          <a:bodyPr wrap="squar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lang="en-US" sz="4000" b="1" dirty="0">
                <a:solidFill>
                  <a:prstClr val="black"/>
                </a:solidFill>
                <a:latin typeface="Tahoma" panose="020B0604030504040204" pitchFamily="34" charset="0"/>
                <a:ea typeface="Tahoma" panose="020B0604030504040204" pitchFamily="34" charset="0"/>
                <a:cs typeface="Tahoma" panose="020B0604030504040204" pitchFamily="34" charset="0"/>
              </a:rPr>
              <a:t>Week 17 Battle</a:t>
            </a:r>
            <a:endPar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52196B0E-5FBB-4D8E-9DBC-5B74F5EECDF1}"/>
              </a:ext>
            </a:extLst>
          </p:cNvPr>
          <p:cNvSpPr txBox="1"/>
          <p:nvPr/>
        </p:nvSpPr>
        <p:spPr>
          <a:xfrm>
            <a:off x="223834" y="975897"/>
            <a:ext cx="8696331" cy="9079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Jeff &amp; Aaron went head-to-head</a:t>
            </a:r>
            <a:r>
              <a:rPr kumimoji="0" lang="en-US" sz="2000" b="0"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in </a:t>
            </a:r>
            <a:r>
              <a:rPr kumimoji="0" lang="en-US" sz="2000" b="0"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wk</a:t>
            </a:r>
            <a:r>
              <a:rPr kumimoji="0" lang="en-US" sz="2000" b="0"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17 in a battle for 7</a:t>
            </a:r>
            <a:r>
              <a:rPr kumimoji="0" lang="en-US" sz="2000" b="0" i="0" u="none" strike="noStrike" kern="1200" cap="none" spc="0" normalizeH="0" baseline="3000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a:t>
            </a:r>
            <a:r>
              <a:rPr kumimoji="0" lang="en-US" sz="2000" b="0"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place.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5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lgn="ctr">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We made a bet.  </a:t>
            </a:r>
            <a:r>
              <a:rPr kumimoji="0" lang="en-US" sz="2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2" name="Picture 2" descr="Logo&#10;&#10;Description automatically generated">
            <a:extLst>
              <a:ext uri="{FF2B5EF4-FFF2-40B4-BE49-F238E27FC236}">
                <a16:creationId xmlns:a16="http://schemas.microsoft.com/office/drawing/2014/main" id="{C19A868D-476B-4943-91A9-531117AB67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838" y="2189377"/>
            <a:ext cx="2637310" cy="1716618"/>
          </a:xfrm>
          <a:prstGeom prst="rect">
            <a:avLst/>
          </a:prstGeom>
          <a:noFill/>
        </p:spPr>
      </p:pic>
      <p:pic>
        <p:nvPicPr>
          <p:cNvPr id="16" name="Picture 2" descr="Logo&#10;&#10;Description automatically generated">
            <a:extLst>
              <a:ext uri="{FF2B5EF4-FFF2-40B4-BE49-F238E27FC236}">
                <a16:creationId xmlns:a16="http://schemas.microsoft.com/office/drawing/2014/main" id="{86FB7ABA-9969-49B7-930B-6259AB8F9F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9862" y="1985938"/>
            <a:ext cx="2997796" cy="2123494"/>
          </a:xfrm>
          <a:prstGeom prst="rect">
            <a:avLst/>
          </a:prstGeom>
          <a:noFill/>
        </p:spPr>
      </p:pic>
      <p:pic>
        <p:nvPicPr>
          <p:cNvPr id="18" name="Picture 17">
            <a:extLst>
              <a:ext uri="{FF2B5EF4-FFF2-40B4-BE49-F238E27FC236}">
                <a16:creationId xmlns:a16="http://schemas.microsoft.com/office/drawing/2014/main" id="{09C84413-B110-4070-A8F9-186CC37DC909}"/>
              </a:ext>
            </a:extLst>
          </p:cNvPr>
          <p:cNvPicPr>
            <a:picLocks noChangeAspect="1"/>
          </p:cNvPicPr>
          <p:nvPr/>
        </p:nvPicPr>
        <p:blipFill rotWithShape="1">
          <a:blip r:embed="rId4"/>
          <a:srcRect l="31474" t="1381" r="23438" b="51435"/>
          <a:stretch/>
        </p:blipFill>
        <p:spPr>
          <a:xfrm>
            <a:off x="2616497" y="2062547"/>
            <a:ext cx="1734792" cy="1828800"/>
          </a:xfrm>
          <a:prstGeom prst="ellipse">
            <a:avLst/>
          </a:prstGeom>
        </p:spPr>
      </p:pic>
      <p:pic>
        <p:nvPicPr>
          <p:cNvPr id="20" name="Picture 19" descr="20200619_203145.jpg">
            <a:extLst>
              <a:ext uri="{FF2B5EF4-FFF2-40B4-BE49-F238E27FC236}">
                <a16:creationId xmlns:a16="http://schemas.microsoft.com/office/drawing/2014/main" id="{DB5E2142-B6D6-4818-9FB4-5766A57EC4E5}"/>
              </a:ext>
            </a:extLst>
          </p:cNvPr>
          <p:cNvPicPr>
            <a:picLocks noChangeAspect="1"/>
          </p:cNvPicPr>
          <p:nvPr/>
        </p:nvPicPr>
        <p:blipFill rotWithShape="1">
          <a:blip r:embed="rId5">
            <a:extLst>
              <a:ext uri="{28A0092B-C50C-407E-A947-70E740481C1C}">
                <a14:useLocalDpi xmlns:a14="http://schemas.microsoft.com/office/drawing/2010/main" val="0"/>
              </a:ext>
            </a:extLst>
          </a:blip>
          <a:srcRect l="10635" t="25668" r="70248" b="40840"/>
          <a:stretch/>
        </p:blipFill>
        <p:spPr>
          <a:xfrm rot="5400000">
            <a:off x="4479853" y="2076041"/>
            <a:ext cx="1855783" cy="1828800"/>
          </a:xfrm>
          <a:prstGeom prst="ellipse">
            <a:avLst/>
          </a:prstGeom>
        </p:spPr>
      </p:pic>
      <p:sp>
        <p:nvSpPr>
          <p:cNvPr id="22" name="TextBox 21">
            <a:extLst>
              <a:ext uri="{FF2B5EF4-FFF2-40B4-BE49-F238E27FC236}">
                <a16:creationId xmlns:a16="http://schemas.microsoft.com/office/drawing/2014/main" id="{4510E129-499A-4FAB-9E7A-58497449E603}"/>
              </a:ext>
            </a:extLst>
          </p:cNvPr>
          <p:cNvSpPr txBox="1"/>
          <p:nvPr/>
        </p:nvSpPr>
        <p:spPr>
          <a:xfrm>
            <a:off x="183588" y="4145176"/>
            <a:ext cx="8696331" cy="7848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Jeff, a die-hard Bears fan, would have to wear a Cheesehead for the draft if he lost.</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9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Aaron, who bleeds Green &amp; Gold, would wear Bears garb if he lost.</a:t>
            </a:r>
            <a:r>
              <a:rPr kumimoji="0" lang="en-US"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331877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Straight Connector 52">
            <a:extLst>
              <a:ext uri="{FF2B5EF4-FFF2-40B4-BE49-F238E27FC236}">
                <a16:creationId xmlns:a16="http://schemas.microsoft.com/office/drawing/2014/main" id="{7C0AB826-40FB-4921-B891-080245285620}"/>
              </a:ext>
            </a:extLst>
          </p:cNvPr>
          <p:cNvCxnSpPr>
            <a:cxnSpLocks/>
            <a:endCxn id="11" idx="3"/>
          </p:cNvCxnSpPr>
          <p:nvPr/>
        </p:nvCxnSpPr>
        <p:spPr>
          <a:xfrm flipV="1">
            <a:off x="7050923" y="1073000"/>
            <a:ext cx="651145" cy="239387"/>
          </a:xfrm>
          <a:prstGeom prst="line">
            <a:avLst/>
          </a:prstGeom>
          <a:ln w="9525" cap="flat" cmpd="sng" algn="ctr">
            <a:solidFill>
              <a:srgbClr val="C0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8" name="Straight Connector 107"/>
          <p:cNvCxnSpPr>
            <a:cxnSpLocks/>
          </p:cNvCxnSpPr>
          <p:nvPr/>
        </p:nvCxnSpPr>
        <p:spPr>
          <a:xfrm>
            <a:off x="5981387" y="1077495"/>
            <a:ext cx="606043" cy="234892"/>
          </a:xfrm>
          <a:prstGeom prst="line">
            <a:avLst/>
          </a:prstGeom>
          <a:ln w="9525" cap="flat" cmpd="sng" algn="ctr">
            <a:solidFill>
              <a:srgbClr val="C0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2290" name="Picture 2" descr="See the source image">
            <a:extLst>
              <a:ext uri="{FF2B5EF4-FFF2-40B4-BE49-F238E27FC236}">
                <a16:creationId xmlns:a16="http://schemas.microsoft.com/office/drawing/2014/main" id="{0E9933DA-3FDD-468D-B67A-84361C0661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940" r="11684" b="40896"/>
          <a:stretch/>
        </p:blipFill>
        <p:spPr bwMode="auto">
          <a:xfrm>
            <a:off x="6248816" y="1229064"/>
            <a:ext cx="1090153" cy="1097280"/>
          </a:xfrm>
          <a:prstGeom prst="ellipse">
            <a:avLst/>
          </a:prstGeom>
          <a:noFill/>
        </p:spPr>
      </p:pic>
      <p:cxnSp>
        <p:nvCxnSpPr>
          <p:cNvPr id="54" name="Straight Connector 53"/>
          <p:cNvCxnSpPr>
            <a:cxnSpLocks/>
          </p:cNvCxnSpPr>
          <p:nvPr/>
        </p:nvCxnSpPr>
        <p:spPr>
          <a:xfrm flipV="1">
            <a:off x="5787886" y="777890"/>
            <a:ext cx="1744949" cy="2426"/>
          </a:xfrm>
          <a:prstGeom prst="line">
            <a:avLst/>
          </a:prstGeom>
          <a:ln w="9525" cap="flat" cmpd="sng" algn="ctr">
            <a:solidFill>
              <a:srgbClr val="C0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4100" name="Picture 4099" descr="A person with a beard&#10;&#10;Description automatically generated with medium confidence">
            <a:extLst>
              <a:ext uri="{FF2B5EF4-FFF2-40B4-BE49-F238E27FC236}">
                <a16:creationId xmlns:a16="http://schemas.microsoft.com/office/drawing/2014/main" id="{000AB1FB-330C-46ED-98B5-B896D74C55B2}"/>
              </a:ext>
            </a:extLst>
          </p:cNvPr>
          <p:cNvPicPr>
            <a:picLocks noChangeAspect="1"/>
          </p:cNvPicPr>
          <p:nvPr/>
        </p:nvPicPr>
        <p:blipFill rotWithShape="1">
          <a:blip r:embed="rId5"/>
          <a:srcRect l="9041" r="9453" b="2281"/>
          <a:stretch/>
        </p:blipFill>
        <p:spPr>
          <a:xfrm>
            <a:off x="5037985" y="139913"/>
            <a:ext cx="1095024" cy="1097280"/>
          </a:xfrm>
          <a:prstGeom prst="ellipse">
            <a:avLst/>
          </a:prstGeom>
        </p:spPr>
      </p:pic>
      <p:sp>
        <p:nvSpPr>
          <p:cNvPr id="17" name="Oval 16"/>
          <p:cNvSpPr/>
          <p:nvPr/>
        </p:nvSpPr>
        <p:spPr>
          <a:xfrm>
            <a:off x="2178149" y="1376102"/>
            <a:ext cx="750294" cy="750294"/>
          </a:xfrm>
          <a:prstGeom prst="ellipse">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lumMod val="50000"/>
                    <a:lumOff val="50000"/>
                  </a:prstClr>
                </a:solidFill>
                <a:effectLst/>
                <a:uLnTx/>
                <a:uFillTx/>
                <a:latin typeface="Tahoma" panose="020B0604030504040204" pitchFamily="34" charset="0"/>
                <a:ea typeface="Tahoma" panose="020B0604030504040204" pitchFamily="34" charset="0"/>
                <a:cs typeface="Tahoma" panose="020B0604030504040204" pitchFamily="34" charset="0"/>
              </a:rPr>
              <a:t>Founding Fathers</a:t>
            </a:r>
          </a:p>
        </p:txBody>
      </p:sp>
      <p:pic>
        <p:nvPicPr>
          <p:cNvPr id="110" name="Picture 109" descr="A person smiling for the camera&#10;&#10;Description automatically generated with medium confidence">
            <a:extLst>
              <a:ext uri="{FF2B5EF4-FFF2-40B4-BE49-F238E27FC236}">
                <a16:creationId xmlns:a16="http://schemas.microsoft.com/office/drawing/2014/main" id="{3791C559-573F-426F-B94E-50E99ADD60E9}"/>
              </a:ext>
            </a:extLst>
          </p:cNvPr>
          <p:cNvPicPr>
            <a:picLocks noChangeAspect="1"/>
          </p:cNvPicPr>
          <p:nvPr/>
        </p:nvPicPr>
        <p:blipFill rotWithShape="1">
          <a:blip r:embed="rId6"/>
          <a:srcRect l="2030" t="3967" r="6050" b="4112"/>
          <a:stretch/>
        </p:blipFill>
        <p:spPr>
          <a:xfrm>
            <a:off x="2691274" y="707216"/>
            <a:ext cx="1094716" cy="1097280"/>
          </a:xfrm>
          <a:prstGeom prst="ellipse">
            <a:avLst/>
          </a:prstGeom>
        </p:spPr>
      </p:pic>
      <p:pic>
        <p:nvPicPr>
          <p:cNvPr id="72" name="Picture 71" descr="A person with a beard&#10;&#10;Description automatically generated with medium confidence">
            <a:extLst>
              <a:ext uri="{FF2B5EF4-FFF2-40B4-BE49-F238E27FC236}">
                <a16:creationId xmlns:a16="http://schemas.microsoft.com/office/drawing/2014/main" id="{26DA047D-AD8F-4DF6-851C-F77536DA2E2E}"/>
              </a:ext>
            </a:extLst>
          </p:cNvPr>
          <p:cNvPicPr>
            <a:picLocks noChangeAspect="1"/>
          </p:cNvPicPr>
          <p:nvPr/>
        </p:nvPicPr>
        <p:blipFill rotWithShape="1">
          <a:blip r:embed="rId7"/>
          <a:srcRect l="4341" t="2908" b="4882"/>
          <a:stretch/>
        </p:blipFill>
        <p:spPr>
          <a:xfrm>
            <a:off x="6393214" y="2489745"/>
            <a:ext cx="1169699" cy="1177631"/>
          </a:xfrm>
          <a:prstGeom prst="ellipse">
            <a:avLst/>
          </a:prstGeom>
        </p:spPr>
      </p:pic>
      <p:pic>
        <p:nvPicPr>
          <p:cNvPr id="11" name="Picture 10" descr="A person smiling for the picture&#10;&#10;Description automatically generated with medium confidence">
            <a:extLst>
              <a:ext uri="{FF2B5EF4-FFF2-40B4-BE49-F238E27FC236}">
                <a16:creationId xmlns:a16="http://schemas.microsoft.com/office/drawing/2014/main" id="{DC57B94B-A4AD-4F48-813C-405029D772FA}"/>
              </a:ext>
            </a:extLst>
          </p:cNvPr>
          <p:cNvPicPr>
            <a:picLocks noChangeAspect="1"/>
          </p:cNvPicPr>
          <p:nvPr/>
        </p:nvPicPr>
        <p:blipFill rotWithShape="1">
          <a:blip r:embed="rId8"/>
          <a:srcRect l="4692" t="2221" r="7150"/>
          <a:stretch/>
        </p:blipFill>
        <p:spPr>
          <a:xfrm>
            <a:off x="7539731" y="129968"/>
            <a:ext cx="1108508" cy="1104831"/>
          </a:xfrm>
          <a:prstGeom prst="ellipse">
            <a:avLst/>
          </a:prstGeom>
        </p:spPr>
      </p:pic>
      <p:pic>
        <p:nvPicPr>
          <p:cNvPr id="3074" name="Picture 2" descr="Icon&#10;&#10;Description automatically generated">
            <a:extLst>
              <a:ext uri="{FF2B5EF4-FFF2-40B4-BE49-F238E27FC236}">
                <a16:creationId xmlns:a16="http://schemas.microsoft.com/office/drawing/2014/main" id="{D32C1A10-5828-44C3-B44D-A3209250B20B}"/>
              </a:ext>
            </a:extLst>
          </p:cNvPr>
          <p:cNvPicPr>
            <a:picLocks noChangeAspect="1" noChangeArrowheads="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612100" y="356477"/>
            <a:ext cx="420044" cy="420044"/>
          </a:xfrm>
          <a:prstGeom prst="rect">
            <a:avLst/>
          </a:prstGeom>
          <a:noFill/>
        </p:spPr>
      </p:pic>
      <p:cxnSp>
        <p:nvCxnSpPr>
          <p:cNvPr id="91" name="Straight Connector 90"/>
          <p:cNvCxnSpPr>
            <a:cxnSpLocks/>
            <a:stCxn id="99" idx="5"/>
            <a:endCxn id="8" idx="1"/>
          </p:cNvCxnSpPr>
          <p:nvPr/>
        </p:nvCxnSpPr>
        <p:spPr>
          <a:xfrm>
            <a:off x="5093018" y="3392940"/>
            <a:ext cx="344533" cy="697127"/>
          </a:xfrm>
          <a:prstGeom prst="line">
            <a:avLst/>
          </a:prstGeom>
          <a:ln w="9525" cap="flat" cmpd="sng" algn="ctr">
            <a:solidFill>
              <a:srgbClr val="C0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Picture 7">
            <a:extLst>
              <a:ext uri="{FF2B5EF4-FFF2-40B4-BE49-F238E27FC236}">
                <a16:creationId xmlns:a16="http://schemas.microsoft.com/office/drawing/2014/main" id="{B15C73B6-0DAF-472D-A3DA-5A7848EAE2AB}"/>
              </a:ext>
            </a:extLst>
          </p:cNvPr>
          <p:cNvPicPr>
            <a:picLocks noChangeAspect="1"/>
          </p:cNvPicPr>
          <p:nvPr/>
        </p:nvPicPr>
        <p:blipFill>
          <a:blip r:embed="rId10"/>
          <a:stretch>
            <a:fillRect/>
          </a:stretch>
        </p:blipFill>
        <p:spPr>
          <a:xfrm>
            <a:off x="5276533" y="3929049"/>
            <a:ext cx="1099502" cy="1099502"/>
          </a:xfrm>
          <a:prstGeom prst="ellipse">
            <a:avLst/>
          </a:prstGeom>
        </p:spPr>
      </p:pic>
      <p:cxnSp>
        <p:nvCxnSpPr>
          <p:cNvPr id="70" name="Straight Connector 69"/>
          <p:cNvCxnSpPr>
            <a:cxnSpLocks/>
            <a:endCxn id="36" idx="1"/>
          </p:cNvCxnSpPr>
          <p:nvPr/>
        </p:nvCxnSpPr>
        <p:spPr>
          <a:xfrm>
            <a:off x="2841131" y="2971704"/>
            <a:ext cx="230500" cy="215464"/>
          </a:xfrm>
          <a:prstGeom prst="line">
            <a:avLst/>
          </a:prstGeom>
          <a:ln w="9525" cap="flat" cmpd="sng" algn="ctr">
            <a:solidFill>
              <a:srgbClr val="00B0F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7" name="Straight Connector 86"/>
          <p:cNvCxnSpPr>
            <a:cxnSpLocks/>
            <a:stCxn id="2" idx="7"/>
            <a:endCxn id="14" idx="5"/>
          </p:cNvCxnSpPr>
          <p:nvPr/>
        </p:nvCxnSpPr>
        <p:spPr>
          <a:xfrm flipV="1">
            <a:off x="1271034" y="2889189"/>
            <a:ext cx="883981" cy="984164"/>
          </a:xfrm>
          <a:prstGeom prst="line">
            <a:avLst/>
          </a:prstGeom>
          <a:ln w="9525" cap="flat" cmpd="sng" algn="ctr">
            <a:solidFill>
              <a:srgbClr val="00B0F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Picture 13" descr="20200619_203145.jpg"/>
          <p:cNvPicPr>
            <a:picLocks noChangeAspect="1"/>
          </p:cNvPicPr>
          <p:nvPr/>
        </p:nvPicPr>
        <p:blipFill rotWithShape="1">
          <a:blip r:embed="rId11">
            <a:extLst>
              <a:ext uri="{28A0092B-C50C-407E-A947-70E740481C1C}">
                <a14:useLocalDpi xmlns:a14="http://schemas.microsoft.com/office/drawing/2010/main" val="0"/>
              </a:ext>
            </a:extLst>
          </a:blip>
          <a:srcRect l="10635" t="25668" r="70248" b="40840"/>
          <a:stretch/>
        </p:blipFill>
        <p:spPr>
          <a:xfrm rot="5400000">
            <a:off x="1986227" y="1946878"/>
            <a:ext cx="1113470" cy="1097280"/>
          </a:xfrm>
          <a:prstGeom prst="ellipse">
            <a:avLst/>
          </a:prstGeom>
        </p:spPr>
      </p:pic>
      <p:cxnSp>
        <p:nvCxnSpPr>
          <p:cNvPr id="103" name="Straight Connector 102"/>
          <p:cNvCxnSpPr>
            <a:cxnSpLocks/>
            <a:stCxn id="33" idx="0"/>
            <a:endCxn id="36" idx="4"/>
          </p:cNvCxnSpPr>
          <p:nvPr/>
        </p:nvCxnSpPr>
        <p:spPr>
          <a:xfrm flipV="1">
            <a:off x="3122795" y="3543492"/>
            <a:ext cx="102941" cy="192387"/>
          </a:xfrm>
          <a:prstGeom prst="line">
            <a:avLst/>
          </a:prstGeom>
          <a:ln w="9525" cap="flat" cmpd="sng" algn="ctr">
            <a:solidFill>
              <a:srgbClr val="00B0F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Rectangle 19"/>
          <p:cNvSpPr/>
          <p:nvPr/>
        </p:nvSpPr>
        <p:spPr>
          <a:xfrm>
            <a:off x="3645967" y="1208951"/>
            <a:ext cx="547498" cy="1794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Jake</a:t>
            </a:r>
          </a:p>
        </p:txBody>
      </p:sp>
      <p:cxnSp>
        <p:nvCxnSpPr>
          <p:cNvPr id="52" name="Straight Connector 51"/>
          <p:cNvCxnSpPr>
            <a:cxnSpLocks/>
          </p:cNvCxnSpPr>
          <p:nvPr/>
        </p:nvCxnSpPr>
        <p:spPr>
          <a:xfrm flipV="1">
            <a:off x="3725408" y="841043"/>
            <a:ext cx="1331845" cy="240883"/>
          </a:xfrm>
          <a:prstGeom prst="line">
            <a:avLst/>
          </a:prstGeom>
          <a:ln w="9525" cap="flat" cmpd="sng" algn="ctr">
            <a:solidFill>
              <a:srgbClr val="C0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6" name="Straight Connector 55"/>
          <p:cNvCxnSpPr>
            <a:cxnSpLocks/>
          </p:cNvCxnSpPr>
          <p:nvPr/>
        </p:nvCxnSpPr>
        <p:spPr>
          <a:xfrm>
            <a:off x="3609860" y="1641335"/>
            <a:ext cx="2963933" cy="1014516"/>
          </a:xfrm>
          <a:prstGeom prst="line">
            <a:avLst/>
          </a:prstGeom>
          <a:ln w="9525" cap="flat" cmpd="sng" algn="ctr">
            <a:solidFill>
              <a:srgbClr val="C0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8" name="Straight Connector 57"/>
          <p:cNvCxnSpPr>
            <a:cxnSpLocks/>
            <a:endCxn id="99" idx="1"/>
          </p:cNvCxnSpPr>
          <p:nvPr/>
        </p:nvCxnSpPr>
        <p:spPr>
          <a:xfrm>
            <a:off x="3239693" y="1802020"/>
            <a:ext cx="1077431" cy="828896"/>
          </a:xfrm>
          <a:prstGeom prst="line">
            <a:avLst/>
          </a:prstGeom>
          <a:ln w="9525" cap="flat" cmpd="sng" algn="ctr">
            <a:solidFill>
              <a:srgbClr val="C0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1037" name="Group 1036"/>
          <p:cNvGrpSpPr/>
          <p:nvPr/>
        </p:nvGrpSpPr>
        <p:grpSpPr>
          <a:xfrm>
            <a:off x="3007798" y="3126033"/>
            <a:ext cx="733155" cy="417459"/>
            <a:chOff x="3858035" y="4296049"/>
            <a:chExt cx="1264242" cy="719860"/>
          </a:xfrm>
        </p:grpSpPr>
        <p:sp>
          <p:nvSpPr>
            <p:cNvPr id="37" name="Rectangle 36"/>
            <p:cNvSpPr/>
            <p:nvPr/>
          </p:nvSpPr>
          <p:spPr>
            <a:xfrm>
              <a:off x="4499597" y="4607009"/>
              <a:ext cx="622680" cy="245652"/>
            </a:xfrm>
            <a:prstGeom prst="rect">
              <a:avLst/>
            </a:prstGeom>
            <a:no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4472C4"/>
                  </a:solidFill>
                  <a:effectLst/>
                  <a:uLnTx/>
                  <a:uFillTx/>
                  <a:latin typeface="Tahoma" panose="020B0604030504040204" pitchFamily="34" charset="0"/>
                  <a:ea typeface="Tahoma" panose="020B0604030504040204" pitchFamily="34" charset="0"/>
                  <a:cs typeface="Tahoma" panose="020B0604030504040204" pitchFamily="34" charset="0"/>
                </a:rPr>
                <a:t>Julia</a:t>
              </a:r>
            </a:p>
          </p:txBody>
        </p:sp>
        <p:pic>
          <p:nvPicPr>
            <p:cNvPr id="36" name="Picture 35" descr="Screen Clipping"/>
            <p:cNvPicPr>
              <a:picLocks noChangeAspect="1"/>
            </p:cNvPicPr>
            <p:nvPr/>
          </p:nvPicPr>
          <p:blipFill rotWithShape="1">
            <a:blip r:embed="rId12">
              <a:extLst>
                <a:ext uri="{28A0092B-C50C-407E-A947-70E740481C1C}">
                  <a14:useLocalDpi xmlns:a14="http://schemas.microsoft.com/office/drawing/2010/main" val="0"/>
                </a:ext>
              </a:extLst>
            </a:blip>
            <a:srcRect l="11272" t="6890" r="6901" b="11286"/>
            <a:stretch/>
          </p:blipFill>
          <p:spPr>
            <a:xfrm>
              <a:off x="3858035" y="4296049"/>
              <a:ext cx="751619" cy="719860"/>
            </a:xfrm>
            <a:prstGeom prst="ellipse">
              <a:avLst/>
            </a:prstGeom>
          </p:spPr>
        </p:pic>
      </p:grpSp>
      <p:sp>
        <p:nvSpPr>
          <p:cNvPr id="51" name="Rectangle 50"/>
          <p:cNvSpPr/>
          <p:nvPr/>
        </p:nvSpPr>
        <p:spPr>
          <a:xfrm>
            <a:off x="8354765" y="854556"/>
            <a:ext cx="600740" cy="1794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Albert</a:t>
            </a:r>
          </a:p>
        </p:txBody>
      </p:sp>
      <p:sp>
        <p:nvSpPr>
          <p:cNvPr id="116" name="Rectangle 115"/>
          <p:cNvSpPr/>
          <p:nvPr/>
        </p:nvSpPr>
        <p:spPr>
          <a:xfrm>
            <a:off x="7362663" y="2941316"/>
            <a:ext cx="600739" cy="1794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Bill</a:t>
            </a:r>
          </a:p>
        </p:txBody>
      </p:sp>
      <p:pic>
        <p:nvPicPr>
          <p:cNvPr id="99" name="Picture 6" descr="Image may contain: 2 people, including Melissa Dallier, people smiling, eyeglasses and closeup">
            <a:extLst>
              <a:ext uri="{FF2B5EF4-FFF2-40B4-BE49-F238E27FC236}">
                <a16:creationId xmlns:a16="http://schemas.microsoft.com/office/drawing/2014/main" id="{4DB5CC10-E3A7-4046-B833-44E033EC31AD}"/>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7017" t="1" r="25040" b="33415"/>
          <a:stretch/>
        </p:blipFill>
        <p:spPr bwMode="auto">
          <a:xfrm>
            <a:off x="4156431" y="2473095"/>
            <a:ext cx="1097280" cy="1077666"/>
          </a:xfrm>
          <a:prstGeom prst="ellipse">
            <a:avLst/>
          </a:prstGeom>
          <a:noFill/>
          <a:extLst>
            <a:ext uri="{909E8E84-426E-40dd-AFC4-6F175D3DCCD1}">
              <a14:hiddenFill xmlns:a14="http://schemas.microsoft.com/office/drawing/2010/main" xmlns="">
                <a:solidFill>
                  <a:srgbClr val="FFFFFF"/>
                </a:solidFill>
              </a14:hiddenFill>
            </a:ext>
          </a:extLst>
        </p:spPr>
      </p:pic>
      <p:sp>
        <p:nvSpPr>
          <p:cNvPr id="43" name="Rectangle 42"/>
          <p:cNvSpPr/>
          <p:nvPr/>
        </p:nvSpPr>
        <p:spPr>
          <a:xfrm>
            <a:off x="5110831" y="2957980"/>
            <a:ext cx="600739" cy="1794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Trevor</a:t>
            </a:r>
          </a:p>
        </p:txBody>
      </p:sp>
      <p:sp>
        <p:nvSpPr>
          <p:cNvPr id="59" name="Rectangle 58"/>
          <p:cNvSpPr/>
          <p:nvPr/>
        </p:nvSpPr>
        <p:spPr>
          <a:xfrm rot="2596654">
            <a:off x="2574597" y="3077049"/>
            <a:ext cx="513029" cy="195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lumMod val="65000"/>
                  </a:prstClr>
                </a:solidFill>
                <a:effectLst/>
                <a:uLnTx/>
                <a:uFillTx/>
                <a:latin typeface="Tahoma" panose="020B0604030504040204" pitchFamily="34" charset="0"/>
                <a:ea typeface="Tahoma" panose="020B0604030504040204" pitchFamily="34" charset="0"/>
                <a:cs typeface="Tahoma" panose="020B0604030504040204" pitchFamily="34" charset="0"/>
              </a:rPr>
              <a:t>NYC Friend</a:t>
            </a:r>
          </a:p>
        </p:txBody>
      </p:sp>
      <p:sp>
        <p:nvSpPr>
          <p:cNvPr id="61" name="Rectangle 60"/>
          <p:cNvSpPr/>
          <p:nvPr/>
        </p:nvSpPr>
        <p:spPr>
          <a:xfrm rot="17973588">
            <a:off x="3112582" y="3552529"/>
            <a:ext cx="364448" cy="195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lumMod val="65000"/>
                  </a:prstClr>
                </a:solidFill>
                <a:effectLst/>
                <a:uLnTx/>
                <a:uFillTx/>
                <a:latin typeface="Tahoma" panose="020B0604030504040204" pitchFamily="34" charset="0"/>
                <a:ea typeface="Tahoma" panose="020B0604030504040204" pitchFamily="34" charset="0"/>
                <a:cs typeface="Tahoma" panose="020B0604030504040204" pitchFamily="34" charset="0"/>
              </a:rPr>
              <a:t>Dad</a:t>
            </a:r>
          </a:p>
        </p:txBody>
      </p:sp>
      <p:sp>
        <p:nvSpPr>
          <p:cNvPr id="62" name="Rectangle 61"/>
          <p:cNvSpPr/>
          <p:nvPr/>
        </p:nvSpPr>
        <p:spPr>
          <a:xfrm rot="20950407">
            <a:off x="3672386" y="735952"/>
            <a:ext cx="1086862" cy="1462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Tahoma" panose="020B0604030504040204" pitchFamily="34" charset="0"/>
                <a:ea typeface="Tahoma" panose="020B0604030504040204" pitchFamily="34" charset="0"/>
                <a:cs typeface="Tahoma" panose="020B0604030504040204" pitchFamily="34" charset="0"/>
              </a:rPr>
              <a:t>Columbus Circle Men’s Room</a:t>
            </a:r>
          </a:p>
        </p:txBody>
      </p:sp>
      <p:sp>
        <p:nvSpPr>
          <p:cNvPr id="63" name="Rectangle 62"/>
          <p:cNvSpPr/>
          <p:nvPr/>
        </p:nvSpPr>
        <p:spPr>
          <a:xfrm rot="1155191">
            <a:off x="4071769" y="1954696"/>
            <a:ext cx="2293729" cy="204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800" dirty="0">
                <a:solidFill>
                  <a:prstClr val="white">
                    <a:lumMod val="65000"/>
                  </a:prstClr>
                </a:solidFill>
                <a:latin typeface="Tahoma" panose="020B0604030504040204" pitchFamily="34" charset="0"/>
                <a:ea typeface="Tahoma" panose="020B0604030504040204" pitchFamily="34" charset="0"/>
                <a:cs typeface="Tahoma" panose="020B0604030504040204" pitchFamily="34" charset="0"/>
              </a:rPr>
              <a:t>2021 Buns &amp; Beards Calendar</a:t>
            </a:r>
            <a:endParaRPr kumimoji="0" lang="en-US" sz="800" b="0" i="0" u="none" strike="noStrike" kern="1200" cap="none" spc="0" normalizeH="0" baseline="0" noProof="0" dirty="0">
              <a:ln>
                <a:noFill/>
              </a:ln>
              <a:solidFill>
                <a:prstClr val="white">
                  <a:lumMod val="65000"/>
                </a:prst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4" name="Rectangle 63"/>
          <p:cNvSpPr/>
          <p:nvPr/>
        </p:nvSpPr>
        <p:spPr>
          <a:xfrm rot="2260724">
            <a:off x="3138774" y="2037773"/>
            <a:ext cx="1586238" cy="2438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lumMod val="65000"/>
                  </a:prstClr>
                </a:solidFill>
                <a:effectLst/>
                <a:uLnTx/>
                <a:uFillTx/>
                <a:latin typeface="Tahoma" panose="020B0604030504040204" pitchFamily="34" charset="0"/>
                <a:ea typeface="Tahoma" panose="020B0604030504040204" pitchFamily="34" charset="0"/>
                <a:cs typeface="Tahoma" panose="020B0604030504040204" pitchFamily="34" charset="0"/>
              </a:rPr>
              <a:t>1</a:t>
            </a:r>
            <a:r>
              <a:rPr kumimoji="0" lang="en-US" sz="700" b="0" i="0" u="none" strike="noStrike" kern="1200" cap="none" spc="0" normalizeH="0" baseline="30000" noProof="0" dirty="0">
                <a:ln>
                  <a:noFill/>
                </a:ln>
                <a:solidFill>
                  <a:prstClr val="white">
                    <a:lumMod val="65000"/>
                  </a:prstClr>
                </a:solidFill>
                <a:effectLst/>
                <a:uLnTx/>
                <a:uFillTx/>
                <a:latin typeface="Tahoma" panose="020B0604030504040204" pitchFamily="34" charset="0"/>
                <a:ea typeface="Tahoma" panose="020B0604030504040204" pitchFamily="34" charset="0"/>
                <a:cs typeface="Tahoma" panose="020B0604030504040204" pitchFamily="34" charset="0"/>
              </a:rPr>
              <a:t>st</a:t>
            </a:r>
            <a:r>
              <a:rPr kumimoji="0" lang="en-US" sz="700" b="0" i="0" u="none" strike="noStrike" kern="1200" cap="none" spc="0" normalizeH="0" baseline="0" noProof="0" dirty="0">
                <a:ln>
                  <a:noFill/>
                </a:ln>
                <a:solidFill>
                  <a:prstClr val="white">
                    <a:lumMod val="65000"/>
                  </a:prstClr>
                </a:solidFill>
                <a:effectLst/>
                <a:uLnTx/>
                <a:uFillTx/>
                <a:latin typeface="Tahoma" panose="020B0604030504040204" pitchFamily="34" charset="0"/>
                <a:ea typeface="Tahoma" panose="020B0604030504040204" pitchFamily="34" charset="0"/>
                <a:cs typeface="Tahoma" panose="020B0604030504040204" pitchFamily="34" charset="0"/>
              </a:rPr>
              <a:t> &amp; 2</a:t>
            </a:r>
            <a:r>
              <a:rPr kumimoji="0" lang="en-US" sz="700" b="0" i="0" u="none" strike="noStrike" kern="1200" cap="none" spc="0" normalizeH="0" baseline="30000" noProof="0" dirty="0">
                <a:ln>
                  <a:noFill/>
                </a:ln>
                <a:solidFill>
                  <a:prstClr val="white">
                    <a:lumMod val="65000"/>
                  </a:prstClr>
                </a:solidFill>
                <a:effectLst/>
                <a:uLnTx/>
                <a:uFillTx/>
                <a:latin typeface="Tahoma" panose="020B0604030504040204" pitchFamily="34" charset="0"/>
                <a:ea typeface="Tahoma" panose="020B0604030504040204" pitchFamily="34" charset="0"/>
                <a:cs typeface="Tahoma" panose="020B0604030504040204" pitchFamily="34" charset="0"/>
              </a:rPr>
              <a:t>nd</a:t>
            </a:r>
            <a:r>
              <a:rPr kumimoji="0" lang="en-US" sz="700" b="0" i="0" u="none" strike="noStrike" kern="1200" cap="none" spc="0" normalizeH="0" baseline="0" noProof="0" dirty="0">
                <a:ln>
                  <a:noFill/>
                </a:ln>
                <a:solidFill>
                  <a:prstClr val="white">
                    <a:lumMod val="65000"/>
                  </a:prstClr>
                </a:solidFill>
                <a:effectLst/>
                <a:uLnTx/>
                <a:uFillTx/>
                <a:latin typeface="Tahoma" panose="020B0604030504040204" pitchFamily="34" charset="0"/>
                <a:ea typeface="Tahoma" panose="020B0604030504040204" pitchFamily="34" charset="0"/>
                <a:cs typeface="Tahoma" panose="020B0604030504040204" pitchFamily="34" charset="0"/>
              </a:rPr>
              <a:t> in National</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lumMod val="65000"/>
                  </a:prstClr>
                </a:solidFill>
                <a:effectLst/>
                <a:uLnTx/>
                <a:uFillTx/>
                <a:latin typeface="Tahoma" panose="020B0604030504040204" pitchFamily="34" charset="0"/>
                <a:ea typeface="Tahoma" panose="020B0604030504040204" pitchFamily="34" charset="0"/>
                <a:cs typeface="Tahoma" panose="020B0604030504040204" pitchFamily="34" charset="0"/>
              </a:rPr>
              <a:t>Horse Handy Competition</a:t>
            </a:r>
          </a:p>
        </p:txBody>
      </p:sp>
      <p:sp>
        <p:nvSpPr>
          <p:cNvPr id="66" name="Rectangle 65"/>
          <p:cNvSpPr/>
          <p:nvPr/>
        </p:nvSpPr>
        <p:spPr>
          <a:xfrm>
            <a:off x="6333771" y="894472"/>
            <a:ext cx="988198" cy="20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lumMod val="65000"/>
                  </a:prstClr>
                </a:solidFill>
                <a:effectLst/>
                <a:uLnTx/>
                <a:uFillTx/>
                <a:latin typeface="Tahoma" panose="020B0604030504040204" pitchFamily="34" charset="0"/>
                <a:ea typeface="Tahoma" panose="020B0604030504040204" pitchFamily="34" charset="0"/>
                <a:cs typeface="Tahoma" panose="020B0604030504040204" pitchFamily="34" charset="0"/>
              </a:rPr>
              <a:t>CockWorld</a:t>
            </a:r>
            <a:r>
              <a:rPr kumimoji="0" lang="en-US" sz="800" b="0" i="0" u="none" strike="noStrike" kern="1200" cap="none" spc="0" normalizeH="0" baseline="0" noProof="0" dirty="0">
                <a:ln>
                  <a:noFill/>
                </a:ln>
                <a:solidFill>
                  <a:prstClr val="white">
                    <a:lumMod val="65000"/>
                  </a:prstClr>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sz="800" dirty="0">
                <a:solidFill>
                  <a:prstClr val="white">
                    <a:lumMod val="65000"/>
                  </a:prstClr>
                </a:solidFill>
                <a:latin typeface="Tahoma" panose="020B0604030504040204" pitchFamily="34" charset="0"/>
                <a:ea typeface="Tahoma" panose="020B0604030504040204" pitchFamily="34" charset="0"/>
                <a:cs typeface="Tahoma" panose="020B0604030504040204" pitchFamily="34" charset="0"/>
              </a:rPr>
              <a:t>201</a:t>
            </a:r>
            <a:r>
              <a:rPr kumimoji="0" lang="en-US" sz="800" b="0" i="0" u="none" strike="noStrike" kern="1200" cap="none" spc="0" normalizeH="0" baseline="0" noProof="0" dirty="0">
                <a:ln>
                  <a:noFill/>
                </a:ln>
                <a:solidFill>
                  <a:prstClr val="white">
                    <a:lumMod val="65000"/>
                  </a:prstClr>
                </a:solidFill>
                <a:effectLst/>
                <a:uLnTx/>
                <a:uFillTx/>
                <a:latin typeface="Tahoma" panose="020B0604030504040204" pitchFamily="34" charset="0"/>
                <a:ea typeface="Tahoma" panose="020B0604030504040204" pitchFamily="34" charset="0"/>
                <a:cs typeface="Tahoma" panose="020B0604030504040204" pitchFamily="34" charset="0"/>
              </a:rPr>
              <a:t>4</a:t>
            </a:r>
          </a:p>
        </p:txBody>
      </p:sp>
      <p:sp>
        <p:nvSpPr>
          <p:cNvPr id="71" name="Rectangle 70"/>
          <p:cNvSpPr/>
          <p:nvPr/>
        </p:nvSpPr>
        <p:spPr>
          <a:xfrm>
            <a:off x="2896649" y="2539034"/>
            <a:ext cx="607841" cy="18154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Aaron</a:t>
            </a:r>
          </a:p>
        </p:txBody>
      </p:sp>
      <p:sp>
        <p:nvSpPr>
          <p:cNvPr id="74" name="Rectangle 73"/>
          <p:cNvSpPr/>
          <p:nvPr/>
        </p:nvSpPr>
        <p:spPr>
          <a:xfrm>
            <a:off x="3707073" y="1404572"/>
            <a:ext cx="486392" cy="788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Atlanta</a:t>
            </a:r>
          </a:p>
        </p:txBody>
      </p:sp>
      <p:sp>
        <p:nvSpPr>
          <p:cNvPr id="77" name="Rectangle 76"/>
          <p:cNvSpPr/>
          <p:nvPr/>
        </p:nvSpPr>
        <p:spPr>
          <a:xfrm>
            <a:off x="7517059" y="3120262"/>
            <a:ext cx="507528" cy="179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Atlanta</a:t>
            </a:r>
          </a:p>
        </p:txBody>
      </p:sp>
      <p:sp>
        <p:nvSpPr>
          <p:cNvPr id="78" name="Rectangle 77"/>
          <p:cNvSpPr/>
          <p:nvPr/>
        </p:nvSpPr>
        <p:spPr>
          <a:xfrm>
            <a:off x="5140001" y="3076524"/>
            <a:ext cx="618826" cy="2654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Colorado</a:t>
            </a:r>
          </a:p>
        </p:txBody>
      </p:sp>
      <p:sp>
        <p:nvSpPr>
          <p:cNvPr id="79" name="Rectangle 78"/>
          <p:cNvSpPr/>
          <p:nvPr/>
        </p:nvSpPr>
        <p:spPr>
          <a:xfrm>
            <a:off x="2907310" y="2694472"/>
            <a:ext cx="618826" cy="179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Chicago</a:t>
            </a:r>
          </a:p>
        </p:txBody>
      </p:sp>
      <p:pic>
        <p:nvPicPr>
          <p:cNvPr id="16" name="Picture 15" descr="Screen Clipping"/>
          <p:cNvPicPr>
            <a:picLocks noChangeAspect="1"/>
          </p:cNvPicPr>
          <p:nvPr/>
        </p:nvPicPr>
        <p:blipFill rotWithShape="1">
          <a:blip r:embed="rId14">
            <a:extLst>
              <a:ext uri="{28A0092B-C50C-407E-A947-70E740481C1C}">
                <a14:useLocalDpi xmlns:a14="http://schemas.microsoft.com/office/drawing/2010/main" val="0"/>
              </a:ext>
            </a:extLst>
          </a:blip>
          <a:srcRect l="13288" t="13014" r="4282" b="14286"/>
          <a:stretch/>
        </p:blipFill>
        <p:spPr>
          <a:xfrm>
            <a:off x="1339726" y="702505"/>
            <a:ext cx="1062169" cy="1116420"/>
          </a:xfrm>
          <a:prstGeom prst="ellipse">
            <a:avLst/>
          </a:prstGeom>
          <a:effectLst/>
        </p:spPr>
      </p:pic>
      <p:sp>
        <p:nvSpPr>
          <p:cNvPr id="18" name="Rectangle 17"/>
          <p:cNvSpPr/>
          <p:nvPr/>
        </p:nvSpPr>
        <p:spPr>
          <a:xfrm>
            <a:off x="855786" y="1212913"/>
            <a:ext cx="600740" cy="17942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Andrew</a:t>
            </a:r>
          </a:p>
        </p:txBody>
      </p:sp>
      <p:sp>
        <p:nvSpPr>
          <p:cNvPr id="80" name="Rectangle 79"/>
          <p:cNvSpPr/>
          <p:nvPr/>
        </p:nvSpPr>
        <p:spPr>
          <a:xfrm>
            <a:off x="762725" y="1365578"/>
            <a:ext cx="683849" cy="179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Gainesville, FL</a:t>
            </a:r>
          </a:p>
        </p:txBody>
      </p:sp>
      <p:sp>
        <p:nvSpPr>
          <p:cNvPr id="85" name="Rectangle 84"/>
          <p:cNvSpPr/>
          <p:nvPr/>
        </p:nvSpPr>
        <p:spPr>
          <a:xfrm>
            <a:off x="8455889" y="1033981"/>
            <a:ext cx="408352" cy="179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NYC</a:t>
            </a:r>
          </a:p>
        </p:txBody>
      </p:sp>
      <p:pic>
        <p:nvPicPr>
          <p:cNvPr id="2" name="Picture 1"/>
          <p:cNvPicPr>
            <a:picLocks noChangeAspect="1"/>
          </p:cNvPicPr>
          <p:nvPr/>
        </p:nvPicPr>
        <p:blipFill rotWithShape="1">
          <a:blip r:embed="rId15"/>
          <a:srcRect l="31474" t="1381" r="23438" b="51435"/>
          <a:stretch/>
        </p:blipFill>
        <p:spPr>
          <a:xfrm>
            <a:off x="307452" y="3699070"/>
            <a:ext cx="1128906" cy="1190081"/>
          </a:xfrm>
          <a:prstGeom prst="ellipse">
            <a:avLst/>
          </a:prstGeom>
        </p:spPr>
      </p:pic>
      <p:sp>
        <p:nvSpPr>
          <p:cNvPr id="89" name="Rectangle 88"/>
          <p:cNvSpPr/>
          <p:nvPr/>
        </p:nvSpPr>
        <p:spPr>
          <a:xfrm>
            <a:off x="1123932" y="4509980"/>
            <a:ext cx="607841" cy="18154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Jeff</a:t>
            </a:r>
          </a:p>
        </p:txBody>
      </p:sp>
      <p:sp>
        <p:nvSpPr>
          <p:cNvPr id="90" name="Rectangle 89"/>
          <p:cNvSpPr/>
          <p:nvPr/>
        </p:nvSpPr>
        <p:spPr>
          <a:xfrm>
            <a:off x="1137594" y="4674667"/>
            <a:ext cx="618826" cy="179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Chicago</a:t>
            </a:r>
          </a:p>
        </p:txBody>
      </p:sp>
      <p:sp>
        <p:nvSpPr>
          <p:cNvPr id="88" name="Rectangle 87"/>
          <p:cNvSpPr/>
          <p:nvPr/>
        </p:nvSpPr>
        <p:spPr>
          <a:xfrm rot="18695415">
            <a:off x="981844" y="3219359"/>
            <a:ext cx="1340776" cy="1984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white">
                    <a:lumMod val="65000"/>
                  </a:prstClr>
                </a:solidFill>
                <a:effectLst/>
                <a:uLnTx/>
                <a:uFillTx/>
                <a:latin typeface="Tahoma" panose="020B0604030504040204" pitchFamily="34" charset="0"/>
                <a:ea typeface="Tahoma" panose="020B0604030504040204" pitchFamily="34" charset="0"/>
                <a:cs typeface="Tahoma" panose="020B0604030504040204" pitchFamily="34" charset="0"/>
              </a:rPr>
              <a:t>Asians All Know Each Other</a:t>
            </a:r>
          </a:p>
        </p:txBody>
      </p:sp>
      <p:sp>
        <p:nvSpPr>
          <p:cNvPr id="92" name="Rectangle 91"/>
          <p:cNvSpPr/>
          <p:nvPr/>
        </p:nvSpPr>
        <p:spPr>
          <a:xfrm rot="3925488">
            <a:off x="4559740" y="3742343"/>
            <a:ext cx="1002098" cy="229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white">
                    <a:lumMod val="65000"/>
                  </a:prstClr>
                </a:solidFill>
                <a:effectLst/>
                <a:uLnTx/>
                <a:uFillTx/>
                <a:latin typeface="Tahoma" panose="020B0604030504040204" pitchFamily="34" charset="0"/>
                <a:ea typeface="Tahoma" panose="020B0604030504040204" pitchFamily="34" charset="0"/>
                <a:cs typeface="Tahoma" panose="020B0604030504040204" pitchFamily="34" charset="0"/>
              </a:rPr>
              <a:t>Conservative Needlework Association </a:t>
            </a:r>
          </a:p>
        </p:txBody>
      </p:sp>
      <p:sp>
        <p:nvSpPr>
          <p:cNvPr id="93" name="Rectangle 92"/>
          <p:cNvSpPr/>
          <p:nvPr/>
        </p:nvSpPr>
        <p:spPr>
          <a:xfrm>
            <a:off x="6209510" y="4601813"/>
            <a:ext cx="600739" cy="1794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Eddie</a:t>
            </a:r>
          </a:p>
        </p:txBody>
      </p:sp>
      <p:sp>
        <p:nvSpPr>
          <p:cNvPr id="95" name="Rectangle 94"/>
          <p:cNvSpPr/>
          <p:nvPr/>
        </p:nvSpPr>
        <p:spPr>
          <a:xfrm>
            <a:off x="6163771" y="4777819"/>
            <a:ext cx="776108" cy="179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San Jose, CA</a:t>
            </a:r>
          </a:p>
        </p:txBody>
      </p:sp>
      <p:sp>
        <p:nvSpPr>
          <p:cNvPr id="105" name="Rectangle 104"/>
          <p:cNvSpPr/>
          <p:nvPr/>
        </p:nvSpPr>
        <p:spPr>
          <a:xfrm>
            <a:off x="7176294" y="1628969"/>
            <a:ext cx="600739" cy="1794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Darren</a:t>
            </a:r>
          </a:p>
        </p:txBody>
      </p:sp>
      <p:sp>
        <p:nvSpPr>
          <p:cNvPr id="106" name="Rectangle 105"/>
          <p:cNvSpPr/>
          <p:nvPr/>
        </p:nvSpPr>
        <p:spPr>
          <a:xfrm>
            <a:off x="7244616" y="1795138"/>
            <a:ext cx="408352" cy="179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LA</a:t>
            </a:r>
          </a:p>
        </p:txBody>
      </p:sp>
      <p:pic>
        <p:nvPicPr>
          <p:cNvPr id="6" name="Picture 5" descr="New York Giants.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26349" y="4375076"/>
            <a:ext cx="367166" cy="367166"/>
          </a:xfrm>
          <a:prstGeom prst="rect">
            <a:avLst/>
          </a:prstGeom>
        </p:spPr>
      </p:pic>
      <p:pic>
        <p:nvPicPr>
          <p:cNvPr id="81" name="Picture 80" descr="New York Giants.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384531" y="119178"/>
            <a:ext cx="367166" cy="367166"/>
          </a:xfrm>
          <a:prstGeom prst="rect">
            <a:avLst/>
          </a:prstGeom>
        </p:spPr>
      </p:pic>
      <p:pic>
        <p:nvPicPr>
          <p:cNvPr id="7" name="Picture 6" descr="GPG.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09589" y="2855008"/>
            <a:ext cx="387284" cy="387284"/>
          </a:xfrm>
          <a:prstGeom prst="rect">
            <a:avLst/>
          </a:prstGeom>
        </p:spPr>
      </p:pic>
      <p:pic>
        <p:nvPicPr>
          <p:cNvPr id="82" name="Picture 81" descr="GPG.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700852" y="702504"/>
            <a:ext cx="387284" cy="387284"/>
          </a:xfrm>
          <a:prstGeom prst="rect">
            <a:avLst/>
          </a:prstGeom>
        </p:spPr>
      </p:pic>
      <p:pic>
        <p:nvPicPr>
          <p:cNvPr id="83" name="Picture 82" descr="GPG.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109786" y="702504"/>
            <a:ext cx="387284" cy="387284"/>
          </a:xfrm>
          <a:prstGeom prst="rect">
            <a:avLst/>
          </a:prstGeom>
        </p:spPr>
      </p:pic>
      <p:pic>
        <p:nvPicPr>
          <p:cNvPr id="96" name="Picture 95" descr="GPG.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873439" y="2134155"/>
            <a:ext cx="387284" cy="387284"/>
          </a:xfrm>
          <a:prstGeom prst="rect">
            <a:avLst/>
          </a:prstGeom>
        </p:spPr>
      </p:pic>
      <p:pic>
        <p:nvPicPr>
          <p:cNvPr id="9" name="Picture 8"/>
          <p:cNvPicPr>
            <a:picLocks noChangeAspect="1"/>
          </p:cNvPicPr>
          <p:nvPr/>
        </p:nvPicPr>
        <p:blipFill>
          <a:blip r:embed="rId18"/>
          <a:stretch>
            <a:fillRect/>
          </a:stretch>
        </p:blipFill>
        <p:spPr>
          <a:xfrm>
            <a:off x="214551" y="4050739"/>
            <a:ext cx="312739" cy="312739"/>
          </a:xfrm>
          <a:prstGeom prst="rect">
            <a:avLst/>
          </a:prstGeom>
        </p:spPr>
      </p:pic>
      <p:pic>
        <p:nvPicPr>
          <p:cNvPr id="10" name="Picture 9"/>
          <p:cNvPicPr>
            <a:picLocks noChangeAspect="1"/>
          </p:cNvPicPr>
          <p:nvPr/>
        </p:nvPicPr>
        <p:blipFill>
          <a:blip r:embed="rId19"/>
          <a:stretch>
            <a:fillRect/>
          </a:stretch>
        </p:blipFill>
        <p:spPr>
          <a:xfrm>
            <a:off x="7217702" y="3283998"/>
            <a:ext cx="416321" cy="393192"/>
          </a:xfrm>
          <a:prstGeom prst="rect">
            <a:avLst/>
          </a:prstGeom>
        </p:spPr>
      </p:pic>
      <p:pic>
        <p:nvPicPr>
          <p:cNvPr id="12" name="Picture 11"/>
          <p:cNvPicPr>
            <a:picLocks noChangeAspect="1"/>
          </p:cNvPicPr>
          <p:nvPr/>
        </p:nvPicPr>
        <p:blipFill>
          <a:blip r:embed="rId20"/>
          <a:stretch>
            <a:fillRect/>
          </a:stretch>
        </p:blipFill>
        <p:spPr>
          <a:xfrm>
            <a:off x="6028980" y="1807097"/>
            <a:ext cx="477998" cy="393192"/>
          </a:xfrm>
          <a:prstGeom prst="rect">
            <a:avLst/>
          </a:prstGeom>
        </p:spPr>
      </p:pic>
      <p:grpSp>
        <p:nvGrpSpPr>
          <p:cNvPr id="30" name="Group 29">
            <a:extLst>
              <a:ext uri="{FF2B5EF4-FFF2-40B4-BE49-F238E27FC236}">
                <a16:creationId xmlns:a16="http://schemas.microsoft.com/office/drawing/2014/main" id="{49EE81CF-43D8-4D33-8128-FFF71F33CD06}"/>
              </a:ext>
            </a:extLst>
          </p:cNvPr>
          <p:cNvGrpSpPr/>
          <p:nvPr/>
        </p:nvGrpSpPr>
        <p:grpSpPr>
          <a:xfrm>
            <a:off x="4704232" y="141254"/>
            <a:ext cx="1495560" cy="650963"/>
            <a:chOff x="5648845" y="141254"/>
            <a:chExt cx="1495560" cy="650963"/>
          </a:xfrm>
        </p:grpSpPr>
        <p:sp>
          <p:nvSpPr>
            <p:cNvPr id="48" name="Rectangle 47"/>
            <p:cNvSpPr/>
            <p:nvPr/>
          </p:nvSpPr>
          <p:spPr>
            <a:xfrm>
              <a:off x="5733875" y="612792"/>
              <a:ext cx="524498" cy="1794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Kurt</a:t>
              </a:r>
            </a:p>
          </p:txBody>
        </p:sp>
        <p:sp>
          <p:nvSpPr>
            <p:cNvPr id="84" name="Rectangle 83"/>
            <p:cNvSpPr/>
            <p:nvPr/>
          </p:nvSpPr>
          <p:spPr>
            <a:xfrm>
              <a:off x="5648845" y="439561"/>
              <a:ext cx="408352" cy="179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NYC</a:t>
              </a:r>
            </a:p>
          </p:txBody>
        </p:sp>
        <p:pic>
          <p:nvPicPr>
            <p:cNvPr id="4" name="Picture 3"/>
            <p:cNvPicPr>
              <a:picLocks noChangeAspect="1"/>
            </p:cNvPicPr>
            <p:nvPr/>
          </p:nvPicPr>
          <p:blipFill rotWithShape="1">
            <a:blip r:embed="rId21"/>
            <a:srcRect l="17126" t="340" r="8333" b="25118"/>
            <a:stretch/>
          </p:blipFill>
          <p:spPr>
            <a:xfrm>
              <a:off x="6817025" y="141254"/>
              <a:ext cx="327380" cy="327380"/>
            </a:xfrm>
            <a:prstGeom prst="ellipse">
              <a:avLst/>
            </a:prstGeom>
          </p:spPr>
        </p:pic>
      </p:grpSp>
      <p:pic>
        <p:nvPicPr>
          <p:cNvPr id="5" name="Picture 4" descr="penn-state-logo.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352739" y="326658"/>
            <a:ext cx="430754" cy="315886"/>
          </a:xfrm>
          <a:prstGeom prst="rect">
            <a:avLst/>
          </a:prstGeom>
        </p:spPr>
      </p:pic>
      <p:sp>
        <p:nvSpPr>
          <p:cNvPr id="98" name="Rectangle 97"/>
          <p:cNvSpPr/>
          <p:nvPr/>
        </p:nvSpPr>
        <p:spPr>
          <a:xfrm rot="3706570">
            <a:off x="1826401" y="1813265"/>
            <a:ext cx="595046" cy="195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lumMod val="65000"/>
                  </a:prstClr>
                </a:solidFill>
                <a:effectLst/>
                <a:uLnTx/>
                <a:uFillTx/>
                <a:latin typeface="Tahoma" panose="020B0604030504040204" pitchFamily="34" charset="0"/>
                <a:ea typeface="Tahoma" panose="020B0604030504040204" pitchFamily="34" charset="0"/>
                <a:cs typeface="Tahoma" panose="020B0604030504040204" pitchFamily="34" charset="0"/>
              </a:rPr>
              <a:t>womb</a:t>
            </a:r>
          </a:p>
        </p:txBody>
      </p:sp>
      <p:sp>
        <p:nvSpPr>
          <p:cNvPr id="102" name="Rectangle 101"/>
          <p:cNvSpPr/>
          <p:nvPr/>
        </p:nvSpPr>
        <p:spPr>
          <a:xfrm rot="7340211">
            <a:off x="2713596" y="1856362"/>
            <a:ext cx="595046" cy="195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ts val="7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lumMod val="65000"/>
                  </a:prstClr>
                </a:solidFill>
                <a:effectLst/>
                <a:uLnTx/>
                <a:uFillTx/>
                <a:latin typeface="Tahoma" panose="020B0604030504040204" pitchFamily="34" charset="0"/>
                <a:ea typeface="Tahoma" panose="020B0604030504040204" pitchFamily="34" charset="0"/>
                <a:cs typeface="Tahoma" panose="020B0604030504040204" pitchFamily="34" charset="0"/>
              </a:rPr>
              <a:t>Home </a:t>
            </a:r>
          </a:p>
          <a:p>
            <a:pPr marL="0" marR="0" lvl="0" indent="0" algn="ctr" defTabSz="685800" rtl="0" eaLnBrk="1" fontAlgn="auto" latinLnBrk="0" hangingPunct="1">
              <a:lnSpc>
                <a:spcPts val="7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lumMod val="65000"/>
                  </a:prstClr>
                </a:solidFill>
                <a:effectLst/>
                <a:uLnTx/>
                <a:uFillTx/>
                <a:latin typeface="Tahoma" panose="020B0604030504040204" pitchFamily="34" charset="0"/>
                <a:ea typeface="Tahoma" panose="020B0604030504040204" pitchFamily="34" charset="0"/>
                <a:cs typeface="Tahoma" panose="020B0604030504040204" pitchFamily="34" charset="0"/>
              </a:rPr>
              <a:t>Town</a:t>
            </a:r>
          </a:p>
        </p:txBody>
      </p:sp>
      <p:sp>
        <p:nvSpPr>
          <p:cNvPr id="104" name="Rectangle 103"/>
          <p:cNvSpPr/>
          <p:nvPr/>
        </p:nvSpPr>
        <p:spPr>
          <a:xfrm>
            <a:off x="2253905" y="1172669"/>
            <a:ext cx="595046" cy="195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ts val="7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lumMod val="65000"/>
                  </a:prstClr>
                </a:solidFill>
                <a:effectLst/>
                <a:uLnTx/>
                <a:uFillTx/>
                <a:latin typeface="Tahoma" panose="020B0604030504040204" pitchFamily="34" charset="0"/>
                <a:ea typeface="Tahoma" panose="020B0604030504040204" pitchFamily="34" charset="0"/>
                <a:cs typeface="Tahoma" panose="020B0604030504040204" pitchFamily="34" charset="0"/>
              </a:rPr>
              <a:t>Home </a:t>
            </a:r>
          </a:p>
          <a:p>
            <a:pPr marL="0" marR="0" lvl="0" indent="0" algn="ctr" defTabSz="685800" rtl="0" eaLnBrk="1" fontAlgn="auto" latinLnBrk="0" hangingPunct="1">
              <a:lnSpc>
                <a:spcPts val="7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lumMod val="65000"/>
                  </a:prstClr>
                </a:solidFill>
                <a:effectLst/>
                <a:uLnTx/>
                <a:uFillTx/>
                <a:latin typeface="Tahoma" panose="020B0604030504040204" pitchFamily="34" charset="0"/>
                <a:ea typeface="Tahoma" panose="020B0604030504040204" pitchFamily="34" charset="0"/>
                <a:cs typeface="Tahoma" panose="020B0604030504040204" pitchFamily="34" charset="0"/>
              </a:rPr>
              <a:t>Town</a:t>
            </a:r>
          </a:p>
        </p:txBody>
      </p:sp>
      <p:grpSp>
        <p:nvGrpSpPr>
          <p:cNvPr id="29" name="Group 28"/>
          <p:cNvGrpSpPr/>
          <p:nvPr/>
        </p:nvGrpSpPr>
        <p:grpSpPr>
          <a:xfrm>
            <a:off x="7468169" y="468676"/>
            <a:ext cx="182857" cy="182857"/>
            <a:chOff x="1961856" y="541169"/>
            <a:chExt cx="335515" cy="335515"/>
          </a:xfrm>
        </p:grpSpPr>
        <p:sp>
          <p:nvSpPr>
            <p:cNvPr id="27" name="Oval 26"/>
            <p:cNvSpPr/>
            <p:nvPr/>
          </p:nvSpPr>
          <p:spPr>
            <a:xfrm>
              <a:off x="1961856" y="541169"/>
              <a:ext cx="335515" cy="335515"/>
            </a:xfrm>
            <a:prstGeom prst="ellipse">
              <a:avLst/>
            </a:prstGeom>
            <a:solidFill>
              <a:srgbClr val="F482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5" name="Picture 24" descr="unicornIcon.pn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977443" y="560919"/>
              <a:ext cx="271674" cy="266058"/>
            </a:xfrm>
            <a:prstGeom prst="rect">
              <a:avLst/>
            </a:prstGeom>
          </p:spPr>
        </p:pic>
      </p:grpSp>
      <p:grpSp>
        <p:nvGrpSpPr>
          <p:cNvPr id="28" name="Group 27"/>
          <p:cNvGrpSpPr/>
          <p:nvPr/>
        </p:nvGrpSpPr>
        <p:grpSpPr>
          <a:xfrm>
            <a:off x="1913411" y="2424246"/>
            <a:ext cx="182857" cy="182857"/>
            <a:chOff x="2353080" y="826977"/>
            <a:chExt cx="335515" cy="335515"/>
          </a:xfrm>
        </p:grpSpPr>
        <p:sp>
          <p:nvSpPr>
            <p:cNvPr id="100" name="Oval 99"/>
            <p:cNvSpPr/>
            <p:nvPr/>
          </p:nvSpPr>
          <p:spPr>
            <a:xfrm>
              <a:off x="2353080" y="826977"/>
              <a:ext cx="335515" cy="335515"/>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6" name="Picture 25" descr="image_processing20200511-25230-hf3ck.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420705" y="900327"/>
              <a:ext cx="200265" cy="200265"/>
            </a:xfrm>
            <a:prstGeom prst="rect">
              <a:avLst/>
            </a:prstGeom>
          </p:spPr>
        </p:pic>
      </p:grpSp>
      <p:grpSp>
        <p:nvGrpSpPr>
          <p:cNvPr id="101" name="Group 100"/>
          <p:cNvGrpSpPr/>
          <p:nvPr/>
        </p:nvGrpSpPr>
        <p:grpSpPr>
          <a:xfrm>
            <a:off x="6167569" y="4025058"/>
            <a:ext cx="182857" cy="182857"/>
            <a:chOff x="2353080" y="826977"/>
            <a:chExt cx="335515" cy="335515"/>
          </a:xfrm>
        </p:grpSpPr>
        <p:sp>
          <p:nvSpPr>
            <p:cNvPr id="109" name="Oval 108"/>
            <p:cNvSpPr/>
            <p:nvPr/>
          </p:nvSpPr>
          <p:spPr>
            <a:xfrm>
              <a:off x="2353080" y="826977"/>
              <a:ext cx="335515" cy="335515"/>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11" name="Picture 110" descr="image_processing20200511-25230-hf3ck.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420705" y="900327"/>
              <a:ext cx="200265" cy="200265"/>
            </a:xfrm>
            <a:prstGeom prst="rect">
              <a:avLst/>
            </a:prstGeom>
          </p:spPr>
        </p:pic>
      </p:grpSp>
      <p:grpSp>
        <p:nvGrpSpPr>
          <p:cNvPr id="112" name="Group 111"/>
          <p:cNvGrpSpPr/>
          <p:nvPr/>
        </p:nvGrpSpPr>
        <p:grpSpPr>
          <a:xfrm>
            <a:off x="435861" y="4645711"/>
            <a:ext cx="182857" cy="182857"/>
            <a:chOff x="2353080" y="826977"/>
            <a:chExt cx="335515" cy="335515"/>
          </a:xfrm>
        </p:grpSpPr>
        <p:sp>
          <p:nvSpPr>
            <p:cNvPr id="113" name="Oval 112"/>
            <p:cNvSpPr/>
            <p:nvPr/>
          </p:nvSpPr>
          <p:spPr>
            <a:xfrm>
              <a:off x="2353080" y="826977"/>
              <a:ext cx="335515" cy="335515"/>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14" name="Picture 113" descr="image_processing20200511-25230-hf3ck.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420705" y="900327"/>
              <a:ext cx="200265" cy="200265"/>
            </a:xfrm>
            <a:prstGeom prst="rect">
              <a:avLst/>
            </a:prstGeom>
          </p:spPr>
        </p:pic>
      </p:grpSp>
      <p:grpSp>
        <p:nvGrpSpPr>
          <p:cNvPr id="117" name="Group 116"/>
          <p:cNvGrpSpPr/>
          <p:nvPr/>
        </p:nvGrpSpPr>
        <p:grpSpPr>
          <a:xfrm>
            <a:off x="6311783" y="3047256"/>
            <a:ext cx="182857" cy="182857"/>
            <a:chOff x="2353080" y="826977"/>
            <a:chExt cx="335515" cy="335515"/>
          </a:xfrm>
        </p:grpSpPr>
        <p:sp>
          <p:nvSpPr>
            <p:cNvPr id="118" name="Oval 117"/>
            <p:cNvSpPr/>
            <p:nvPr/>
          </p:nvSpPr>
          <p:spPr>
            <a:xfrm>
              <a:off x="2353080" y="826977"/>
              <a:ext cx="335515" cy="335515"/>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19" name="Picture 118" descr="image_processing20200511-25230-hf3ck.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420705" y="900327"/>
              <a:ext cx="200265" cy="200265"/>
            </a:xfrm>
            <a:prstGeom prst="rect">
              <a:avLst/>
            </a:prstGeom>
          </p:spPr>
        </p:pic>
      </p:grpSp>
      <p:grpSp>
        <p:nvGrpSpPr>
          <p:cNvPr id="120" name="Group 119"/>
          <p:cNvGrpSpPr/>
          <p:nvPr/>
        </p:nvGrpSpPr>
        <p:grpSpPr>
          <a:xfrm>
            <a:off x="7550695" y="278662"/>
            <a:ext cx="182857" cy="182857"/>
            <a:chOff x="2353080" y="826977"/>
            <a:chExt cx="335515" cy="335515"/>
          </a:xfrm>
        </p:grpSpPr>
        <p:sp>
          <p:nvSpPr>
            <p:cNvPr id="121" name="Oval 120"/>
            <p:cNvSpPr/>
            <p:nvPr/>
          </p:nvSpPr>
          <p:spPr>
            <a:xfrm>
              <a:off x="2353080" y="826977"/>
              <a:ext cx="335515" cy="335515"/>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22" name="Picture 121" descr="image_processing20200511-25230-hf3ck.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420705" y="900327"/>
              <a:ext cx="200265" cy="200265"/>
            </a:xfrm>
            <a:prstGeom prst="rect">
              <a:avLst/>
            </a:prstGeom>
          </p:spPr>
        </p:pic>
      </p:grpSp>
      <p:grpSp>
        <p:nvGrpSpPr>
          <p:cNvPr id="123" name="Group 122"/>
          <p:cNvGrpSpPr/>
          <p:nvPr/>
        </p:nvGrpSpPr>
        <p:grpSpPr>
          <a:xfrm>
            <a:off x="4283343" y="3334308"/>
            <a:ext cx="182857" cy="182857"/>
            <a:chOff x="1961856" y="541169"/>
            <a:chExt cx="335515" cy="335515"/>
          </a:xfrm>
        </p:grpSpPr>
        <p:sp>
          <p:nvSpPr>
            <p:cNvPr id="124" name="Oval 123"/>
            <p:cNvSpPr/>
            <p:nvPr/>
          </p:nvSpPr>
          <p:spPr>
            <a:xfrm>
              <a:off x="1961856" y="541169"/>
              <a:ext cx="335515" cy="335515"/>
            </a:xfrm>
            <a:prstGeom prst="ellipse">
              <a:avLst/>
            </a:prstGeom>
            <a:solidFill>
              <a:srgbClr val="F482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25" name="Picture 124" descr="unicornIcon.pn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977443" y="560919"/>
              <a:ext cx="271674" cy="266058"/>
            </a:xfrm>
            <a:prstGeom prst="rect">
              <a:avLst/>
            </a:prstGeom>
          </p:spPr>
        </p:pic>
      </p:grpSp>
      <p:pic>
        <p:nvPicPr>
          <p:cNvPr id="33" name="Picture 32" descr="Screen Clipping"/>
          <p:cNvPicPr>
            <a:picLocks noChangeAspect="1"/>
          </p:cNvPicPr>
          <p:nvPr/>
        </p:nvPicPr>
        <p:blipFill rotWithShape="1">
          <a:blip r:embed="rId25">
            <a:extLst>
              <a:ext uri="{28A0092B-C50C-407E-A947-70E740481C1C}">
                <a14:useLocalDpi xmlns:a14="http://schemas.microsoft.com/office/drawing/2010/main" val="0"/>
              </a:ext>
            </a:extLst>
          </a:blip>
          <a:srcRect l="8682" t="4116" r="12521" b="8004"/>
          <a:stretch/>
        </p:blipFill>
        <p:spPr>
          <a:xfrm>
            <a:off x="2528870" y="3735879"/>
            <a:ext cx="1187850" cy="1190081"/>
          </a:xfrm>
          <a:prstGeom prst="ellipse">
            <a:avLst/>
          </a:prstGeom>
        </p:spPr>
      </p:pic>
      <p:sp>
        <p:nvSpPr>
          <p:cNvPr id="34" name="Rectangle 33"/>
          <p:cNvSpPr/>
          <p:nvPr/>
        </p:nvSpPr>
        <p:spPr>
          <a:xfrm>
            <a:off x="2143449" y="4027498"/>
            <a:ext cx="600739" cy="1794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Jim</a:t>
            </a:r>
          </a:p>
        </p:txBody>
      </p:sp>
      <p:sp>
        <p:nvSpPr>
          <p:cNvPr id="75" name="Rectangle 74"/>
          <p:cNvSpPr/>
          <p:nvPr/>
        </p:nvSpPr>
        <p:spPr>
          <a:xfrm>
            <a:off x="1844565" y="4206923"/>
            <a:ext cx="784996" cy="167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Marquette, MI</a:t>
            </a:r>
          </a:p>
        </p:txBody>
      </p:sp>
      <p:grpSp>
        <p:nvGrpSpPr>
          <p:cNvPr id="126" name="Group 125"/>
          <p:cNvGrpSpPr/>
          <p:nvPr/>
        </p:nvGrpSpPr>
        <p:grpSpPr>
          <a:xfrm>
            <a:off x="2532173" y="4552478"/>
            <a:ext cx="182857" cy="182857"/>
            <a:chOff x="1961856" y="541169"/>
            <a:chExt cx="335515" cy="335515"/>
          </a:xfrm>
        </p:grpSpPr>
        <p:sp>
          <p:nvSpPr>
            <p:cNvPr id="127" name="Oval 126"/>
            <p:cNvSpPr/>
            <p:nvPr/>
          </p:nvSpPr>
          <p:spPr>
            <a:xfrm>
              <a:off x="1961856" y="541169"/>
              <a:ext cx="335515" cy="335515"/>
            </a:xfrm>
            <a:prstGeom prst="ellipse">
              <a:avLst/>
            </a:prstGeom>
            <a:solidFill>
              <a:srgbClr val="F482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28" name="Picture 127" descr="unicornIcon.pn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977443" y="560919"/>
              <a:ext cx="271674" cy="266058"/>
            </a:xfrm>
            <a:prstGeom prst="rect">
              <a:avLst/>
            </a:prstGeom>
          </p:spPr>
        </p:pic>
      </p:grpSp>
      <p:grpSp>
        <p:nvGrpSpPr>
          <p:cNvPr id="129" name="Group 128"/>
          <p:cNvGrpSpPr/>
          <p:nvPr/>
        </p:nvGrpSpPr>
        <p:grpSpPr>
          <a:xfrm>
            <a:off x="2658274" y="4718909"/>
            <a:ext cx="182857" cy="182857"/>
            <a:chOff x="1961856" y="541169"/>
            <a:chExt cx="335515" cy="335515"/>
          </a:xfrm>
        </p:grpSpPr>
        <p:sp>
          <p:nvSpPr>
            <p:cNvPr id="130" name="Oval 129"/>
            <p:cNvSpPr/>
            <p:nvPr/>
          </p:nvSpPr>
          <p:spPr>
            <a:xfrm>
              <a:off x="1961856" y="541169"/>
              <a:ext cx="335515" cy="335515"/>
            </a:xfrm>
            <a:prstGeom prst="ellipse">
              <a:avLst/>
            </a:prstGeom>
            <a:solidFill>
              <a:srgbClr val="F482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31" name="Picture 130" descr="unicornIcon.pn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977443" y="560919"/>
              <a:ext cx="271674" cy="266058"/>
            </a:xfrm>
            <a:prstGeom prst="rect">
              <a:avLst/>
            </a:prstGeom>
          </p:spPr>
        </p:pic>
      </p:grpSp>
      <p:cxnSp>
        <p:nvCxnSpPr>
          <p:cNvPr id="15" name="Straight Connector 14">
            <a:extLst>
              <a:ext uri="{FF2B5EF4-FFF2-40B4-BE49-F238E27FC236}">
                <a16:creationId xmlns:a16="http://schemas.microsoft.com/office/drawing/2014/main" id="{B8CA0FC7-DDFC-44AB-8C7E-1D69087B563D}"/>
              </a:ext>
            </a:extLst>
          </p:cNvPr>
          <p:cNvCxnSpPr>
            <a:cxnSpLocks/>
          </p:cNvCxnSpPr>
          <p:nvPr/>
        </p:nvCxnSpPr>
        <p:spPr>
          <a:xfrm>
            <a:off x="990726" y="681839"/>
            <a:ext cx="454517" cy="255142"/>
          </a:xfrm>
          <a:prstGeom prst="line">
            <a:avLst/>
          </a:prstGeom>
          <a:ln w="9525" cap="flat" cmpd="sng" algn="ctr">
            <a:solidFill>
              <a:srgbClr val="54823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4" name="Rectangle 23">
            <a:extLst>
              <a:ext uri="{FF2B5EF4-FFF2-40B4-BE49-F238E27FC236}">
                <a16:creationId xmlns:a16="http://schemas.microsoft.com/office/drawing/2014/main" id="{8BA67374-2A19-48AC-B743-C238648528B3}"/>
              </a:ext>
            </a:extLst>
          </p:cNvPr>
          <p:cNvSpPr/>
          <p:nvPr/>
        </p:nvSpPr>
        <p:spPr>
          <a:xfrm rot="1738123">
            <a:off x="891316" y="564398"/>
            <a:ext cx="802301" cy="195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Tahoma" panose="020B0604030504040204" pitchFamily="34" charset="0"/>
                <a:ea typeface="Tahoma" panose="020B0604030504040204" pitchFamily="34" charset="0"/>
                <a:cs typeface="Tahoma" panose="020B0604030504040204" pitchFamily="34" charset="0"/>
              </a:rPr>
              <a:t>Has No Friends</a:t>
            </a:r>
          </a:p>
        </p:txBody>
      </p:sp>
      <p:pic>
        <p:nvPicPr>
          <p:cNvPr id="40" name="Picture 2" descr="A person smiling for the camera&#10;&#10;Description automatically generated with medium confidence">
            <a:extLst>
              <a:ext uri="{FF2B5EF4-FFF2-40B4-BE49-F238E27FC236}">
                <a16:creationId xmlns:a16="http://schemas.microsoft.com/office/drawing/2014/main" id="{879E1097-2A33-439D-BB45-CCAAAB32BF8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358609" y="3931271"/>
            <a:ext cx="1097280" cy="1097280"/>
          </a:xfrm>
          <a:prstGeom prst="ellipse">
            <a:avLst/>
          </a:prstGeom>
          <a:noFill/>
        </p:spPr>
      </p:pic>
      <p:cxnSp>
        <p:nvCxnSpPr>
          <p:cNvPr id="41" name="Straight Connector 40">
            <a:extLst>
              <a:ext uri="{FF2B5EF4-FFF2-40B4-BE49-F238E27FC236}">
                <a16:creationId xmlns:a16="http://schemas.microsoft.com/office/drawing/2014/main" id="{F38D9A7F-BD03-4B82-9AF4-9907DED88A97}"/>
              </a:ext>
            </a:extLst>
          </p:cNvPr>
          <p:cNvCxnSpPr>
            <a:cxnSpLocks/>
            <a:stCxn id="8" idx="6"/>
            <a:endCxn id="40" idx="2"/>
          </p:cNvCxnSpPr>
          <p:nvPr/>
        </p:nvCxnSpPr>
        <p:spPr>
          <a:xfrm>
            <a:off x="6376035" y="4478800"/>
            <a:ext cx="982574" cy="1111"/>
          </a:xfrm>
          <a:prstGeom prst="line">
            <a:avLst/>
          </a:prstGeom>
          <a:ln w="9525" cap="flat" cmpd="sng" algn="ctr">
            <a:solidFill>
              <a:srgbClr val="C0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5" name="Rectangle 44">
            <a:extLst>
              <a:ext uri="{FF2B5EF4-FFF2-40B4-BE49-F238E27FC236}">
                <a16:creationId xmlns:a16="http://schemas.microsoft.com/office/drawing/2014/main" id="{04AC02A9-4C80-451B-ABD3-BBC24FAA0433}"/>
              </a:ext>
            </a:extLst>
          </p:cNvPr>
          <p:cNvSpPr/>
          <p:nvPr/>
        </p:nvSpPr>
        <p:spPr>
          <a:xfrm>
            <a:off x="8251889" y="4363478"/>
            <a:ext cx="600739" cy="1794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Gregg</a:t>
            </a:r>
          </a:p>
        </p:txBody>
      </p:sp>
      <p:sp>
        <p:nvSpPr>
          <p:cNvPr id="47" name="Rectangle 46">
            <a:extLst>
              <a:ext uri="{FF2B5EF4-FFF2-40B4-BE49-F238E27FC236}">
                <a16:creationId xmlns:a16="http://schemas.microsoft.com/office/drawing/2014/main" id="{528A71DC-59F9-428C-AC89-EC0642435D34}"/>
              </a:ext>
            </a:extLst>
          </p:cNvPr>
          <p:cNvSpPr/>
          <p:nvPr/>
        </p:nvSpPr>
        <p:spPr>
          <a:xfrm>
            <a:off x="8307322" y="4539484"/>
            <a:ext cx="776108" cy="179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San Jose, CA</a:t>
            </a:r>
          </a:p>
        </p:txBody>
      </p:sp>
      <p:pic>
        <p:nvPicPr>
          <p:cNvPr id="49" name="Picture 48" descr="New York Giants.png">
            <a:extLst>
              <a:ext uri="{FF2B5EF4-FFF2-40B4-BE49-F238E27FC236}">
                <a16:creationId xmlns:a16="http://schemas.microsoft.com/office/drawing/2014/main" id="{C5B7C3D9-E4AD-4E7F-B653-1F1913C7061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088529" y="3963792"/>
            <a:ext cx="367166" cy="367166"/>
          </a:xfrm>
          <a:prstGeom prst="rect">
            <a:avLst/>
          </a:prstGeom>
        </p:spPr>
      </p:pic>
      <p:pic>
        <p:nvPicPr>
          <p:cNvPr id="67" name="Picture 66" descr="A picture containing logo&#10;&#10;Description automatically generated">
            <a:extLst>
              <a:ext uri="{FF2B5EF4-FFF2-40B4-BE49-F238E27FC236}">
                <a16:creationId xmlns:a16="http://schemas.microsoft.com/office/drawing/2014/main" id="{F0C8E981-9978-46F6-B639-4187E26F38E4}"/>
              </a:ext>
            </a:extLst>
          </p:cNvPr>
          <p:cNvPicPr>
            <a:picLocks noChangeAspect="1"/>
          </p:cNvPicPr>
          <p:nvPr/>
        </p:nvPicPr>
        <p:blipFill>
          <a:blip r:embed="rId27"/>
          <a:stretch>
            <a:fillRect/>
          </a:stretch>
        </p:blipFill>
        <p:spPr>
          <a:xfrm>
            <a:off x="7354837" y="4596493"/>
            <a:ext cx="362651" cy="362651"/>
          </a:xfrm>
          <a:prstGeom prst="rect">
            <a:avLst/>
          </a:prstGeom>
        </p:spPr>
      </p:pic>
      <p:sp>
        <p:nvSpPr>
          <p:cNvPr id="4096" name="Rectangle 4095">
            <a:extLst>
              <a:ext uri="{FF2B5EF4-FFF2-40B4-BE49-F238E27FC236}">
                <a16:creationId xmlns:a16="http://schemas.microsoft.com/office/drawing/2014/main" id="{5AF172A0-BDB6-4C69-BE02-452F3CF19FB5}"/>
              </a:ext>
            </a:extLst>
          </p:cNvPr>
          <p:cNvSpPr/>
          <p:nvPr/>
        </p:nvSpPr>
        <p:spPr>
          <a:xfrm>
            <a:off x="6420295" y="4258675"/>
            <a:ext cx="827702" cy="20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lumMod val="65000"/>
                  </a:prstClr>
                </a:solidFill>
                <a:effectLst/>
                <a:uLnTx/>
                <a:uFillTx/>
                <a:latin typeface="Tahoma" panose="020B0604030504040204" pitchFamily="34" charset="0"/>
                <a:ea typeface="Tahoma" panose="020B0604030504040204" pitchFamily="34" charset="0"/>
                <a:cs typeface="Tahoma" panose="020B0604030504040204" pitchFamily="34" charset="0"/>
              </a:rPr>
              <a:t>OnlyFans</a:t>
            </a:r>
            <a:endParaRPr kumimoji="0" lang="en-US" sz="800" b="0" i="0" u="none" strike="noStrike" kern="1200" cap="none" spc="0" normalizeH="0" baseline="0" noProof="0" dirty="0">
              <a:ln>
                <a:noFill/>
              </a:ln>
              <a:solidFill>
                <a:prstClr val="white">
                  <a:lumMod val="65000"/>
                </a:prst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5" name="Rounded Rectangle 14">
            <a:extLst>
              <a:ext uri="{FF2B5EF4-FFF2-40B4-BE49-F238E27FC236}">
                <a16:creationId xmlns:a16="http://schemas.microsoft.com/office/drawing/2014/main" id="{C457B9CA-E36C-483D-8686-60018CB093B1}"/>
              </a:ext>
            </a:extLst>
          </p:cNvPr>
          <p:cNvSpPr/>
          <p:nvPr/>
        </p:nvSpPr>
        <p:spPr>
          <a:xfrm>
            <a:off x="3012124" y="1635700"/>
            <a:ext cx="5040923" cy="1924538"/>
          </a:xfrm>
          <a:prstGeom prst="roundRect">
            <a:avLst/>
          </a:prstGeom>
          <a:solidFill>
            <a:schemeClr val="bg1"/>
          </a:solidFill>
          <a:ln w="19050" cmpd="sng">
            <a:solidFill>
              <a:srgbClr val="6F00FE"/>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2" name="Rectangle 131">
            <a:extLst>
              <a:ext uri="{FF2B5EF4-FFF2-40B4-BE49-F238E27FC236}">
                <a16:creationId xmlns:a16="http://schemas.microsoft.com/office/drawing/2014/main" id="{0B772CEB-519E-4836-A419-C4DBA6653D02}"/>
              </a:ext>
            </a:extLst>
          </p:cNvPr>
          <p:cNvSpPr/>
          <p:nvPr/>
        </p:nvSpPr>
        <p:spPr>
          <a:xfrm>
            <a:off x="5575012" y="2139501"/>
            <a:ext cx="2433091" cy="61555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6F00FE"/>
                </a:solidFill>
                <a:effectLst/>
                <a:uLnTx/>
                <a:uFillTx/>
                <a:latin typeface="Rockwell Extra Bold"/>
                <a:ea typeface="+mn-ea"/>
                <a:cs typeface="Rockwell Extra Bold"/>
              </a:rPr>
              <a:t>Andrew</a:t>
            </a:r>
          </a:p>
        </p:txBody>
      </p:sp>
      <p:sp>
        <p:nvSpPr>
          <p:cNvPr id="133" name="Rectangle 132">
            <a:extLst>
              <a:ext uri="{FF2B5EF4-FFF2-40B4-BE49-F238E27FC236}">
                <a16:creationId xmlns:a16="http://schemas.microsoft.com/office/drawing/2014/main" id="{CFA3438A-F916-480A-A219-E27ECFEA2251}"/>
              </a:ext>
            </a:extLst>
          </p:cNvPr>
          <p:cNvSpPr/>
          <p:nvPr/>
        </p:nvSpPr>
        <p:spPr>
          <a:xfrm>
            <a:off x="5624407" y="2706433"/>
            <a:ext cx="2637695"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F00FE"/>
                </a:solidFill>
                <a:effectLst/>
                <a:uLnTx/>
                <a:uFillTx/>
                <a:latin typeface="Rockwell"/>
                <a:ea typeface="+mn-ea"/>
                <a:cs typeface="Rockwell"/>
              </a:rPr>
              <a:t>Has no friends</a:t>
            </a:r>
          </a:p>
        </p:txBody>
      </p:sp>
      <p:pic>
        <p:nvPicPr>
          <p:cNvPr id="134" name="HorseHandyTheme.mp3">
            <a:hlinkClick r:id="" action="ppaction://media"/>
            <a:extLst>
              <a:ext uri="{FF2B5EF4-FFF2-40B4-BE49-F238E27FC236}">
                <a16:creationId xmlns:a16="http://schemas.microsoft.com/office/drawing/2014/main" id="{D07479AC-BA47-4D84-8001-7E0311C7CAA4}"/>
              </a:ext>
            </a:extLst>
          </p:cNvPr>
          <p:cNvPicPr>
            <a:picLocks noChangeAspect="1"/>
          </p:cNvPicPr>
          <p:nvPr>
            <a:audioFile r:link="rId2"/>
            <p:extLst>
              <p:ext uri="{DAA4B4D4-6D71-4841-9C94-3DE7FCFB9230}">
                <p14:media xmlns:p14="http://schemas.microsoft.com/office/powerpoint/2010/main" r:embed="rId1"/>
              </p:ext>
            </p:extLst>
          </p:nvPr>
        </p:nvPicPr>
        <p:blipFill>
          <a:blip r:embed="rId28"/>
          <a:stretch>
            <a:fillRect/>
          </a:stretch>
        </p:blipFill>
        <p:spPr>
          <a:xfrm>
            <a:off x="-901433" y="4808903"/>
            <a:ext cx="812800" cy="812800"/>
          </a:xfrm>
          <a:prstGeom prst="rect">
            <a:avLst/>
          </a:prstGeom>
        </p:spPr>
      </p:pic>
      <p:pic>
        <p:nvPicPr>
          <p:cNvPr id="3" name="Picture 2" descr="Screen Clipping">
            <a:extLst>
              <a:ext uri="{FF2B5EF4-FFF2-40B4-BE49-F238E27FC236}">
                <a16:creationId xmlns:a16="http://schemas.microsoft.com/office/drawing/2014/main" id="{D4886CDD-C68F-4CF8-AF73-ABD08A50106F}"/>
              </a:ext>
            </a:extLst>
          </p:cNvPr>
          <p:cNvPicPr>
            <a:picLocks noChangeAspect="1"/>
          </p:cNvPicPr>
          <p:nvPr/>
        </p:nvPicPr>
        <p:blipFill rotWithShape="1">
          <a:blip r:embed="rId14">
            <a:extLst>
              <a:ext uri="{28A0092B-C50C-407E-A947-70E740481C1C}">
                <a14:useLocalDpi xmlns:a14="http://schemas.microsoft.com/office/drawing/2010/main" val="0"/>
              </a:ext>
            </a:extLst>
          </a:blip>
          <a:srcRect l="13288" t="13014" r="4282" b="14286"/>
          <a:stretch/>
        </p:blipFill>
        <p:spPr>
          <a:xfrm>
            <a:off x="4138823" y="1899478"/>
            <a:ext cx="1338520" cy="1406886"/>
          </a:xfrm>
          <a:prstGeom prst="ellipse">
            <a:avLst/>
          </a:prstGeom>
          <a:effectLst/>
        </p:spPr>
      </p:pic>
      <p:pic>
        <p:nvPicPr>
          <p:cNvPr id="136" name="Picture 135" descr="horseHandy.png">
            <a:extLst>
              <a:ext uri="{FF2B5EF4-FFF2-40B4-BE49-F238E27FC236}">
                <a16:creationId xmlns:a16="http://schemas.microsoft.com/office/drawing/2014/main" id="{92993D2C-CFCA-4C61-AAE2-4F3228A611B9}"/>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32254" y="1137469"/>
            <a:ext cx="3015712" cy="3015712"/>
          </a:xfrm>
          <a:prstGeom prst="rect">
            <a:avLst/>
          </a:prstGeom>
        </p:spPr>
      </p:pic>
    </p:spTree>
    <p:extLst>
      <p:ext uri="{BB962C8B-B14F-4D97-AF65-F5344CB8AC3E}">
        <p14:creationId xmlns:p14="http://schemas.microsoft.com/office/powerpoint/2010/main" val="302322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06" fill="hold"/>
                                        <p:tgtEl>
                                          <p:spTgt spid="134"/>
                                        </p:tgtEl>
                                      </p:cBhvr>
                                    </p:cmd>
                                  </p:childTnLst>
                                </p:cTn>
                              </p:par>
                              <p:par>
                                <p:cTn id="7" presetID="53" presetClass="entr" presetSubtype="16" fill="hold" nodeType="withEffect">
                                  <p:stCondLst>
                                    <p:cond delay="1000"/>
                                  </p:stCondLst>
                                  <p:childTnLst>
                                    <p:set>
                                      <p:cBhvr>
                                        <p:cTn id="8" dur="1" fill="hold">
                                          <p:stCondLst>
                                            <p:cond delay="0"/>
                                          </p:stCondLst>
                                        </p:cTn>
                                        <p:tgtEl>
                                          <p:spTgt spid="136"/>
                                        </p:tgtEl>
                                        <p:attrNameLst>
                                          <p:attrName>style.visibility</p:attrName>
                                        </p:attrNameLst>
                                      </p:cBhvr>
                                      <p:to>
                                        <p:strVal val="visible"/>
                                      </p:to>
                                    </p:set>
                                    <p:anim calcmode="lin" valueType="num">
                                      <p:cBhvr>
                                        <p:cTn id="9" dur="500" fill="hold"/>
                                        <p:tgtEl>
                                          <p:spTgt spid="136"/>
                                        </p:tgtEl>
                                        <p:attrNameLst>
                                          <p:attrName>ppt_w</p:attrName>
                                        </p:attrNameLst>
                                      </p:cBhvr>
                                      <p:tavLst>
                                        <p:tav tm="0">
                                          <p:val>
                                            <p:fltVal val="0"/>
                                          </p:val>
                                        </p:tav>
                                        <p:tav tm="100000">
                                          <p:val>
                                            <p:strVal val="#ppt_w"/>
                                          </p:val>
                                        </p:tav>
                                      </p:tavLst>
                                    </p:anim>
                                    <p:anim calcmode="lin" valueType="num">
                                      <p:cBhvr>
                                        <p:cTn id="10" dur="500" fill="hold"/>
                                        <p:tgtEl>
                                          <p:spTgt spid="136"/>
                                        </p:tgtEl>
                                        <p:attrNameLst>
                                          <p:attrName>ppt_h</p:attrName>
                                        </p:attrNameLst>
                                      </p:cBhvr>
                                      <p:tavLst>
                                        <p:tav tm="0">
                                          <p:val>
                                            <p:fltVal val="0"/>
                                          </p:val>
                                        </p:tav>
                                        <p:tav tm="100000">
                                          <p:val>
                                            <p:strVal val="#ppt_h"/>
                                          </p:val>
                                        </p:tav>
                                      </p:tavLst>
                                    </p:anim>
                                    <p:animEffect transition="in" filter="fade">
                                      <p:cBhvr>
                                        <p:cTn id="11" dur="500"/>
                                        <p:tgtEl>
                                          <p:spTgt spid="136"/>
                                        </p:tgtEl>
                                      </p:cBhvr>
                                    </p:animEffect>
                                  </p:childTnLst>
                                </p:cTn>
                              </p:par>
                              <p:par>
                                <p:cTn id="12" presetID="2" presetClass="entr" presetSubtype="8" fill="hold" grpId="0" nodeType="withEffect">
                                  <p:stCondLst>
                                    <p:cond delay="2000"/>
                                  </p:stCondLst>
                                  <p:childTnLst>
                                    <p:set>
                                      <p:cBhvr>
                                        <p:cTn id="13" dur="1" fill="hold">
                                          <p:stCondLst>
                                            <p:cond delay="0"/>
                                          </p:stCondLst>
                                        </p:cTn>
                                        <p:tgtEl>
                                          <p:spTgt spid="115"/>
                                        </p:tgtEl>
                                        <p:attrNameLst>
                                          <p:attrName>style.visibility</p:attrName>
                                        </p:attrNameLst>
                                      </p:cBhvr>
                                      <p:to>
                                        <p:strVal val="visible"/>
                                      </p:to>
                                    </p:set>
                                    <p:anim calcmode="lin" valueType="num">
                                      <p:cBhvr additive="base">
                                        <p:cTn id="14" dur="500" fill="hold"/>
                                        <p:tgtEl>
                                          <p:spTgt spid="115"/>
                                        </p:tgtEl>
                                        <p:attrNameLst>
                                          <p:attrName>ppt_x</p:attrName>
                                        </p:attrNameLst>
                                      </p:cBhvr>
                                      <p:tavLst>
                                        <p:tav tm="0">
                                          <p:val>
                                            <p:strVal val="0-#ppt_w/2"/>
                                          </p:val>
                                        </p:tav>
                                        <p:tav tm="100000">
                                          <p:val>
                                            <p:strVal val="#ppt_x"/>
                                          </p:val>
                                        </p:tav>
                                      </p:tavLst>
                                    </p:anim>
                                    <p:anim calcmode="lin" valueType="num">
                                      <p:cBhvr additive="base">
                                        <p:cTn id="15" dur="500" fill="hold"/>
                                        <p:tgtEl>
                                          <p:spTgt spid="115"/>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2000"/>
                                  </p:stCondLst>
                                  <p:childTnLst>
                                    <p:set>
                                      <p:cBhvr>
                                        <p:cTn id="17" dur="1" fill="hold">
                                          <p:stCondLst>
                                            <p:cond delay="0"/>
                                          </p:stCondLst>
                                        </p:cTn>
                                        <p:tgtEl>
                                          <p:spTgt spid="132"/>
                                        </p:tgtEl>
                                        <p:attrNameLst>
                                          <p:attrName>style.visibility</p:attrName>
                                        </p:attrNameLst>
                                      </p:cBhvr>
                                      <p:to>
                                        <p:strVal val="visible"/>
                                      </p:to>
                                    </p:set>
                                    <p:anim calcmode="lin" valueType="num">
                                      <p:cBhvr additive="base">
                                        <p:cTn id="18" dur="500" fill="hold"/>
                                        <p:tgtEl>
                                          <p:spTgt spid="132"/>
                                        </p:tgtEl>
                                        <p:attrNameLst>
                                          <p:attrName>ppt_x</p:attrName>
                                        </p:attrNameLst>
                                      </p:cBhvr>
                                      <p:tavLst>
                                        <p:tav tm="0">
                                          <p:val>
                                            <p:strVal val="0-#ppt_w/2"/>
                                          </p:val>
                                        </p:tav>
                                        <p:tav tm="100000">
                                          <p:val>
                                            <p:strVal val="#ppt_x"/>
                                          </p:val>
                                        </p:tav>
                                      </p:tavLst>
                                    </p:anim>
                                    <p:anim calcmode="lin" valueType="num">
                                      <p:cBhvr additive="base">
                                        <p:cTn id="19" dur="500" fill="hold"/>
                                        <p:tgtEl>
                                          <p:spTgt spid="132"/>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200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0-#ppt_w/2"/>
                                          </p:val>
                                        </p:tav>
                                        <p:tav tm="100000">
                                          <p:val>
                                            <p:strVal val="#ppt_x"/>
                                          </p:val>
                                        </p:tav>
                                      </p:tavLst>
                                    </p:anim>
                                    <p:anim calcmode="lin" valueType="num">
                                      <p:cBhvr additive="base">
                                        <p:cTn id="23" dur="500" fill="hold"/>
                                        <p:tgtEl>
                                          <p:spTgt spid="3"/>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2000"/>
                                  </p:stCondLst>
                                  <p:childTnLst>
                                    <p:set>
                                      <p:cBhvr>
                                        <p:cTn id="25" dur="1" fill="hold">
                                          <p:stCondLst>
                                            <p:cond delay="0"/>
                                          </p:stCondLst>
                                        </p:cTn>
                                        <p:tgtEl>
                                          <p:spTgt spid="133"/>
                                        </p:tgtEl>
                                        <p:attrNameLst>
                                          <p:attrName>style.visibility</p:attrName>
                                        </p:attrNameLst>
                                      </p:cBhvr>
                                      <p:to>
                                        <p:strVal val="visible"/>
                                      </p:to>
                                    </p:set>
                                    <p:anim calcmode="lin" valueType="num">
                                      <p:cBhvr additive="base">
                                        <p:cTn id="26" dur="500" fill="hold"/>
                                        <p:tgtEl>
                                          <p:spTgt spid="133"/>
                                        </p:tgtEl>
                                        <p:attrNameLst>
                                          <p:attrName>ppt_x</p:attrName>
                                        </p:attrNameLst>
                                      </p:cBhvr>
                                      <p:tavLst>
                                        <p:tav tm="0">
                                          <p:val>
                                            <p:strVal val="0-#ppt_w/2"/>
                                          </p:val>
                                        </p:tav>
                                        <p:tav tm="100000">
                                          <p:val>
                                            <p:strVal val="#ppt_x"/>
                                          </p:val>
                                        </p:tav>
                                      </p:tavLst>
                                    </p:anim>
                                    <p:anim calcmode="lin" valueType="num">
                                      <p:cBhvr additive="base">
                                        <p:cTn id="27" dur="500" fill="hold"/>
                                        <p:tgtEl>
                                          <p:spTgt spid="1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34"/>
                </p:tgtEl>
              </p:cMediaNode>
            </p:audio>
          </p:childTnLst>
        </p:cTn>
      </p:par>
    </p:tnLst>
    <p:bldLst>
      <p:bldP spid="115" grpId="0" animBg="1"/>
      <p:bldP spid="132" grpId="0"/>
      <p:bldP spid="1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 picture containing sky, outdoor, clouds, dark&#10;&#10;Description automatically generated">
            <a:extLst>
              <a:ext uri="{FF2B5EF4-FFF2-40B4-BE49-F238E27FC236}">
                <a16:creationId xmlns:a16="http://schemas.microsoft.com/office/drawing/2014/main" id="{990A3B45-352C-4698-858E-72509151210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999"/>
          <a:stretch/>
        </p:blipFill>
        <p:spPr bwMode="auto">
          <a:xfrm>
            <a:off x="0" y="0"/>
            <a:ext cx="9144000" cy="5143500"/>
          </a:xfrm>
          <a:prstGeom prst="rect">
            <a:avLst/>
          </a:prstGeom>
          <a:noFill/>
        </p:spPr>
      </p:pic>
      <p:sp>
        <p:nvSpPr>
          <p:cNvPr id="38" name="Rectangle 37">
            <a:extLst>
              <a:ext uri="{FF2B5EF4-FFF2-40B4-BE49-F238E27FC236}">
                <a16:creationId xmlns:a16="http://schemas.microsoft.com/office/drawing/2014/main" id="{6B6DF4E7-0FCE-40A2-A7C0-6D361097B944}"/>
              </a:ext>
            </a:extLst>
          </p:cNvPr>
          <p:cNvSpPr/>
          <p:nvPr/>
        </p:nvSpPr>
        <p:spPr>
          <a:xfrm>
            <a:off x="5128386" y="2873596"/>
            <a:ext cx="3790205" cy="1639236"/>
          </a:xfrm>
          <a:prstGeom prst="rect">
            <a:avLst/>
          </a:prstGeom>
          <a:solidFill>
            <a:srgbClr val="0070C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ectangle 34">
            <a:extLst>
              <a:ext uri="{FF2B5EF4-FFF2-40B4-BE49-F238E27FC236}">
                <a16:creationId xmlns:a16="http://schemas.microsoft.com/office/drawing/2014/main" id="{315C7AF5-5810-4B05-9DD4-09E66348FA17}"/>
              </a:ext>
            </a:extLst>
          </p:cNvPr>
          <p:cNvSpPr/>
          <p:nvPr/>
        </p:nvSpPr>
        <p:spPr>
          <a:xfrm>
            <a:off x="253788" y="1583676"/>
            <a:ext cx="3463824" cy="2593295"/>
          </a:xfrm>
          <a:prstGeom prst="rect">
            <a:avLst/>
          </a:prstGeom>
          <a:solidFill>
            <a:srgbClr val="548235">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2" name="Picture 11" descr="20200619_203145.jpg">
            <a:extLst>
              <a:ext uri="{FF2B5EF4-FFF2-40B4-BE49-F238E27FC236}">
                <a16:creationId xmlns:a16="http://schemas.microsoft.com/office/drawing/2014/main" id="{EE9A2A78-6067-420E-8D01-8337732BF24B}"/>
              </a:ext>
            </a:extLst>
          </p:cNvPr>
          <p:cNvPicPr>
            <a:picLocks noChangeAspect="1"/>
          </p:cNvPicPr>
          <p:nvPr/>
        </p:nvPicPr>
        <p:blipFill rotWithShape="1">
          <a:blip r:embed="rId7">
            <a:extLst>
              <a:ext uri="{28A0092B-C50C-407E-A947-70E740481C1C}">
                <a14:useLocalDpi xmlns:a14="http://schemas.microsoft.com/office/drawing/2010/main" val="0"/>
              </a:ext>
            </a:extLst>
          </a:blip>
          <a:srcRect l="10635" t="25668" r="70248" b="40840"/>
          <a:stretch/>
        </p:blipFill>
        <p:spPr>
          <a:xfrm rot="5400000">
            <a:off x="4512450" y="3198773"/>
            <a:ext cx="1113470" cy="1097280"/>
          </a:xfrm>
          <a:prstGeom prst="ellipse">
            <a:avLst/>
          </a:prstGeom>
        </p:spPr>
      </p:pic>
      <p:sp>
        <p:nvSpPr>
          <p:cNvPr id="14" name="Rectangle 13">
            <a:extLst>
              <a:ext uri="{FF2B5EF4-FFF2-40B4-BE49-F238E27FC236}">
                <a16:creationId xmlns:a16="http://schemas.microsoft.com/office/drawing/2014/main" id="{A4BE3784-DA08-4418-B7D2-A037E9179DB6}"/>
              </a:ext>
            </a:extLst>
          </p:cNvPr>
          <p:cNvSpPr/>
          <p:nvPr/>
        </p:nvSpPr>
        <p:spPr>
          <a:xfrm>
            <a:off x="4023432" y="3747413"/>
            <a:ext cx="607841" cy="18154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Aaron</a:t>
            </a:r>
          </a:p>
        </p:txBody>
      </p:sp>
      <p:pic>
        <p:nvPicPr>
          <p:cNvPr id="20" name="Picture 19" descr="Screen Clipping">
            <a:extLst>
              <a:ext uri="{FF2B5EF4-FFF2-40B4-BE49-F238E27FC236}">
                <a16:creationId xmlns:a16="http://schemas.microsoft.com/office/drawing/2014/main" id="{8EC9D243-8337-4718-A988-2AE831359494}"/>
              </a:ext>
            </a:extLst>
          </p:cNvPr>
          <p:cNvPicPr>
            <a:picLocks noChangeAspect="1"/>
          </p:cNvPicPr>
          <p:nvPr/>
        </p:nvPicPr>
        <p:blipFill rotWithShape="1">
          <a:blip r:embed="rId8">
            <a:extLst>
              <a:ext uri="{28A0092B-C50C-407E-A947-70E740481C1C}">
                <a14:useLocalDpi xmlns:a14="http://schemas.microsoft.com/office/drawing/2010/main" val="0"/>
              </a:ext>
            </a:extLst>
          </a:blip>
          <a:srcRect l="13288" t="13014" r="4282" b="14286"/>
          <a:stretch/>
        </p:blipFill>
        <p:spPr>
          <a:xfrm>
            <a:off x="3173482" y="2326556"/>
            <a:ext cx="1062169" cy="1116420"/>
          </a:xfrm>
          <a:prstGeom prst="ellipse">
            <a:avLst/>
          </a:prstGeom>
          <a:effectLst/>
        </p:spPr>
      </p:pic>
      <p:sp>
        <p:nvSpPr>
          <p:cNvPr id="21" name="Rectangle 20">
            <a:extLst>
              <a:ext uri="{FF2B5EF4-FFF2-40B4-BE49-F238E27FC236}">
                <a16:creationId xmlns:a16="http://schemas.microsoft.com/office/drawing/2014/main" id="{FEDFB31A-A6C9-436F-BBF5-74D719BB2C9B}"/>
              </a:ext>
            </a:extLst>
          </p:cNvPr>
          <p:cNvSpPr/>
          <p:nvPr/>
        </p:nvSpPr>
        <p:spPr>
          <a:xfrm>
            <a:off x="3985967" y="2582131"/>
            <a:ext cx="600740" cy="17942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Andrew</a:t>
            </a:r>
          </a:p>
        </p:txBody>
      </p:sp>
      <p:sp>
        <p:nvSpPr>
          <p:cNvPr id="6" name="TextBox 5">
            <a:extLst>
              <a:ext uri="{FF2B5EF4-FFF2-40B4-BE49-F238E27FC236}">
                <a16:creationId xmlns:a16="http://schemas.microsoft.com/office/drawing/2014/main" id="{2034B1A2-01CC-4E81-A814-E74870FB14DD}"/>
              </a:ext>
            </a:extLst>
          </p:cNvPr>
          <p:cNvSpPr txBox="1"/>
          <p:nvPr/>
        </p:nvSpPr>
        <p:spPr>
          <a:xfrm>
            <a:off x="1168689" y="153671"/>
            <a:ext cx="6755150" cy="757130"/>
          </a:xfrm>
          <a:prstGeom prst="rect">
            <a:avLst/>
          </a:prstGeom>
          <a:noFill/>
        </p:spPr>
        <p:txBody>
          <a:bodyPr wrap="square" rtlCol="0">
            <a:spAutoFit/>
          </a:bodyPr>
          <a:lstStyle/>
          <a:p>
            <a:pPr algn="ctr">
              <a:lnSpc>
                <a:spcPct val="80000"/>
              </a:lnSpc>
            </a:pPr>
            <a:r>
              <a:rPr lang="en-US" sz="5400" b="1" dirty="0">
                <a:ln w="19050">
                  <a:solidFill>
                    <a:sysClr val="windowText" lastClr="000000"/>
                  </a:solidFill>
                </a:ln>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Sx3 </a:t>
            </a:r>
            <a:r>
              <a:rPr lang="en-US" sz="5400" b="1" dirty="0">
                <a:ln w="19050">
                  <a:solidFill>
                    <a:sysClr val="windowText" lastClr="000000"/>
                  </a:solidFill>
                </a:ln>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Graveyard</a:t>
            </a:r>
          </a:p>
        </p:txBody>
      </p:sp>
      <p:grpSp>
        <p:nvGrpSpPr>
          <p:cNvPr id="71" name="Group 70">
            <a:extLst>
              <a:ext uri="{FF2B5EF4-FFF2-40B4-BE49-F238E27FC236}">
                <a16:creationId xmlns:a16="http://schemas.microsoft.com/office/drawing/2014/main" id="{EA088A18-602F-4CC5-93F0-0634D3BD7112}"/>
              </a:ext>
            </a:extLst>
          </p:cNvPr>
          <p:cNvGrpSpPr/>
          <p:nvPr/>
        </p:nvGrpSpPr>
        <p:grpSpPr>
          <a:xfrm>
            <a:off x="131872" y="895350"/>
            <a:ext cx="1062169" cy="1286315"/>
            <a:chOff x="5869162" y="3165964"/>
            <a:chExt cx="1062169" cy="1062169"/>
          </a:xfrm>
        </p:grpSpPr>
        <p:grpSp>
          <p:nvGrpSpPr>
            <p:cNvPr id="72" name="Group 71">
              <a:extLst>
                <a:ext uri="{FF2B5EF4-FFF2-40B4-BE49-F238E27FC236}">
                  <a16:creationId xmlns:a16="http://schemas.microsoft.com/office/drawing/2014/main" id="{C04DFB76-7337-434D-8D15-1ADB1CD17CC7}"/>
                </a:ext>
              </a:extLst>
            </p:cNvPr>
            <p:cNvGrpSpPr/>
            <p:nvPr/>
          </p:nvGrpSpPr>
          <p:grpSpPr>
            <a:xfrm>
              <a:off x="5869162" y="3165964"/>
              <a:ext cx="1062169" cy="1062169"/>
              <a:chOff x="5869162" y="3165964"/>
              <a:chExt cx="1062169" cy="1062169"/>
            </a:xfrm>
          </p:grpSpPr>
          <p:pic>
            <p:nvPicPr>
              <p:cNvPr id="75" name="Picture 2" descr="Icon&#10;&#10;Description automatically generated">
                <a:extLst>
                  <a:ext uri="{FF2B5EF4-FFF2-40B4-BE49-F238E27FC236}">
                    <a16:creationId xmlns:a16="http://schemas.microsoft.com/office/drawing/2014/main" id="{C5625A8C-7854-4BC3-9B76-BC5E1F8EED9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485" b="92827" l="2110" r="98312">
                            <a14:foregroundMark x1="51055" y1="6540" x2="51055" y2="6540"/>
                            <a14:foregroundMark x1="93460" y1="78270" x2="93460" y2="78270"/>
                            <a14:foregroundMark x1="98945" y1="79325" x2="98945" y2="79325"/>
                            <a14:foregroundMark x1="8017" y1="79958" x2="8017" y2="79958"/>
                            <a14:foregroundMark x1="2110" y1="80380" x2="2110" y2="80380"/>
                            <a14:foregroundMark x1="6540" y1="88819" x2="6540" y2="88819"/>
                            <a14:foregroundMark x1="12236" y1="92827" x2="12236" y2="92827"/>
                            <a14:backgroundMark x1="16245" y1="9072" x2="16245" y2="9072"/>
                            <a14:backgroundMark x1="25316" y1="8017" x2="25316" y2="8017"/>
                            <a14:backgroundMark x1="87342" y1="10127" x2="87342" y2="10127"/>
                            <a14:backgroundMark x1="87342" y1="10127" x2="87342" y2="10970"/>
                            <a14:backgroundMark x1="94304" y1="43038" x2="94304" y2="44304"/>
                            <a14:backgroundMark x1="88397" y1="96414" x2="88397" y2="96414"/>
                          </a14:backgroundRemoval>
                        </a14:imgEffect>
                      </a14:imgLayer>
                    </a14:imgProps>
                  </a:ext>
                  <a:ext uri="{28A0092B-C50C-407E-A947-70E740481C1C}">
                    <a14:useLocalDpi xmlns:a14="http://schemas.microsoft.com/office/drawing/2010/main" val="0"/>
                  </a:ext>
                </a:extLst>
              </a:blip>
              <a:srcRect/>
              <a:stretch>
                <a:fillRect/>
              </a:stretch>
            </p:blipFill>
            <p:spPr bwMode="auto">
              <a:xfrm>
                <a:off x="5869162" y="3165964"/>
                <a:ext cx="1062169" cy="1062169"/>
              </a:xfrm>
              <a:prstGeom prst="rect">
                <a:avLst/>
              </a:prstGeom>
              <a:noFill/>
            </p:spPr>
          </p:pic>
          <p:sp>
            <p:nvSpPr>
              <p:cNvPr id="76" name="Rectangle 75">
                <a:extLst>
                  <a:ext uri="{FF2B5EF4-FFF2-40B4-BE49-F238E27FC236}">
                    <a16:creationId xmlns:a16="http://schemas.microsoft.com/office/drawing/2014/main" id="{BEF0B7F3-D87B-4CAA-BFBD-E5FE11D2E788}"/>
                  </a:ext>
                </a:extLst>
              </p:cNvPr>
              <p:cNvSpPr/>
              <p:nvPr/>
            </p:nvSpPr>
            <p:spPr>
              <a:xfrm>
                <a:off x="6171050" y="3509728"/>
                <a:ext cx="458391" cy="229791"/>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Rectangle 72">
              <a:extLst>
                <a:ext uri="{FF2B5EF4-FFF2-40B4-BE49-F238E27FC236}">
                  <a16:creationId xmlns:a16="http://schemas.microsoft.com/office/drawing/2014/main" id="{ECCB7BB0-6187-40B5-A270-05812BB6DC6C}"/>
                </a:ext>
              </a:extLst>
            </p:cNvPr>
            <p:cNvSpPr/>
            <p:nvPr/>
          </p:nvSpPr>
          <p:spPr>
            <a:xfrm>
              <a:off x="6058080" y="3597170"/>
              <a:ext cx="675986" cy="4195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Trent &amp; Marshall</a:t>
              </a:r>
              <a:endParaRPr lang="en-US" sz="85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i="0" u="none" strike="noStrike" kern="1200" cap="none" spc="0" normalizeH="0" baseline="0" noProof="0" dirty="0">
                  <a:ln>
                    <a:noFill/>
                  </a:ln>
                  <a:solidFill>
                    <a:prstClr val="white"/>
                  </a:solidFill>
                  <a:effectLst/>
                  <a:uLnTx/>
                  <a:uFillTx/>
                  <a:latin typeface="Arial Narrow" panose="020B0606020202030204" pitchFamily="34" charset="0"/>
                  <a:ea typeface="Tahoma" panose="020B0604030504040204" pitchFamily="34" charset="0"/>
                  <a:cs typeface="Tahoma" panose="020B0604030504040204" pitchFamily="34" charset="0"/>
                </a:rPr>
                <a:t>19, 20</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700" dirty="0">
                <a:solidFill>
                  <a:prstClr val="white"/>
                </a:solidFill>
                <a:latin typeface="Arial Narrow" panose="020B0606020202030204" pitchFamily="34" charset="0"/>
                <a:ea typeface="Tahoma" panose="020B0604030504040204" pitchFamily="34" charset="0"/>
                <a:cs typeface="Tahoma" panose="020B060403050404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700" dirty="0">
                  <a:solidFill>
                    <a:prstClr val="white"/>
                  </a:solidFill>
                  <a:latin typeface="Arial Narrow" panose="020B0606020202030204" pitchFamily="34" charset="0"/>
                  <a:ea typeface="Tahoma" panose="020B0604030504040204" pitchFamily="34" charset="0"/>
                  <a:cs typeface="Tahoma" panose="020B0604030504040204" pitchFamily="34" charset="0"/>
                </a:rPr>
                <a:t>Too Chatty</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00" i="0" u="none" strike="noStrike" kern="1200" cap="none" spc="0" normalizeH="0" baseline="0" noProof="0" dirty="0">
                <a:ln>
                  <a:noFill/>
                </a:ln>
                <a:solidFill>
                  <a:prstClr val="white"/>
                </a:solidFill>
                <a:effectLst/>
                <a:uLnTx/>
                <a:uFillTx/>
                <a:latin typeface="Arial Narrow" panose="020B0606020202030204" pitchFamily="34" charset="0"/>
                <a:ea typeface="Tahoma" panose="020B0604030504040204" pitchFamily="34" charset="0"/>
                <a:cs typeface="Tahoma" panose="020B0604030504040204" pitchFamily="34" charset="0"/>
              </a:endParaRPr>
            </a:p>
          </p:txBody>
        </p:sp>
        <p:sp>
          <p:nvSpPr>
            <p:cNvPr id="74" name="Rectangle 73">
              <a:extLst>
                <a:ext uri="{FF2B5EF4-FFF2-40B4-BE49-F238E27FC236}">
                  <a16:creationId xmlns:a16="http://schemas.microsoft.com/office/drawing/2014/main" id="{24DC3D82-D998-4C88-846D-8FF04A3B6245}"/>
                </a:ext>
              </a:extLst>
            </p:cNvPr>
            <p:cNvSpPr/>
            <p:nvPr/>
          </p:nvSpPr>
          <p:spPr>
            <a:xfrm>
              <a:off x="6126496" y="3339045"/>
              <a:ext cx="547498" cy="109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RIP</a:t>
              </a:r>
            </a:p>
          </p:txBody>
        </p:sp>
      </p:grpSp>
      <p:grpSp>
        <p:nvGrpSpPr>
          <p:cNvPr id="125" name="Group 124">
            <a:extLst>
              <a:ext uri="{FF2B5EF4-FFF2-40B4-BE49-F238E27FC236}">
                <a16:creationId xmlns:a16="http://schemas.microsoft.com/office/drawing/2014/main" id="{17294F92-1837-4A36-B52A-7595D3B90295}"/>
              </a:ext>
            </a:extLst>
          </p:cNvPr>
          <p:cNvGrpSpPr/>
          <p:nvPr/>
        </p:nvGrpSpPr>
        <p:grpSpPr>
          <a:xfrm>
            <a:off x="1123669" y="891104"/>
            <a:ext cx="1062169" cy="1286315"/>
            <a:chOff x="5869162" y="3165964"/>
            <a:chExt cx="1062169" cy="1062169"/>
          </a:xfrm>
        </p:grpSpPr>
        <p:grpSp>
          <p:nvGrpSpPr>
            <p:cNvPr id="126" name="Group 125">
              <a:extLst>
                <a:ext uri="{FF2B5EF4-FFF2-40B4-BE49-F238E27FC236}">
                  <a16:creationId xmlns:a16="http://schemas.microsoft.com/office/drawing/2014/main" id="{039BF047-D3A4-4F3F-8590-8F885AD12043}"/>
                </a:ext>
              </a:extLst>
            </p:cNvPr>
            <p:cNvGrpSpPr/>
            <p:nvPr/>
          </p:nvGrpSpPr>
          <p:grpSpPr>
            <a:xfrm>
              <a:off x="5869162" y="3165964"/>
              <a:ext cx="1062169" cy="1062169"/>
              <a:chOff x="5869162" y="3165964"/>
              <a:chExt cx="1062169" cy="1062169"/>
            </a:xfrm>
          </p:grpSpPr>
          <p:pic>
            <p:nvPicPr>
              <p:cNvPr id="129" name="Picture 2" descr="Icon&#10;&#10;Description automatically generated">
                <a:extLst>
                  <a:ext uri="{FF2B5EF4-FFF2-40B4-BE49-F238E27FC236}">
                    <a16:creationId xmlns:a16="http://schemas.microsoft.com/office/drawing/2014/main" id="{EED20D5C-5F8A-44BC-8651-4D3AB2F147D9}"/>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485" b="92827" l="2110" r="98312">
                            <a14:foregroundMark x1="51055" y1="6540" x2="51055" y2="6540"/>
                            <a14:foregroundMark x1="93460" y1="78270" x2="93460" y2="78270"/>
                            <a14:foregroundMark x1="98945" y1="79325" x2="98945" y2="79325"/>
                            <a14:foregroundMark x1="8017" y1="79958" x2="8017" y2="79958"/>
                            <a14:foregroundMark x1="2110" y1="80380" x2="2110" y2="80380"/>
                            <a14:foregroundMark x1="6540" y1="88819" x2="6540" y2="88819"/>
                            <a14:foregroundMark x1="12236" y1="92827" x2="12236" y2="92827"/>
                            <a14:backgroundMark x1="16245" y1="9072" x2="16245" y2="9072"/>
                            <a14:backgroundMark x1="25316" y1="8017" x2="25316" y2="8017"/>
                            <a14:backgroundMark x1="87342" y1="10127" x2="87342" y2="10127"/>
                            <a14:backgroundMark x1="87342" y1="10127" x2="87342" y2="10970"/>
                            <a14:backgroundMark x1="94304" y1="43038" x2="94304" y2="44304"/>
                            <a14:backgroundMark x1="88397" y1="96414" x2="88397" y2="96414"/>
                          </a14:backgroundRemoval>
                        </a14:imgEffect>
                      </a14:imgLayer>
                    </a14:imgProps>
                  </a:ext>
                  <a:ext uri="{28A0092B-C50C-407E-A947-70E740481C1C}">
                    <a14:useLocalDpi xmlns:a14="http://schemas.microsoft.com/office/drawing/2010/main" val="0"/>
                  </a:ext>
                </a:extLst>
              </a:blip>
              <a:srcRect/>
              <a:stretch>
                <a:fillRect/>
              </a:stretch>
            </p:blipFill>
            <p:spPr bwMode="auto">
              <a:xfrm>
                <a:off x="5869162" y="3165964"/>
                <a:ext cx="1062169" cy="1062169"/>
              </a:xfrm>
              <a:prstGeom prst="rect">
                <a:avLst/>
              </a:prstGeom>
              <a:noFill/>
            </p:spPr>
          </p:pic>
          <p:sp>
            <p:nvSpPr>
              <p:cNvPr id="130" name="Rectangle 129">
                <a:extLst>
                  <a:ext uri="{FF2B5EF4-FFF2-40B4-BE49-F238E27FC236}">
                    <a16:creationId xmlns:a16="http://schemas.microsoft.com/office/drawing/2014/main" id="{8394CBA8-610E-4168-ADC8-C3B46487D56D}"/>
                  </a:ext>
                </a:extLst>
              </p:cNvPr>
              <p:cNvSpPr/>
              <p:nvPr/>
            </p:nvSpPr>
            <p:spPr>
              <a:xfrm>
                <a:off x="6171050" y="3509728"/>
                <a:ext cx="458391" cy="229791"/>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7" name="Rectangle 126">
              <a:extLst>
                <a:ext uri="{FF2B5EF4-FFF2-40B4-BE49-F238E27FC236}">
                  <a16:creationId xmlns:a16="http://schemas.microsoft.com/office/drawing/2014/main" id="{0C7DC08E-CA8A-4965-9A54-E17F5CC0E198}"/>
                </a:ext>
              </a:extLst>
            </p:cNvPr>
            <p:cNvSpPr/>
            <p:nvPr/>
          </p:nvSpPr>
          <p:spPr>
            <a:xfrm>
              <a:off x="6058080" y="3597170"/>
              <a:ext cx="675986" cy="4195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Ryan Hopson</a:t>
              </a:r>
              <a:endParaRPr lang="en-US" sz="85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i="0" u="none" strike="noStrike" kern="1200" cap="none" spc="0" normalizeH="0" baseline="0" noProof="0" dirty="0">
                  <a:ln>
                    <a:noFill/>
                  </a:ln>
                  <a:solidFill>
                    <a:prstClr val="white"/>
                  </a:solidFill>
                  <a:effectLst/>
                  <a:uLnTx/>
                  <a:uFillTx/>
                  <a:latin typeface="Arial Narrow" panose="020B0606020202030204" pitchFamily="34" charset="0"/>
                  <a:ea typeface="Tahoma" panose="020B0604030504040204" pitchFamily="34" charset="0"/>
                  <a:cs typeface="Tahoma" panose="020B0604030504040204" pitchFamily="34" charset="0"/>
                </a:rPr>
                <a:t>19</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700" dirty="0">
                <a:solidFill>
                  <a:prstClr val="white"/>
                </a:solidFill>
                <a:latin typeface="Arial Narrow" panose="020B0606020202030204" pitchFamily="34" charset="0"/>
                <a:ea typeface="Tahoma" panose="020B0604030504040204" pitchFamily="34" charset="0"/>
                <a:cs typeface="Tahoma" panose="020B060403050404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700" dirty="0">
                  <a:solidFill>
                    <a:prstClr val="white"/>
                  </a:solidFill>
                  <a:latin typeface="Arial Narrow" panose="020B0606020202030204" pitchFamily="34" charset="0"/>
                  <a:ea typeface="Tahoma" panose="020B0604030504040204" pitchFamily="34" charset="0"/>
                  <a:cs typeface="Tahoma" panose="020B0604030504040204" pitchFamily="34" charset="0"/>
                </a:rPr>
                <a:t>Rage Quit</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00" i="0" u="none" strike="noStrike" kern="1200" cap="none" spc="0" normalizeH="0" baseline="0" noProof="0" dirty="0">
                <a:ln>
                  <a:noFill/>
                </a:ln>
                <a:solidFill>
                  <a:prstClr val="white"/>
                </a:solidFill>
                <a:effectLst/>
                <a:uLnTx/>
                <a:uFillTx/>
                <a:latin typeface="Arial Narrow" panose="020B0606020202030204" pitchFamily="34" charset="0"/>
                <a:ea typeface="Tahoma" panose="020B0604030504040204" pitchFamily="34" charset="0"/>
                <a:cs typeface="Tahoma" panose="020B0604030504040204" pitchFamily="34" charset="0"/>
              </a:endParaRPr>
            </a:p>
          </p:txBody>
        </p:sp>
        <p:sp>
          <p:nvSpPr>
            <p:cNvPr id="128" name="Rectangle 127">
              <a:extLst>
                <a:ext uri="{FF2B5EF4-FFF2-40B4-BE49-F238E27FC236}">
                  <a16:creationId xmlns:a16="http://schemas.microsoft.com/office/drawing/2014/main" id="{8655560D-3DA3-4690-AEB1-7A5A527F1FFA}"/>
                </a:ext>
              </a:extLst>
            </p:cNvPr>
            <p:cNvSpPr/>
            <p:nvPr/>
          </p:nvSpPr>
          <p:spPr>
            <a:xfrm>
              <a:off x="6126496" y="3339045"/>
              <a:ext cx="547498" cy="109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RIP</a:t>
              </a:r>
            </a:p>
          </p:txBody>
        </p:sp>
      </p:grpSp>
      <p:grpSp>
        <p:nvGrpSpPr>
          <p:cNvPr id="131" name="Group 130">
            <a:extLst>
              <a:ext uri="{FF2B5EF4-FFF2-40B4-BE49-F238E27FC236}">
                <a16:creationId xmlns:a16="http://schemas.microsoft.com/office/drawing/2014/main" id="{85934E01-A5D1-4C24-8CAE-74ACD648D8C2}"/>
              </a:ext>
            </a:extLst>
          </p:cNvPr>
          <p:cNvGrpSpPr/>
          <p:nvPr/>
        </p:nvGrpSpPr>
        <p:grpSpPr>
          <a:xfrm>
            <a:off x="2090062" y="889086"/>
            <a:ext cx="1062169" cy="1286315"/>
            <a:chOff x="5869162" y="3165964"/>
            <a:chExt cx="1062169" cy="1062169"/>
          </a:xfrm>
        </p:grpSpPr>
        <p:grpSp>
          <p:nvGrpSpPr>
            <p:cNvPr id="132" name="Group 131">
              <a:extLst>
                <a:ext uri="{FF2B5EF4-FFF2-40B4-BE49-F238E27FC236}">
                  <a16:creationId xmlns:a16="http://schemas.microsoft.com/office/drawing/2014/main" id="{7A2167AD-2688-4F77-AA27-52F89DE0F581}"/>
                </a:ext>
              </a:extLst>
            </p:cNvPr>
            <p:cNvGrpSpPr/>
            <p:nvPr/>
          </p:nvGrpSpPr>
          <p:grpSpPr>
            <a:xfrm>
              <a:off x="5869162" y="3165964"/>
              <a:ext cx="1062169" cy="1062169"/>
              <a:chOff x="5869162" y="3165964"/>
              <a:chExt cx="1062169" cy="1062169"/>
            </a:xfrm>
          </p:grpSpPr>
          <p:pic>
            <p:nvPicPr>
              <p:cNvPr id="135" name="Picture 2" descr="Icon&#10;&#10;Description automatically generated">
                <a:extLst>
                  <a:ext uri="{FF2B5EF4-FFF2-40B4-BE49-F238E27FC236}">
                    <a16:creationId xmlns:a16="http://schemas.microsoft.com/office/drawing/2014/main" id="{7308C3D5-5206-4654-90B1-929A3B8ACBC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485" b="92827" l="2110" r="98312">
                            <a14:foregroundMark x1="51055" y1="6540" x2="51055" y2="6540"/>
                            <a14:foregroundMark x1="93460" y1="78270" x2="93460" y2="78270"/>
                            <a14:foregroundMark x1="98945" y1="79325" x2="98945" y2="79325"/>
                            <a14:foregroundMark x1="8017" y1="79958" x2="8017" y2="79958"/>
                            <a14:foregroundMark x1="2110" y1="80380" x2="2110" y2="80380"/>
                            <a14:foregroundMark x1="6540" y1="88819" x2="6540" y2="88819"/>
                            <a14:foregroundMark x1="12236" y1="92827" x2="12236" y2="92827"/>
                            <a14:backgroundMark x1="16245" y1="9072" x2="16245" y2="9072"/>
                            <a14:backgroundMark x1="25316" y1="8017" x2="25316" y2="8017"/>
                            <a14:backgroundMark x1="87342" y1="10127" x2="87342" y2="10127"/>
                            <a14:backgroundMark x1="87342" y1="10127" x2="87342" y2="10970"/>
                            <a14:backgroundMark x1="94304" y1="43038" x2="94304" y2="44304"/>
                            <a14:backgroundMark x1="88397" y1="96414" x2="88397" y2="96414"/>
                          </a14:backgroundRemoval>
                        </a14:imgEffect>
                      </a14:imgLayer>
                    </a14:imgProps>
                  </a:ext>
                  <a:ext uri="{28A0092B-C50C-407E-A947-70E740481C1C}">
                    <a14:useLocalDpi xmlns:a14="http://schemas.microsoft.com/office/drawing/2010/main" val="0"/>
                  </a:ext>
                </a:extLst>
              </a:blip>
              <a:srcRect/>
              <a:stretch>
                <a:fillRect/>
              </a:stretch>
            </p:blipFill>
            <p:spPr bwMode="auto">
              <a:xfrm>
                <a:off x="5869162" y="3165964"/>
                <a:ext cx="1062169" cy="1062169"/>
              </a:xfrm>
              <a:prstGeom prst="rect">
                <a:avLst/>
              </a:prstGeom>
              <a:noFill/>
            </p:spPr>
          </p:pic>
          <p:sp>
            <p:nvSpPr>
              <p:cNvPr id="136" name="Rectangle 135">
                <a:extLst>
                  <a:ext uri="{FF2B5EF4-FFF2-40B4-BE49-F238E27FC236}">
                    <a16:creationId xmlns:a16="http://schemas.microsoft.com/office/drawing/2014/main" id="{D717AB8F-FCAE-49DD-8A03-F56E1008B501}"/>
                  </a:ext>
                </a:extLst>
              </p:cNvPr>
              <p:cNvSpPr/>
              <p:nvPr/>
            </p:nvSpPr>
            <p:spPr>
              <a:xfrm>
                <a:off x="6171050" y="3509728"/>
                <a:ext cx="458391" cy="229791"/>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3" name="Rectangle 132">
              <a:extLst>
                <a:ext uri="{FF2B5EF4-FFF2-40B4-BE49-F238E27FC236}">
                  <a16:creationId xmlns:a16="http://schemas.microsoft.com/office/drawing/2014/main" id="{7EA01CB0-3D0E-4A9A-A2A1-4FF7550CAF9F}"/>
                </a:ext>
              </a:extLst>
            </p:cNvPr>
            <p:cNvSpPr/>
            <p:nvPr/>
          </p:nvSpPr>
          <p:spPr>
            <a:xfrm>
              <a:off x="6058080" y="3597170"/>
              <a:ext cx="675986" cy="4195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Sophie</a:t>
              </a:r>
              <a:endParaRPr lang="en-US" sz="85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i="0" u="none" strike="noStrike" kern="1200" cap="none" spc="0" normalizeH="0" baseline="0" noProof="0" dirty="0">
                  <a:ln>
                    <a:noFill/>
                  </a:ln>
                  <a:solidFill>
                    <a:prstClr val="white"/>
                  </a:solidFill>
                  <a:effectLst/>
                  <a:uLnTx/>
                  <a:uFillTx/>
                  <a:latin typeface="Arial Narrow" panose="020B0606020202030204" pitchFamily="34" charset="0"/>
                  <a:ea typeface="Tahoma" panose="020B0604030504040204" pitchFamily="34" charset="0"/>
                  <a:cs typeface="Tahoma" panose="020B0604030504040204" pitchFamily="34" charset="0"/>
                </a:rPr>
                <a:t>14, 15, 16</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700" dirty="0">
                <a:solidFill>
                  <a:prstClr val="white"/>
                </a:solidFill>
                <a:latin typeface="Arial Narrow" panose="020B0606020202030204" pitchFamily="34" charset="0"/>
                <a:ea typeface="Tahoma" panose="020B0604030504040204" pitchFamily="34" charset="0"/>
                <a:cs typeface="Tahoma" panose="020B060403050404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700" dirty="0">
                  <a:solidFill>
                    <a:prstClr val="white"/>
                  </a:solidFill>
                  <a:latin typeface="Arial Narrow" panose="020B0606020202030204" pitchFamily="34" charset="0"/>
                  <a:ea typeface="Tahoma" panose="020B0604030504040204" pitchFamily="34" charset="0"/>
                  <a:cs typeface="Tahoma" panose="020B0604030504040204" pitchFamily="34" charset="0"/>
                </a:rPr>
                <a:t>Domestic Disputes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00" i="0" u="none" strike="noStrike" kern="1200" cap="none" spc="0" normalizeH="0" baseline="0" noProof="0" dirty="0">
                <a:ln>
                  <a:noFill/>
                </a:ln>
                <a:solidFill>
                  <a:prstClr val="white"/>
                </a:solidFill>
                <a:effectLst/>
                <a:uLnTx/>
                <a:uFillTx/>
                <a:latin typeface="Arial Narrow" panose="020B0606020202030204" pitchFamily="34" charset="0"/>
                <a:ea typeface="Tahoma" panose="020B0604030504040204" pitchFamily="34" charset="0"/>
                <a:cs typeface="Tahoma" panose="020B0604030504040204" pitchFamily="34" charset="0"/>
              </a:endParaRPr>
            </a:p>
          </p:txBody>
        </p:sp>
        <p:sp>
          <p:nvSpPr>
            <p:cNvPr id="134" name="Rectangle 133">
              <a:extLst>
                <a:ext uri="{FF2B5EF4-FFF2-40B4-BE49-F238E27FC236}">
                  <a16:creationId xmlns:a16="http://schemas.microsoft.com/office/drawing/2014/main" id="{A64B0B2D-0653-40B9-9CEE-56BB8916F283}"/>
                </a:ext>
              </a:extLst>
            </p:cNvPr>
            <p:cNvSpPr/>
            <p:nvPr/>
          </p:nvSpPr>
          <p:spPr>
            <a:xfrm>
              <a:off x="6126496" y="3339045"/>
              <a:ext cx="547498" cy="109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RIP</a:t>
              </a:r>
            </a:p>
          </p:txBody>
        </p:sp>
      </p:grpSp>
      <p:grpSp>
        <p:nvGrpSpPr>
          <p:cNvPr id="137" name="Group 136">
            <a:extLst>
              <a:ext uri="{FF2B5EF4-FFF2-40B4-BE49-F238E27FC236}">
                <a16:creationId xmlns:a16="http://schemas.microsoft.com/office/drawing/2014/main" id="{F76BE1DF-DAE0-41AB-84C2-FFA7517A1E85}"/>
              </a:ext>
            </a:extLst>
          </p:cNvPr>
          <p:cNvGrpSpPr/>
          <p:nvPr/>
        </p:nvGrpSpPr>
        <p:grpSpPr>
          <a:xfrm>
            <a:off x="146612" y="2112795"/>
            <a:ext cx="1062169" cy="1286315"/>
            <a:chOff x="5869162" y="3165964"/>
            <a:chExt cx="1062169" cy="1062169"/>
          </a:xfrm>
        </p:grpSpPr>
        <p:grpSp>
          <p:nvGrpSpPr>
            <p:cNvPr id="138" name="Group 137">
              <a:extLst>
                <a:ext uri="{FF2B5EF4-FFF2-40B4-BE49-F238E27FC236}">
                  <a16:creationId xmlns:a16="http://schemas.microsoft.com/office/drawing/2014/main" id="{D46B5A4C-43DB-4F91-A1D6-B89F4E2FD941}"/>
                </a:ext>
              </a:extLst>
            </p:cNvPr>
            <p:cNvGrpSpPr/>
            <p:nvPr/>
          </p:nvGrpSpPr>
          <p:grpSpPr>
            <a:xfrm>
              <a:off x="5869162" y="3165964"/>
              <a:ext cx="1062169" cy="1062169"/>
              <a:chOff x="5869162" y="3165964"/>
              <a:chExt cx="1062169" cy="1062169"/>
            </a:xfrm>
          </p:grpSpPr>
          <p:pic>
            <p:nvPicPr>
              <p:cNvPr id="141" name="Picture 2" descr="Icon&#10;&#10;Description automatically generated">
                <a:extLst>
                  <a:ext uri="{FF2B5EF4-FFF2-40B4-BE49-F238E27FC236}">
                    <a16:creationId xmlns:a16="http://schemas.microsoft.com/office/drawing/2014/main" id="{0D96DC71-339D-4DDC-AE56-0313ACD893D3}"/>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485" b="92827" l="2110" r="98312">
                            <a14:foregroundMark x1="51055" y1="6540" x2="51055" y2="6540"/>
                            <a14:foregroundMark x1="93460" y1="78270" x2="93460" y2="78270"/>
                            <a14:foregroundMark x1="98945" y1="79325" x2="98945" y2="79325"/>
                            <a14:foregroundMark x1="8017" y1="79958" x2="8017" y2="79958"/>
                            <a14:foregroundMark x1="2110" y1="80380" x2="2110" y2="80380"/>
                            <a14:foregroundMark x1="6540" y1="88819" x2="6540" y2="88819"/>
                            <a14:foregroundMark x1="12236" y1="92827" x2="12236" y2="92827"/>
                            <a14:backgroundMark x1="16245" y1="9072" x2="16245" y2="9072"/>
                            <a14:backgroundMark x1="25316" y1="8017" x2="25316" y2="8017"/>
                            <a14:backgroundMark x1="87342" y1="10127" x2="87342" y2="10127"/>
                            <a14:backgroundMark x1="87342" y1="10127" x2="87342" y2="10970"/>
                            <a14:backgroundMark x1="94304" y1="43038" x2="94304" y2="44304"/>
                            <a14:backgroundMark x1="88397" y1="96414" x2="88397" y2="96414"/>
                          </a14:backgroundRemoval>
                        </a14:imgEffect>
                      </a14:imgLayer>
                    </a14:imgProps>
                  </a:ext>
                  <a:ext uri="{28A0092B-C50C-407E-A947-70E740481C1C}">
                    <a14:useLocalDpi xmlns:a14="http://schemas.microsoft.com/office/drawing/2010/main" val="0"/>
                  </a:ext>
                </a:extLst>
              </a:blip>
              <a:srcRect/>
              <a:stretch>
                <a:fillRect/>
              </a:stretch>
            </p:blipFill>
            <p:spPr bwMode="auto">
              <a:xfrm>
                <a:off x="5869162" y="3165964"/>
                <a:ext cx="1062169" cy="1062169"/>
              </a:xfrm>
              <a:prstGeom prst="rect">
                <a:avLst/>
              </a:prstGeom>
              <a:noFill/>
            </p:spPr>
          </p:pic>
          <p:sp>
            <p:nvSpPr>
              <p:cNvPr id="142" name="Rectangle 141">
                <a:extLst>
                  <a:ext uri="{FF2B5EF4-FFF2-40B4-BE49-F238E27FC236}">
                    <a16:creationId xmlns:a16="http://schemas.microsoft.com/office/drawing/2014/main" id="{66FEAFAC-4313-471B-BE33-9EC74F70E2CD}"/>
                  </a:ext>
                </a:extLst>
              </p:cNvPr>
              <p:cNvSpPr/>
              <p:nvPr/>
            </p:nvSpPr>
            <p:spPr>
              <a:xfrm>
                <a:off x="6171050" y="3509728"/>
                <a:ext cx="458391" cy="229791"/>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9" name="Rectangle 138">
              <a:extLst>
                <a:ext uri="{FF2B5EF4-FFF2-40B4-BE49-F238E27FC236}">
                  <a16:creationId xmlns:a16="http://schemas.microsoft.com/office/drawing/2014/main" id="{D2116B31-685E-43E1-BA47-559698856B44}"/>
                </a:ext>
              </a:extLst>
            </p:cNvPr>
            <p:cNvSpPr/>
            <p:nvPr/>
          </p:nvSpPr>
          <p:spPr>
            <a:xfrm>
              <a:off x="6058577" y="3597170"/>
              <a:ext cx="675986" cy="4195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Bobby C</a:t>
              </a:r>
              <a:endParaRPr lang="en-US" sz="85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i="0" u="none" strike="noStrike" kern="1200" cap="none" spc="0" normalizeH="0" baseline="0" noProof="0" dirty="0">
                  <a:ln>
                    <a:noFill/>
                  </a:ln>
                  <a:solidFill>
                    <a:prstClr val="white"/>
                  </a:solidFill>
                  <a:effectLst/>
                  <a:uLnTx/>
                  <a:uFillTx/>
                  <a:latin typeface="Arial Narrow" panose="020B0606020202030204" pitchFamily="34" charset="0"/>
                  <a:ea typeface="Tahoma" panose="020B0604030504040204" pitchFamily="34" charset="0"/>
                  <a:cs typeface="Tahoma" panose="020B0604030504040204" pitchFamily="34" charset="0"/>
                </a:rPr>
                <a:t>13</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700" dirty="0">
                <a:solidFill>
                  <a:prstClr val="white"/>
                </a:solidFill>
                <a:latin typeface="Arial Narrow" panose="020B0606020202030204" pitchFamily="34" charset="0"/>
                <a:ea typeface="Tahoma" panose="020B0604030504040204" pitchFamily="34" charset="0"/>
                <a:cs typeface="Tahoma" panose="020B060403050404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700" dirty="0">
                  <a:solidFill>
                    <a:prstClr val="white"/>
                  </a:solidFill>
                  <a:latin typeface="Arial Narrow" panose="020B0606020202030204" pitchFamily="34" charset="0"/>
                  <a:ea typeface="Tahoma" panose="020B0604030504040204" pitchFamily="34" charset="0"/>
                  <a:cs typeface="Tahoma" panose="020B0604030504040204" pitchFamily="34" charset="0"/>
                </a:rPr>
                <a:t>Gamblers Anonymous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00" i="0" u="none" strike="noStrike" kern="1200" cap="none" spc="0" normalizeH="0" baseline="0" noProof="0" dirty="0">
                <a:ln>
                  <a:noFill/>
                </a:ln>
                <a:solidFill>
                  <a:prstClr val="white"/>
                </a:solidFill>
                <a:effectLst/>
                <a:uLnTx/>
                <a:uFillTx/>
                <a:latin typeface="Arial Narrow" panose="020B0606020202030204" pitchFamily="34" charset="0"/>
                <a:ea typeface="Tahoma" panose="020B0604030504040204" pitchFamily="34" charset="0"/>
                <a:cs typeface="Tahoma" panose="020B0604030504040204" pitchFamily="34" charset="0"/>
              </a:endParaRPr>
            </a:p>
          </p:txBody>
        </p:sp>
        <p:sp>
          <p:nvSpPr>
            <p:cNvPr id="140" name="Rectangle 139">
              <a:extLst>
                <a:ext uri="{FF2B5EF4-FFF2-40B4-BE49-F238E27FC236}">
                  <a16:creationId xmlns:a16="http://schemas.microsoft.com/office/drawing/2014/main" id="{19D6AE2F-9F98-444B-9A0C-47A8DFAD36EF}"/>
                </a:ext>
              </a:extLst>
            </p:cNvPr>
            <p:cNvSpPr/>
            <p:nvPr/>
          </p:nvSpPr>
          <p:spPr>
            <a:xfrm>
              <a:off x="6126496" y="3339045"/>
              <a:ext cx="547498" cy="109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RIP</a:t>
              </a:r>
            </a:p>
          </p:txBody>
        </p:sp>
      </p:grpSp>
      <p:grpSp>
        <p:nvGrpSpPr>
          <p:cNvPr id="143" name="Group 142">
            <a:extLst>
              <a:ext uri="{FF2B5EF4-FFF2-40B4-BE49-F238E27FC236}">
                <a16:creationId xmlns:a16="http://schemas.microsoft.com/office/drawing/2014/main" id="{BFEE0AC3-13C5-4159-A832-F46927A64A80}"/>
              </a:ext>
            </a:extLst>
          </p:cNvPr>
          <p:cNvGrpSpPr/>
          <p:nvPr/>
        </p:nvGrpSpPr>
        <p:grpSpPr>
          <a:xfrm>
            <a:off x="1138409" y="2108549"/>
            <a:ext cx="1062169" cy="1286315"/>
            <a:chOff x="5869162" y="3165964"/>
            <a:chExt cx="1062169" cy="1062169"/>
          </a:xfrm>
        </p:grpSpPr>
        <p:grpSp>
          <p:nvGrpSpPr>
            <p:cNvPr id="144" name="Group 143">
              <a:extLst>
                <a:ext uri="{FF2B5EF4-FFF2-40B4-BE49-F238E27FC236}">
                  <a16:creationId xmlns:a16="http://schemas.microsoft.com/office/drawing/2014/main" id="{AB737150-184A-45B9-893D-6B71D4CFEE06}"/>
                </a:ext>
              </a:extLst>
            </p:cNvPr>
            <p:cNvGrpSpPr/>
            <p:nvPr/>
          </p:nvGrpSpPr>
          <p:grpSpPr>
            <a:xfrm>
              <a:off x="5869162" y="3165964"/>
              <a:ext cx="1062169" cy="1062169"/>
              <a:chOff x="5869162" y="3165964"/>
              <a:chExt cx="1062169" cy="1062169"/>
            </a:xfrm>
          </p:grpSpPr>
          <p:pic>
            <p:nvPicPr>
              <p:cNvPr id="147" name="Picture 2" descr="Icon&#10;&#10;Description automatically generated">
                <a:extLst>
                  <a:ext uri="{FF2B5EF4-FFF2-40B4-BE49-F238E27FC236}">
                    <a16:creationId xmlns:a16="http://schemas.microsoft.com/office/drawing/2014/main" id="{E8200402-8CD1-42D3-93B7-1681E33F0E8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485" b="92827" l="2110" r="98312">
                            <a14:foregroundMark x1="51055" y1="6540" x2="51055" y2="6540"/>
                            <a14:foregroundMark x1="93460" y1="78270" x2="93460" y2="78270"/>
                            <a14:foregroundMark x1="98945" y1="79325" x2="98945" y2="79325"/>
                            <a14:foregroundMark x1="8017" y1="79958" x2="8017" y2="79958"/>
                            <a14:foregroundMark x1="2110" y1="80380" x2="2110" y2="80380"/>
                            <a14:foregroundMark x1="6540" y1="88819" x2="6540" y2="88819"/>
                            <a14:foregroundMark x1="12236" y1="92827" x2="12236" y2="92827"/>
                            <a14:backgroundMark x1="16245" y1="9072" x2="16245" y2="9072"/>
                            <a14:backgroundMark x1="25316" y1="8017" x2="25316" y2="8017"/>
                            <a14:backgroundMark x1="87342" y1="10127" x2="87342" y2="10127"/>
                            <a14:backgroundMark x1="87342" y1="10127" x2="87342" y2="10970"/>
                            <a14:backgroundMark x1="94304" y1="43038" x2="94304" y2="44304"/>
                            <a14:backgroundMark x1="88397" y1="96414" x2="88397" y2="96414"/>
                          </a14:backgroundRemoval>
                        </a14:imgEffect>
                      </a14:imgLayer>
                    </a14:imgProps>
                  </a:ext>
                  <a:ext uri="{28A0092B-C50C-407E-A947-70E740481C1C}">
                    <a14:useLocalDpi xmlns:a14="http://schemas.microsoft.com/office/drawing/2010/main" val="0"/>
                  </a:ext>
                </a:extLst>
              </a:blip>
              <a:srcRect/>
              <a:stretch>
                <a:fillRect/>
              </a:stretch>
            </p:blipFill>
            <p:spPr bwMode="auto">
              <a:xfrm>
                <a:off x="5869162" y="3165964"/>
                <a:ext cx="1062169" cy="1062169"/>
              </a:xfrm>
              <a:prstGeom prst="rect">
                <a:avLst/>
              </a:prstGeom>
              <a:noFill/>
            </p:spPr>
          </p:pic>
          <p:sp>
            <p:nvSpPr>
              <p:cNvPr id="148" name="Rectangle 147">
                <a:extLst>
                  <a:ext uri="{FF2B5EF4-FFF2-40B4-BE49-F238E27FC236}">
                    <a16:creationId xmlns:a16="http://schemas.microsoft.com/office/drawing/2014/main" id="{CCA62408-24EA-4657-99D7-A0937911F1AF}"/>
                  </a:ext>
                </a:extLst>
              </p:cNvPr>
              <p:cNvSpPr/>
              <p:nvPr/>
            </p:nvSpPr>
            <p:spPr>
              <a:xfrm>
                <a:off x="6171050" y="3509728"/>
                <a:ext cx="458391" cy="229791"/>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5" name="Rectangle 144">
              <a:extLst>
                <a:ext uri="{FF2B5EF4-FFF2-40B4-BE49-F238E27FC236}">
                  <a16:creationId xmlns:a16="http://schemas.microsoft.com/office/drawing/2014/main" id="{5C9DB672-9656-4D33-B1BB-90D8DAEDA037}"/>
                </a:ext>
              </a:extLst>
            </p:cNvPr>
            <p:cNvSpPr/>
            <p:nvPr/>
          </p:nvSpPr>
          <p:spPr>
            <a:xfrm>
              <a:off x="6061255" y="3597170"/>
              <a:ext cx="675986" cy="4195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Joey</a:t>
              </a:r>
              <a:endParaRPr lang="en-US" sz="85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i="0" u="none" strike="noStrike" kern="1200" cap="none" spc="0" normalizeH="0" baseline="0" noProof="0" dirty="0">
                  <a:ln>
                    <a:noFill/>
                  </a:ln>
                  <a:solidFill>
                    <a:prstClr val="white"/>
                  </a:solidFill>
                  <a:effectLst/>
                  <a:uLnTx/>
                  <a:uFillTx/>
                  <a:latin typeface="Arial Narrow" panose="020B0606020202030204" pitchFamily="34" charset="0"/>
                  <a:ea typeface="Tahoma" panose="020B0604030504040204" pitchFamily="34" charset="0"/>
                  <a:cs typeface="Tahoma" panose="020B0604030504040204" pitchFamily="34" charset="0"/>
                </a:rPr>
                <a:t>13, 14</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700" dirty="0">
                <a:solidFill>
                  <a:prstClr val="white"/>
                </a:solidFill>
                <a:latin typeface="Arial Narrow" panose="020B0606020202030204" pitchFamily="34" charset="0"/>
                <a:ea typeface="Tahoma" panose="020B0604030504040204" pitchFamily="34" charset="0"/>
                <a:cs typeface="Tahoma" panose="020B060403050404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700" dirty="0">
                  <a:solidFill>
                    <a:prstClr val="white"/>
                  </a:solidFill>
                  <a:latin typeface="Arial Narrow" panose="020B0606020202030204" pitchFamily="34" charset="0"/>
                  <a:ea typeface="Tahoma" panose="020B0604030504040204" pitchFamily="34" charset="0"/>
                  <a:cs typeface="Tahoma" panose="020B0604030504040204" pitchFamily="34" charset="0"/>
                </a:rPr>
                <a:t>Didn’t Believe in Fun</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00" i="0" u="none" strike="noStrike" kern="1200" cap="none" spc="0" normalizeH="0" baseline="0" noProof="0" dirty="0">
                <a:ln>
                  <a:noFill/>
                </a:ln>
                <a:solidFill>
                  <a:prstClr val="white"/>
                </a:solidFill>
                <a:effectLst/>
                <a:uLnTx/>
                <a:uFillTx/>
                <a:latin typeface="Arial Narrow" panose="020B0606020202030204" pitchFamily="34" charset="0"/>
                <a:ea typeface="Tahoma" panose="020B0604030504040204" pitchFamily="34" charset="0"/>
                <a:cs typeface="Tahoma" panose="020B0604030504040204" pitchFamily="34" charset="0"/>
              </a:endParaRPr>
            </a:p>
          </p:txBody>
        </p:sp>
        <p:sp>
          <p:nvSpPr>
            <p:cNvPr id="146" name="Rectangle 145">
              <a:extLst>
                <a:ext uri="{FF2B5EF4-FFF2-40B4-BE49-F238E27FC236}">
                  <a16:creationId xmlns:a16="http://schemas.microsoft.com/office/drawing/2014/main" id="{8E701FCB-19B4-4BEC-A674-67B1AD311BAA}"/>
                </a:ext>
              </a:extLst>
            </p:cNvPr>
            <p:cNvSpPr/>
            <p:nvPr/>
          </p:nvSpPr>
          <p:spPr>
            <a:xfrm>
              <a:off x="6126496" y="3339045"/>
              <a:ext cx="547498" cy="109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RIP</a:t>
              </a:r>
            </a:p>
          </p:txBody>
        </p:sp>
      </p:grpSp>
      <p:grpSp>
        <p:nvGrpSpPr>
          <p:cNvPr id="149" name="Group 148">
            <a:extLst>
              <a:ext uri="{FF2B5EF4-FFF2-40B4-BE49-F238E27FC236}">
                <a16:creationId xmlns:a16="http://schemas.microsoft.com/office/drawing/2014/main" id="{5889D647-7ACC-4BBD-A9E6-454B4DF54775}"/>
              </a:ext>
            </a:extLst>
          </p:cNvPr>
          <p:cNvGrpSpPr/>
          <p:nvPr/>
        </p:nvGrpSpPr>
        <p:grpSpPr>
          <a:xfrm>
            <a:off x="2104802" y="2106531"/>
            <a:ext cx="1062169" cy="1286315"/>
            <a:chOff x="5869162" y="3165964"/>
            <a:chExt cx="1062169" cy="1062169"/>
          </a:xfrm>
        </p:grpSpPr>
        <p:grpSp>
          <p:nvGrpSpPr>
            <p:cNvPr id="150" name="Group 149">
              <a:extLst>
                <a:ext uri="{FF2B5EF4-FFF2-40B4-BE49-F238E27FC236}">
                  <a16:creationId xmlns:a16="http://schemas.microsoft.com/office/drawing/2014/main" id="{EF7A1E74-685E-4CB5-9E4F-455FA21A29EF}"/>
                </a:ext>
              </a:extLst>
            </p:cNvPr>
            <p:cNvGrpSpPr/>
            <p:nvPr/>
          </p:nvGrpSpPr>
          <p:grpSpPr>
            <a:xfrm>
              <a:off x="5869162" y="3165964"/>
              <a:ext cx="1062169" cy="1062169"/>
              <a:chOff x="5869162" y="3165964"/>
              <a:chExt cx="1062169" cy="1062169"/>
            </a:xfrm>
          </p:grpSpPr>
          <p:pic>
            <p:nvPicPr>
              <p:cNvPr id="153" name="Picture 2" descr="Icon&#10;&#10;Description automatically generated">
                <a:extLst>
                  <a:ext uri="{FF2B5EF4-FFF2-40B4-BE49-F238E27FC236}">
                    <a16:creationId xmlns:a16="http://schemas.microsoft.com/office/drawing/2014/main" id="{EC7C8EDA-D40D-4B63-BBB4-588922C6D004}"/>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485" b="92827" l="2110" r="98312">
                            <a14:foregroundMark x1="51055" y1="6540" x2="51055" y2="6540"/>
                            <a14:foregroundMark x1="93460" y1="78270" x2="93460" y2="78270"/>
                            <a14:foregroundMark x1="98945" y1="79325" x2="98945" y2="79325"/>
                            <a14:foregroundMark x1="8017" y1="79958" x2="8017" y2="79958"/>
                            <a14:foregroundMark x1="2110" y1="80380" x2="2110" y2="80380"/>
                            <a14:foregroundMark x1="6540" y1="88819" x2="6540" y2="88819"/>
                            <a14:foregroundMark x1="12236" y1="92827" x2="12236" y2="92827"/>
                            <a14:backgroundMark x1="16245" y1="9072" x2="16245" y2="9072"/>
                            <a14:backgroundMark x1="25316" y1="8017" x2="25316" y2="8017"/>
                            <a14:backgroundMark x1="87342" y1="10127" x2="87342" y2="10127"/>
                            <a14:backgroundMark x1="87342" y1="10127" x2="87342" y2="10970"/>
                            <a14:backgroundMark x1="94304" y1="43038" x2="94304" y2="44304"/>
                            <a14:backgroundMark x1="88397" y1="96414" x2="88397" y2="96414"/>
                          </a14:backgroundRemoval>
                        </a14:imgEffect>
                      </a14:imgLayer>
                    </a14:imgProps>
                  </a:ext>
                  <a:ext uri="{28A0092B-C50C-407E-A947-70E740481C1C}">
                    <a14:useLocalDpi xmlns:a14="http://schemas.microsoft.com/office/drawing/2010/main" val="0"/>
                  </a:ext>
                </a:extLst>
              </a:blip>
              <a:srcRect/>
              <a:stretch>
                <a:fillRect/>
              </a:stretch>
            </p:blipFill>
            <p:spPr bwMode="auto">
              <a:xfrm>
                <a:off x="5869162" y="3165964"/>
                <a:ext cx="1062169" cy="1062169"/>
              </a:xfrm>
              <a:prstGeom prst="rect">
                <a:avLst/>
              </a:prstGeom>
              <a:noFill/>
            </p:spPr>
          </p:pic>
          <p:sp>
            <p:nvSpPr>
              <p:cNvPr id="154" name="Rectangle 153">
                <a:extLst>
                  <a:ext uri="{FF2B5EF4-FFF2-40B4-BE49-F238E27FC236}">
                    <a16:creationId xmlns:a16="http://schemas.microsoft.com/office/drawing/2014/main" id="{69BF9908-C057-4907-822C-25D5D58D4FEE}"/>
                  </a:ext>
                </a:extLst>
              </p:cNvPr>
              <p:cNvSpPr/>
              <p:nvPr/>
            </p:nvSpPr>
            <p:spPr>
              <a:xfrm>
                <a:off x="6171050" y="3509728"/>
                <a:ext cx="458391" cy="229791"/>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1" name="Rectangle 150">
              <a:extLst>
                <a:ext uri="{FF2B5EF4-FFF2-40B4-BE49-F238E27FC236}">
                  <a16:creationId xmlns:a16="http://schemas.microsoft.com/office/drawing/2014/main" id="{25EF00A3-4996-4D37-A78D-3A02AD1F3D35}"/>
                </a:ext>
              </a:extLst>
            </p:cNvPr>
            <p:cNvSpPr/>
            <p:nvPr/>
          </p:nvSpPr>
          <p:spPr>
            <a:xfrm>
              <a:off x="6058577" y="3597170"/>
              <a:ext cx="675986" cy="4195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Clyde</a:t>
              </a:r>
              <a:endParaRPr lang="en-US" sz="85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i="0" u="none" strike="noStrike" kern="1200" cap="none" spc="0" normalizeH="0" baseline="0" noProof="0" dirty="0">
                  <a:ln>
                    <a:noFill/>
                  </a:ln>
                  <a:solidFill>
                    <a:prstClr val="white"/>
                  </a:solidFill>
                  <a:effectLst/>
                  <a:uLnTx/>
                  <a:uFillTx/>
                  <a:latin typeface="Arial Narrow" panose="020B0606020202030204" pitchFamily="34" charset="0"/>
                  <a:ea typeface="Tahoma" panose="020B0604030504040204" pitchFamily="34" charset="0"/>
                  <a:cs typeface="Tahoma" panose="020B0604030504040204" pitchFamily="34" charset="0"/>
                </a:rPr>
                <a:t>13, 14</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700" dirty="0">
                <a:solidFill>
                  <a:prstClr val="white"/>
                </a:solidFill>
                <a:latin typeface="Arial Narrow" panose="020B0606020202030204" pitchFamily="34" charset="0"/>
                <a:ea typeface="Tahoma" panose="020B0604030504040204" pitchFamily="34" charset="0"/>
                <a:cs typeface="Tahoma" panose="020B060403050404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700" dirty="0">
                  <a:solidFill>
                    <a:prstClr val="white"/>
                  </a:solidFill>
                  <a:latin typeface="Arial Narrow" panose="020B0606020202030204" pitchFamily="34" charset="0"/>
                  <a:ea typeface="Tahoma" panose="020B0604030504040204" pitchFamily="34" charset="0"/>
                  <a:cs typeface="Tahoma" panose="020B0604030504040204" pitchFamily="34" charset="0"/>
                </a:rPr>
                <a:t>Joined a Cult</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00" i="0" u="none" strike="noStrike" kern="1200" cap="none" spc="0" normalizeH="0" baseline="0" noProof="0" dirty="0">
                <a:ln>
                  <a:noFill/>
                </a:ln>
                <a:solidFill>
                  <a:prstClr val="white"/>
                </a:solidFill>
                <a:effectLst/>
                <a:uLnTx/>
                <a:uFillTx/>
                <a:latin typeface="Arial Narrow" panose="020B0606020202030204" pitchFamily="34" charset="0"/>
                <a:ea typeface="Tahoma" panose="020B0604030504040204" pitchFamily="34" charset="0"/>
                <a:cs typeface="Tahoma" panose="020B0604030504040204" pitchFamily="34" charset="0"/>
              </a:endParaRPr>
            </a:p>
          </p:txBody>
        </p:sp>
        <p:sp>
          <p:nvSpPr>
            <p:cNvPr id="152" name="Rectangle 151">
              <a:extLst>
                <a:ext uri="{FF2B5EF4-FFF2-40B4-BE49-F238E27FC236}">
                  <a16:creationId xmlns:a16="http://schemas.microsoft.com/office/drawing/2014/main" id="{64CC45CE-202B-457A-A3C6-1B8EAC92B8FD}"/>
                </a:ext>
              </a:extLst>
            </p:cNvPr>
            <p:cNvSpPr/>
            <p:nvPr/>
          </p:nvSpPr>
          <p:spPr>
            <a:xfrm>
              <a:off x="6126496" y="3339045"/>
              <a:ext cx="547498" cy="109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RIP</a:t>
              </a:r>
            </a:p>
          </p:txBody>
        </p:sp>
      </p:grpSp>
      <p:grpSp>
        <p:nvGrpSpPr>
          <p:cNvPr id="155" name="Group 154">
            <a:extLst>
              <a:ext uri="{FF2B5EF4-FFF2-40B4-BE49-F238E27FC236}">
                <a16:creationId xmlns:a16="http://schemas.microsoft.com/office/drawing/2014/main" id="{F436BB4D-8343-4DF3-B835-DEF248131D92}"/>
              </a:ext>
            </a:extLst>
          </p:cNvPr>
          <p:cNvGrpSpPr/>
          <p:nvPr/>
        </p:nvGrpSpPr>
        <p:grpSpPr>
          <a:xfrm>
            <a:off x="153123" y="3311831"/>
            <a:ext cx="1062169" cy="1286315"/>
            <a:chOff x="5869162" y="3165964"/>
            <a:chExt cx="1062169" cy="1062169"/>
          </a:xfrm>
        </p:grpSpPr>
        <p:grpSp>
          <p:nvGrpSpPr>
            <p:cNvPr id="156" name="Group 155">
              <a:extLst>
                <a:ext uri="{FF2B5EF4-FFF2-40B4-BE49-F238E27FC236}">
                  <a16:creationId xmlns:a16="http://schemas.microsoft.com/office/drawing/2014/main" id="{C5DC0FC4-6CC5-45B2-9949-71574E9E2803}"/>
                </a:ext>
              </a:extLst>
            </p:cNvPr>
            <p:cNvGrpSpPr/>
            <p:nvPr/>
          </p:nvGrpSpPr>
          <p:grpSpPr>
            <a:xfrm>
              <a:off x="5869162" y="3165964"/>
              <a:ext cx="1062169" cy="1062169"/>
              <a:chOff x="5869162" y="3165964"/>
              <a:chExt cx="1062169" cy="1062169"/>
            </a:xfrm>
          </p:grpSpPr>
          <p:pic>
            <p:nvPicPr>
              <p:cNvPr id="159" name="Picture 2" descr="Icon&#10;&#10;Description automatically generated">
                <a:extLst>
                  <a:ext uri="{FF2B5EF4-FFF2-40B4-BE49-F238E27FC236}">
                    <a16:creationId xmlns:a16="http://schemas.microsoft.com/office/drawing/2014/main" id="{494A894A-23B4-4397-A214-E3C483BB30B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485" b="92827" l="2110" r="98312">
                            <a14:foregroundMark x1="51055" y1="6540" x2="51055" y2="6540"/>
                            <a14:foregroundMark x1="93460" y1="78270" x2="93460" y2="78270"/>
                            <a14:foregroundMark x1="98945" y1="79325" x2="98945" y2="79325"/>
                            <a14:foregroundMark x1="8017" y1="79958" x2="8017" y2="79958"/>
                            <a14:foregroundMark x1="2110" y1="80380" x2="2110" y2="80380"/>
                            <a14:foregroundMark x1="6540" y1="88819" x2="6540" y2="88819"/>
                            <a14:foregroundMark x1="12236" y1="92827" x2="12236" y2="92827"/>
                            <a14:backgroundMark x1="16245" y1="9072" x2="16245" y2="9072"/>
                            <a14:backgroundMark x1="25316" y1="8017" x2="25316" y2="8017"/>
                            <a14:backgroundMark x1="87342" y1="10127" x2="87342" y2="10127"/>
                            <a14:backgroundMark x1="87342" y1="10127" x2="87342" y2="10970"/>
                            <a14:backgroundMark x1="94304" y1="43038" x2="94304" y2="44304"/>
                            <a14:backgroundMark x1="88397" y1="96414" x2="88397" y2="96414"/>
                          </a14:backgroundRemoval>
                        </a14:imgEffect>
                      </a14:imgLayer>
                    </a14:imgProps>
                  </a:ext>
                  <a:ext uri="{28A0092B-C50C-407E-A947-70E740481C1C}">
                    <a14:useLocalDpi xmlns:a14="http://schemas.microsoft.com/office/drawing/2010/main" val="0"/>
                  </a:ext>
                </a:extLst>
              </a:blip>
              <a:srcRect/>
              <a:stretch>
                <a:fillRect/>
              </a:stretch>
            </p:blipFill>
            <p:spPr bwMode="auto">
              <a:xfrm>
                <a:off x="5869162" y="3165964"/>
                <a:ext cx="1062169" cy="1062169"/>
              </a:xfrm>
              <a:prstGeom prst="rect">
                <a:avLst/>
              </a:prstGeom>
              <a:noFill/>
            </p:spPr>
          </p:pic>
          <p:sp>
            <p:nvSpPr>
              <p:cNvPr id="160" name="Rectangle 159">
                <a:extLst>
                  <a:ext uri="{FF2B5EF4-FFF2-40B4-BE49-F238E27FC236}">
                    <a16:creationId xmlns:a16="http://schemas.microsoft.com/office/drawing/2014/main" id="{80DB12DF-F39C-4C3B-9717-EA627564332A}"/>
                  </a:ext>
                </a:extLst>
              </p:cNvPr>
              <p:cNvSpPr/>
              <p:nvPr/>
            </p:nvSpPr>
            <p:spPr>
              <a:xfrm>
                <a:off x="6171050" y="3509728"/>
                <a:ext cx="458391" cy="229791"/>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7" name="Rectangle 156">
              <a:extLst>
                <a:ext uri="{FF2B5EF4-FFF2-40B4-BE49-F238E27FC236}">
                  <a16:creationId xmlns:a16="http://schemas.microsoft.com/office/drawing/2014/main" id="{46BD2D8B-F6CE-4B39-866B-20ED481B7E05}"/>
                </a:ext>
              </a:extLst>
            </p:cNvPr>
            <p:cNvSpPr/>
            <p:nvPr/>
          </p:nvSpPr>
          <p:spPr>
            <a:xfrm>
              <a:off x="6054905" y="3597170"/>
              <a:ext cx="675986" cy="4195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Andy</a:t>
              </a:r>
              <a:endParaRPr lang="en-US" sz="85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i="0" u="none" strike="noStrike" kern="1200" cap="none" spc="0" normalizeH="0" baseline="0" noProof="0" dirty="0">
                  <a:ln>
                    <a:noFill/>
                  </a:ln>
                  <a:solidFill>
                    <a:prstClr val="white"/>
                  </a:solidFill>
                  <a:effectLst/>
                  <a:uLnTx/>
                  <a:uFillTx/>
                  <a:latin typeface="Arial Narrow" panose="020B0606020202030204" pitchFamily="34" charset="0"/>
                  <a:ea typeface="Tahoma" panose="020B0604030504040204" pitchFamily="34" charset="0"/>
                  <a:cs typeface="Tahoma" panose="020B0604030504040204" pitchFamily="34" charset="0"/>
                </a:rPr>
                <a:t>13</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700" dirty="0">
                <a:solidFill>
                  <a:prstClr val="white"/>
                </a:solidFill>
                <a:latin typeface="Arial Narrow" panose="020B0606020202030204" pitchFamily="34" charset="0"/>
                <a:ea typeface="Tahoma" panose="020B0604030504040204" pitchFamily="34" charset="0"/>
                <a:cs typeface="Tahoma" panose="020B060403050404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700" dirty="0">
                  <a:solidFill>
                    <a:prstClr val="white"/>
                  </a:solidFill>
                  <a:latin typeface="Arial Narrow" panose="020B0606020202030204" pitchFamily="34" charset="0"/>
                  <a:ea typeface="Tahoma" panose="020B0604030504040204" pitchFamily="34" charset="0"/>
                  <a:cs typeface="Tahoma" panose="020B0604030504040204" pitchFamily="34" charset="0"/>
                </a:rPr>
                <a:t>Denied Permission from Wife</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00" i="0" u="none" strike="noStrike" kern="1200" cap="none" spc="0" normalizeH="0" baseline="0" noProof="0" dirty="0">
                <a:ln>
                  <a:noFill/>
                </a:ln>
                <a:solidFill>
                  <a:prstClr val="white"/>
                </a:solidFill>
                <a:effectLst/>
                <a:uLnTx/>
                <a:uFillTx/>
                <a:latin typeface="Arial Narrow" panose="020B0606020202030204" pitchFamily="34" charset="0"/>
                <a:ea typeface="Tahoma" panose="020B0604030504040204" pitchFamily="34" charset="0"/>
                <a:cs typeface="Tahoma" panose="020B0604030504040204" pitchFamily="34" charset="0"/>
              </a:endParaRPr>
            </a:p>
          </p:txBody>
        </p:sp>
        <p:sp>
          <p:nvSpPr>
            <p:cNvPr id="158" name="Rectangle 157">
              <a:extLst>
                <a:ext uri="{FF2B5EF4-FFF2-40B4-BE49-F238E27FC236}">
                  <a16:creationId xmlns:a16="http://schemas.microsoft.com/office/drawing/2014/main" id="{536E2335-2806-40BD-A3E4-EE21E7909750}"/>
                </a:ext>
              </a:extLst>
            </p:cNvPr>
            <p:cNvSpPr/>
            <p:nvPr/>
          </p:nvSpPr>
          <p:spPr>
            <a:xfrm>
              <a:off x="6126496" y="3339045"/>
              <a:ext cx="547498" cy="109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RIP</a:t>
              </a:r>
            </a:p>
          </p:txBody>
        </p:sp>
      </p:grpSp>
      <p:grpSp>
        <p:nvGrpSpPr>
          <p:cNvPr id="161" name="Group 160">
            <a:extLst>
              <a:ext uri="{FF2B5EF4-FFF2-40B4-BE49-F238E27FC236}">
                <a16:creationId xmlns:a16="http://schemas.microsoft.com/office/drawing/2014/main" id="{4618DF49-F117-4BF9-AEDB-189247E124DF}"/>
              </a:ext>
            </a:extLst>
          </p:cNvPr>
          <p:cNvGrpSpPr/>
          <p:nvPr/>
        </p:nvGrpSpPr>
        <p:grpSpPr>
          <a:xfrm>
            <a:off x="1144920" y="3307585"/>
            <a:ext cx="1062169" cy="1286315"/>
            <a:chOff x="5869162" y="3165964"/>
            <a:chExt cx="1062169" cy="1062169"/>
          </a:xfrm>
        </p:grpSpPr>
        <p:grpSp>
          <p:nvGrpSpPr>
            <p:cNvPr id="162" name="Group 161">
              <a:extLst>
                <a:ext uri="{FF2B5EF4-FFF2-40B4-BE49-F238E27FC236}">
                  <a16:creationId xmlns:a16="http://schemas.microsoft.com/office/drawing/2014/main" id="{3A617A67-97BC-4138-ADE2-B3BC2A7A705F}"/>
                </a:ext>
              </a:extLst>
            </p:cNvPr>
            <p:cNvGrpSpPr/>
            <p:nvPr/>
          </p:nvGrpSpPr>
          <p:grpSpPr>
            <a:xfrm>
              <a:off x="5869162" y="3165964"/>
              <a:ext cx="1062169" cy="1062169"/>
              <a:chOff x="5869162" y="3165964"/>
              <a:chExt cx="1062169" cy="1062169"/>
            </a:xfrm>
          </p:grpSpPr>
          <p:pic>
            <p:nvPicPr>
              <p:cNvPr id="165" name="Picture 2" descr="Icon&#10;&#10;Description automatically generated">
                <a:extLst>
                  <a:ext uri="{FF2B5EF4-FFF2-40B4-BE49-F238E27FC236}">
                    <a16:creationId xmlns:a16="http://schemas.microsoft.com/office/drawing/2014/main" id="{3E7CD66D-42B0-4D7A-B3DB-596A14750C2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485" b="92827" l="2110" r="98312">
                            <a14:foregroundMark x1="51055" y1="6540" x2="51055" y2="6540"/>
                            <a14:foregroundMark x1="93460" y1="78270" x2="93460" y2="78270"/>
                            <a14:foregroundMark x1="98945" y1="79325" x2="98945" y2="79325"/>
                            <a14:foregroundMark x1="8017" y1="79958" x2="8017" y2="79958"/>
                            <a14:foregroundMark x1="2110" y1="80380" x2="2110" y2="80380"/>
                            <a14:foregroundMark x1="6540" y1="88819" x2="6540" y2="88819"/>
                            <a14:foregroundMark x1="12236" y1="92827" x2="12236" y2="92827"/>
                            <a14:backgroundMark x1="16245" y1="9072" x2="16245" y2="9072"/>
                            <a14:backgroundMark x1="25316" y1="8017" x2="25316" y2="8017"/>
                            <a14:backgroundMark x1="87342" y1="10127" x2="87342" y2="10127"/>
                            <a14:backgroundMark x1="87342" y1="10127" x2="87342" y2="10970"/>
                            <a14:backgroundMark x1="94304" y1="43038" x2="94304" y2="44304"/>
                            <a14:backgroundMark x1="88397" y1="96414" x2="88397" y2="96414"/>
                          </a14:backgroundRemoval>
                        </a14:imgEffect>
                      </a14:imgLayer>
                    </a14:imgProps>
                  </a:ext>
                  <a:ext uri="{28A0092B-C50C-407E-A947-70E740481C1C}">
                    <a14:useLocalDpi xmlns:a14="http://schemas.microsoft.com/office/drawing/2010/main" val="0"/>
                  </a:ext>
                </a:extLst>
              </a:blip>
              <a:srcRect/>
              <a:stretch>
                <a:fillRect/>
              </a:stretch>
            </p:blipFill>
            <p:spPr bwMode="auto">
              <a:xfrm>
                <a:off x="5869162" y="3165964"/>
                <a:ext cx="1062169" cy="1062169"/>
              </a:xfrm>
              <a:prstGeom prst="rect">
                <a:avLst/>
              </a:prstGeom>
              <a:noFill/>
            </p:spPr>
          </p:pic>
          <p:sp>
            <p:nvSpPr>
              <p:cNvPr id="166" name="Rectangle 165">
                <a:extLst>
                  <a:ext uri="{FF2B5EF4-FFF2-40B4-BE49-F238E27FC236}">
                    <a16:creationId xmlns:a16="http://schemas.microsoft.com/office/drawing/2014/main" id="{C3C79971-2219-47C8-AE42-5965AD4B691E}"/>
                  </a:ext>
                </a:extLst>
              </p:cNvPr>
              <p:cNvSpPr/>
              <p:nvPr/>
            </p:nvSpPr>
            <p:spPr>
              <a:xfrm>
                <a:off x="6171050" y="3509728"/>
                <a:ext cx="458391" cy="229791"/>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3" name="Rectangle 162">
              <a:extLst>
                <a:ext uri="{FF2B5EF4-FFF2-40B4-BE49-F238E27FC236}">
                  <a16:creationId xmlns:a16="http://schemas.microsoft.com/office/drawing/2014/main" id="{27BD1B08-EA86-4AB3-A8A3-8EC1EA74A32F}"/>
                </a:ext>
              </a:extLst>
            </p:cNvPr>
            <p:cNvSpPr/>
            <p:nvPr/>
          </p:nvSpPr>
          <p:spPr>
            <a:xfrm>
              <a:off x="6054905" y="3597170"/>
              <a:ext cx="675986" cy="4195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Steph</a:t>
              </a:r>
              <a:endParaRPr lang="en-US" sz="85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i="0" u="none" strike="noStrike" kern="1200" cap="none" spc="0" normalizeH="0" baseline="0" noProof="0" dirty="0">
                  <a:ln>
                    <a:noFill/>
                  </a:ln>
                  <a:solidFill>
                    <a:prstClr val="white"/>
                  </a:solidFill>
                  <a:effectLst/>
                  <a:uLnTx/>
                  <a:uFillTx/>
                  <a:latin typeface="Arial Narrow" panose="020B0606020202030204" pitchFamily="34" charset="0"/>
                  <a:ea typeface="Tahoma" panose="020B0604030504040204" pitchFamily="34" charset="0"/>
                  <a:cs typeface="Tahoma" panose="020B0604030504040204" pitchFamily="34" charset="0"/>
                </a:rPr>
                <a:t>13</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700" dirty="0">
                <a:solidFill>
                  <a:prstClr val="white"/>
                </a:solidFill>
                <a:latin typeface="Arial Narrow" panose="020B0606020202030204" pitchFamily="34" charset="0"/>
                <a:ea typeface="Tahoma" panose="020B0604030504040204" pitchFamily="34" charset="0"/>
                <a:cs typeface="Tahoma" panose="020B060403050404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700" dirty="0">
                  <a:solidFill>
                    <a:prstClr val="white"/>
                  </a:solidFill>
                  <a:latin typeface="Arial Narrow" panose="020B0606020202030204" pitchFamily="34" charset="0"/>
                  <a:ea typeface="Tahoma" panose="020B0604030504040204" pitchFamily="34" charset="0"/>
                  <a:cs typeface="Tahoma" panose="020B0604030504040204" pitchFamily="34" charset="0"/>
                </a:rPr>
                <a:t>Couldn’t Stand Andrew</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00" i="0" u="none" strike="noStrike" kern="1200" cap="none" spc="0" normalizeH="0" baseline="0" noProof="0" dirty="0">
                <a:ln>
                  <a:noFill/>
                </a:ln>
                <a:solidFill>
                  <a:prstClr val="white"/>
                </a:solidFill>
                <a:effectLst/>
                <a:uLnTx/>
                <a:uFillTx/>
                <a:latin typeface="Arial Narrow" panose="020B0606020202030204" pitchFamily="34" charset="0"/>
                <a:ea typeface="Tahoma" panose="020B0604030504040204" pitchFamily="34" charset="0"/>
                <a:cs typeface="Tahoma" panose="020B0604030504040204" pitchFamily="34" charset="0"/>
              </a:endParaRPr>
            </a:p>
          </p:txBody>
        </p:sp>
        <p:sp>
          <p:nvSpPr>
            <p:cNvPr id="164" name="Rectangle 163">
              <a:extLst>
                <a:ext uri="{FF2B5EF4-FFF2-40B4-BE49-F238E27FC236}">
                  <a16:creationId xmlns:a16="http://schemas.microsoft.com/office/drawing/2014/main" id="{776FAD6F-7E46-46DE-84FB-9BF7A29BEA36}"/>
                </a:ext>
              </a:extLst>
            </p:cNvPr>
            <p:cNvSpPr/>
            <p:nvPr/>
          </p:nvSpPr>
          <p:spPr>
            <a:xfrm>
              <a:off x="6126496" y="3339045"/>
              <a:ext cx="547498" cy="109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RIP</a:t>
              </a:r>
            </a:p>
          </p:txBody>
        </p:sp>
      </p:grpSp>
      <p:grpSp>
        <p:nvGrpSpPr>
          <p:cNvPr id="167" name="Group 166">
            <a:extLst>
              <a:ext uri="{FF2B5EF4-FFF2-40B4-BE49-F238E27FC236}">
                <a16:creationId xmlns:a16="http://schemas.microsoft.com/office/drawing/2014/main" id="{4DE4849B-F645-4021-8441-BEB6508BD337}"/>
              </a:ext>
            </a:extLst>
          </p:cNvPr>
          <p:cNvGrpSpPr/>
          <p:nvPr/>
        </p:nvGrpSpPr>
        <p:grpSpPr>
          <a:xfrm>
            <a:off x="2111313" y="3305567"/>
            <a:ext cx="1062169" cy="1286315"/>
            <a:chOff x="5869162" y="3165964"/>
            <a:chExt cx="1062169" cy="1062169"/>
          </a:xfrm>
        </p:grpSpPr>
        <p:grpSp>
          <p:nvGrpSpPr>
            <p:cNvPr id="168" name="Group 167">
              <a:extLst>
                <a:ext uri="{FF2B5EF4-FFF2-40B4-BE49-F238E27FC236}">
                  <a16:creationId xmlns:a16="http://schemas.microsoft.com/office/drawing/2014/main" id="{0E67250A-1230-4BFA-847E-BB165C26B447}"/>
                </a:ext>
              </a:extLst>
            </p:cNvPr>
            <p:cNvGrpSpPr/>
            <p:nvPr/>
          </p:nvGrpSpPr>
          <p:grpSpPr>
            <a:xfrm>
              <a:off x="5869162" y="3165964"/>
              <a:ext cx="1062169" cy="1062169"/>
              <a:chOff x="5869162" y="3165964"/>
              <a:chExt cx="1062169" cy="1062169"/>
            </a:xfrm>
          </p:grpSpPr>
          <p:pic>
            <p:nvPicPr>
              <p:cNvPr id="171" name="Picture 2" descr="Icon&#10;&#10;Description automatically generated">
                <a:extLst>
                  <a:ext uri="{FF2B5EF4-FFF2-40B4-BE49-F238E27FC236}">
                    <a16:creationId xmlns:a16="http://schemas.microsoft.com/office/drawing/2014/main" id="{C6322E6E-DBA0-4B99-90F9-69996E884AFA}"/>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485" b="92827" l="2110" r="98312">
                            <a14:foregroundMark x1="51055" y1="6540" x2="51055" y2="6540"/>
                            <a14:foregroundMark x1="93460" y1="78270" x2="93460" y2="78270"/>
                            <a14:foregroundMark x1="98945" y1="79325" x2="98945" y2="79325"/>
                            <a14:foregroundMark x1="8017" y1="79958" x2="8017" y2="79958"/>
                            <a14:foregroundMark x1="2110" y1="80380" x2="2110" y2="80380"/>
                            <a14:foregroundMark x1="6540" y1="88819" x2="6540" y2="88819"/>
                            <a14:foregroundMark x1="12236" y1="92827" x2="12236" y2="92827"/>
                            <a14:backgroundMark x1="16245" y1="9072" x2="16245" y2="9072"/>
                            <a14:backgroundMark x1="25316" y1="8017" x2="25316" y2="8017"/>
                            <a14:backgroundMark x1="87342" y1="10127" x2="87342" y2="10127"/>
                            <a14:backgroundMark x1="87342" y1="10127" x2="87342" y2="10970"/>
                            <a14:backgroundMark x1="94304" y1="43038" x2="94304" y2="44304"/>
                            <a14:backgroundMark x1="88397" y1="96414" x2="88397" y2="96414"/>
                          </a14:backgroundRemoval>
                        </a14:imgEffect>
                      </a14:imgLayer>
                    </a14:imgProps>
                  </a:ext>
                  <a:ext uri="{28A0092B-C50C-407E-A947-70E740481C1C}">
                    <a14:useLocalDpi xmlns:a14="http://schemas.microsoft.com/office/drawing/2010/main" val="0"/>
                  </a:ext>
                </a:extLst>
              </a:blip>
              <a:srcRect/>
              <a:stretch>
                <a:fillRect/>
              </a:stretch>
            </p:blipFill>
            <p:spPr bwMode="auto">
              <a:xfrm>
                <a:off x="5869162" y="3165964"/>
                <a:ext cx="1062169" cy="1062169"/>
              </a:xfrm>
              <a:prstGeom prst="rect">
                <a:avLst/>
              </a:prstGeom>
              <a:noFill/>
            </p:spPr>
          </p:pic>
          <p:sp>
            <p:nvSpPr>
              <p:cNvPr id="172" name="Rectangle 171">
                <a:extLst>
                  <a:ext uri="{FF2B5EF4-FFF2-40B4-BE49-F238E27FC236}">
                    <a16:creationId xmlns:a16="http://schemas.microsoft.com/office/drawing/2014/main" id="{6EC4C962-C126-4B4C-ADB0-DD508C21DA55}"/>
                  </a:ext>
                </a:extLst>
              </p:cNvPr>
              <p:cNvSpPr/>
              <p:nvPr/>
            </p:nvSpPr>
            <p:spPr>
              <a:xfrm>
                <a:off x="6171050" y="3509728"/>
                <a:ext cx="458391" cy="229791"/>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9" name="Rectangle 168">
              <a:extLst>
                <a:ext uri="{FF2B5EF4-FFF2-40B4-BE49-F238E27FC236}">
                  <a16:creationId xmlns:a16="http://schemas.microsoft.com/office/drawing/2014/main" id="{46F85C3F-49E8-41CE-B969-FADD112A8C5B}"/>
                </a:ext>
              </a:extLst>
            </p:cNvPr>
            <p:cNvSpPr/>
            <p:nvPr/>
          </p:nvSpPr>
          <p:spPr>
            <a:xfrm>
              <a:off x="6061255" y="3597170"/>
              <a:ext cx="675986" cy="4195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Barrett</a:t>
              </a:r>
              <a:endParaRPr lang="en-US" sz="85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i="0" u="none" strike="noStrike" kern="1200" cap="none" spc="0" normalizeH="0" baseline="0" noProof="0" dirty="0">
                  <a:ln>
                    <a:noFill/>
                  </a:ln>
                  <a:solidFill>
                    <a:prstClr val="white"/>
                  </a:solidFill>
                  <a:effectLst/>
                  <a:uLnTx/>
                  <a:uFillTx/>
                  <a:latin typeface="Arial Narrow" panose="020B0606020202030204" pitchFamily="34" charset="0"/>
                  <a:ea typeface="Tahoma" panose="020B0604030504040204" pitchFamily="34" charset="0"/>
                  <a:cs typeface="Tahoma" panose="020B0604030504040204" pitchFamily="34" charset="0"/>
                </a:rPr>
                <a:t>13</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700" dirty="0">
                <a:solidFill>
                  <a:prstClr val="white"/>
                </a:solidFill>
                <a:latin typeface="Arial Narrow" panose="020B0606020202030204" pitchFamily="34" charset="0"/>
                <a:ea typeface="Tahoma" panose="020B0604030504040204" pitchFamily="34" charset="0"/>
                <a:cs typeface="Tahoma" panose="020B060403050404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700" dirty="0">
                  <a:solidFill>
                    <a:prstClr val="white"/>
                  </a:solidFill>
                  <a:latin typeface="Arial Narrow" panose="020B0606020202030204" pitchFamily="34" charset="0"/>
                  <a:ea typeface="Tahoma" panose="020B0604030504040204" pitchFamily="34" charset="0"/>
                  <a:cs typeface="Tahoma" panose="020B0604030504040204" pitchFamily="34" charset="0"/>
                </a:rPr>
                <a:t>Misunderstood ‘Fantasy’</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00" i="0" u="none" strike="noStrike" kern="1200" cap="none" spc="0" normalizeH="0" baseline="0" noProof="0" dirty="0">
                <a:ln>
                  <a:noFill/>
                </a:ln>
                <a:solidFill>
                  <a:prstClr val="white"/>
                </a:solidFill>
                <a:effectLst/>
                <a:uLnTx/>
                <a:uFillTx/>
                <a:latin typeface="Arial Narrow" panose="020B0606020202030204" pitchFamily="34" charset="0"/>
                <a:ea typeface="Tahoma" panose="020B0604030504040204" pitchFamily="34" charset="0"/>
                <a:cs typeface="Tahoma" panose="020B0604030504040204" pitchFamily="34" charset="0"/>
              </a:endParaRPr>
            </a:p>
          </p:txBody>
        </p:sp>
        <p:sp>
          <p:nvSpPr>
            <p:cNvPr id="170" name="Rectangle 169">
              <a:extLst>
                <a:ext uri="{FF2B5EF4-FFF2-40B4-BE49-F238E27FC236}">
                  <a16:creationId xmlns:a16="http://schemas.microsoft.com/office/drawing/2014/main" id="{6A2C9D61-B894-472A-8B8C-6D66CE2796FC}"/>
                </a:ext>
              </a:extLst>
            </p:cNvPr>
            <p:cNvSpPr/>
            <p:nvPr/>
          </p:nvSpPr>
          <p:spPr>
            <a:xfrm>
              <a:off x="6126496" y="3339045"/>
              <a:ext cx="547498" cy="109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RIP</a:t>
              </a:r>
            </a:p>
          </p:txBody>
        </p:sp>
      </p:grpSp>
      <p:grpSp>
        <p:nvGrpSpPr>
          <p:cNvPr id="179" name="Group 178">
            <a:extLst>
              <a:ext uri="{FF2B5EF4-FFF2-40B4-BE49-F238E27FC236}">
                <a16:creationId xmlns:a16="http://schemas.microsoft.com/office/drawing/2014/main" id="{BB0F3FE6-DE47-41D5-B0C3-3E0D7C2F4BB0}"/>
              </a:ext>
            </a:extLst>
          </p:cNvPr>
          <p:cNvGrpSpPr/>
          <p:nvPr/>
        </p:nvGrpSpPr>
        <p:grpSpPr>
          <a:xfrm>
            <a:off x="5707489" y="2457289"/>
            <a:ext cx="1062169" cy="1286315"/>
            <a:chOff x="5869162" y="3165964"/>
            <a:chExt cx="1062169" cy="1062169"/>
          </a:xfrm>
        </p:grpSpPr>
        <p:grpSp>
          <p:nvGrpSpPr>
            <p:cNvPr id="180" name="Group 179">
              <a:extLst>
                <a:ext uri="{FF2B5EF4-FFF2-40B4-BE49-F238E27FC236}">
                  <a16:creationId xmlns:a16="http://schemas.microsoft.com/office/drawing/2014/main" id="{173DC392-6048-4C72-AFAE-6A6F097AD6F0}"/>
                </a:ext>
              </a:extLst>
            </p:cNvPr>
            <p:cNvGrpSpPr/>
            <p:nvPr/>
          </p:nvGrpSpPr>
          <p:grpSpPr>
            <a:xfrm>
              <a:off x="5869162" y="3165964"/>
              <a:ext cx="1062169" cy="1062169"/>
              <a:chOff x="5869162" y="3165964"/>
              <a:chExt cx="1062169" cy="1062169"/>
            </a:xfrm>
          </p:grpSpPr>
          <p:pic>
            <p:nvPicPr>
              <p:cNvPr id="183" name="Picture 2" descr="Icon&#10;&#10;Description automatically generated">
                <a:extLst>
                  <a:ext uri="{FF2B5EF4-FFF2-40B4-BE49-F238E27FC236}">
                    <a16:creationId xmlns:a16="http://schemas.microsoft.com/office/drawing/2014/main" id="{CB66CF31-80BC-42FA-A17C-2311F41322D5}"/>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485" b="92827" l="2110" r="98312">
                            <a14:foregroundMark x1="51055" y1="6540" x2="51055" y2="6540"/>
                            <a14:foregroundMark x1="93460" y1="78270" x2="93460" y2="78270"/>
                            <a14:foregroundMark x1="98945" y1="79325" x2="98945" y2="79325"/>
                            <a14:foregroundMark x1="8017" y1="79958" x2="8017" y2="79958"/>
                            <a14:foregroundMark x1="2110" y1="80380" x2="2110" y2="80380"/>
                            <a14:foregroundMark x1="6540" y1="88819" x2="6540" y2="88819"/>
                            <a14:foregroundMark x1="12236" y1="92827" x2="12236" y2="92827"/>
                            <a14:backgroundMark x1="16245" y1="9072" x2="16245" y2="9072"/>
                            <a14:backgroundMark x1="25316" y1="8017" x2="25316" y2="8017"/>
                            <a14:backgroundMark x1="87342" y1="10127" x2="87342" y2="10127"/>
                            <a14:backgroundMark x1="87342" y1="10127" x2="87342" y2="10970"/>
                            <a14:backgroundMark x1="94304" y1="43038" x2="94304" y2="44304"/>
                            <a14:backgroundMark x1="88397" y1="96414" x2="88397" y2="96414"/>
                          </a14:backgroundRemoval>
                        </a14:imgEffect>
                      </a14:imgLayer>
                    </a14:imgProps>
                  </a:ext>
                  <a:ext uri="{28A0092B-C50C-407E-A947-70E740481C1C}">
                    <a14:useLocalDpi xmlns:a14="http://schemas.microsoft.com/office/drawing/2010/main" val="0"/>
                  </a:ext>
                </a:extLst>
              </a:blip>
              <a:srcRect/>
              <a:stretch>
                <a:fillRect/>
              </a:stretch>
            </p:blipFill>
            <p:spPr bwMode="auto">
              <a:xfrm>
                <a:off x="5869162" y="3165964"/>
                <a:ext cx="1062169" cy="1062169"/>
              </a:xfrm>
              <a:prstGeom prst="rect">
                <a:avLst/>
              </a:prstGeom>
              <a:noFill/>
            </p:spPr>
          </p:pic>
          <p:sp>
            <p:nvSpPr>
              <p:cNvPr id="184" name="Rectangle 183">
                <a:extLst>
                  <a:ext uri="{FF2B5EF4-FFF2-40B4-BE49-F238E27FC236}">
                    <a16:creationId xmlns:a16="http://schemas.microsoft.com/office/drawing/2014/main" id="{EAF36AF2-DE40-408E-8193-2B7F8F5CF057}"/>
                  </a:ext>
                </a:extLst>
              </p:cNvPr>
              <p:cNvSpPr/>
              <p:nvPr/>
            </p:nvSpPr>
            <p:spPr>
              <a:xfrm>
                <a:off x="6171050" y="3509728"/>
                <a:ext cx="458391" cy="229791"/>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1" name="Rectangle 180">
              <a:extLst>
                <a:ext uri="{FF2B5EF4-FFF2-40B4-BE49-F238E27FC236}">
                  <a16:creationId xmlns:a16="http://schemas.microsoft.com/office/drawing/2014/main" id="{A9BBD064-3346-42BE-B3C9-2DE53D088BF1}"/>
                </a:ext>
              </a:extLst>
            </p:cNvPr>
            <p:cNvSpPr/>
            <p:nvPr/>
          </p:nvSpPr>
          <p:spPr>
            <a:xfrm>
              <a:off x="6062249" y="3597170"/>
              <a:ext cx="675986" cy="4195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Caesar</a:t>
              </a:r>
              <a:endParaRPr lang="en-US" sz="85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i="0" u="none" strike="noStrike" kern="1200" cap="none" spc="0" normalizeH="0" baseline="0" noProof="0" dirty="0">
                  <a:ln>
                    <a:noFill/>
                  </a:ln>
                  <a:solidFill>
                    <a:prstClr val="white"/>
                  </a:solidFill>
                  <a:effectLst/>
                  <a:uLnTx/>
                  <a:uFillTx/>
                  <a:latin typeface="Arial Narrow" panose="020B0606020202030204" pitchFamily="34" charset="0"/>
                  <a:ea typeface="Tahoma" panose="020B0604030504040204" pitchFamily="34" charset="0"/>
                  <a:cs typeface="Tahoma" panose="020B0604030504040204" pitchFamily="34" charset="0"/>
                </a:rPr>
                <a:t>5 mins ‘19</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700" dirty="0">
                <a:solidFill>
                  <a:prstClr val="white"/>
                </a:solidFill>
                <a:latin typeface="Arial Narrow" panose="020B0606020202030204" pitchFamily="34" charset="0"/>
                <a:ea typeface="Tahoma" panose="020B0604030504040204" pitchFamily="34" charset="0"/>
                <a:cs typeface="Tahoma" panose="020B060403050404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700" dirty="0">
                  <a:solidFill>
                    <a:prstClr val="white"/>
                  </a:solidFill>
                  <a:latin typeface="Arial Narrow" panose="020B0606020202030204" pitchFamily="34" charset="0"/>
                  <a:ea typeface="Tahoma" panose="020B0604030504040204" pitchFamily="34" charset="0"/>
                  <a:cs typeface="Tahoma" panose="020B0604030504040204" pitchFamily="34" charset="0"/>
                </a:rPr>
                <a:t>Wanted to be a Lifelong Sx3 Meme</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00" i="0" u="none" strike="noStrike" kern="1200" cap="none" spc="0" normalizeH="0" baseline="0" noProof="0" dirty="0">
                <a:ln>
                  <a:noFill/>
                </a:ln>
                <a:solidFill>
                  <a:prstClr val="white"/>
                </a:solidFill>
                <a:effectLst/>
                <a:uLnTx/>
                <a:uFillTx/>
                <a:latin typeface="Arial Narrow" panose="020B0606020202030204" pitchFamily="34" charset="0"/>
                <a:ea typeface="Tahoma" panose="020B0604030504040204" pitchFamily="34" charset="0"/>
                <a:cs typeface="Tahoma" panose="020B0604030504040204" pitchFamily="34" charset="0"/>
              </a:endParaRPr>
            </a:p>
          </p:txBody>
        </p:sp>
        <p:sp>
          <p:nvSpPr>
            <p:cNvPr id="182" name="Rectangle 181">
              <a:extLst>
                <a:ext uri="{FF2B5EF4-FFF2-40B4-BE49-F238E27FC236}">
                  <a16:creationId xmlns:a16="http://schemas.microsoft.com/office/drawing/2014/main" id="{C851CFBA-BEEE-44DA-872E-9C1D018997F2}"/>
                </a:ext>
              </a:extLst>
            </p:cNvPr>
            <p:cNvSpPr/>
            <p:nvPr/>
          </p:nvSpPr>
          <p:spPr>
            <a:xfrm>
              <a:off x="6126496" y="3339045"/>
              <a:ext cx="547498" cy="109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RIP</a:t>
              </a:r>
            </a:p>
          </p:txBody>
        </p:sp>
      </p:grpSp>
      <p:grpSp>
        <p:nvGrpSpPr>
          <p:cNvPr id="185" name="Group 184">
            <a:extLst>
              <a:ext uri="{FF2B5EF4-FFF2-40B4-BE49-F238E27FC236}">
                <a16:creationId xmlns:a16="http://schemas.microsoft.com/office/drawing/2014/main" id="{08BE76ED-012F-4DE5-8AE2-AF5384DAF6B5}"/>
              </a:ext>
            </a:extLst>
          </p:cNvPr>
          <p:cNvGrpSpPr/>
          <p:nvPr/>
        </p:nvGrpSpPr>
        <p:grpSpPr>
          <a:xfrm>
            <a:off x="6784300" y="2451025"/>
            <a:ext cx="1062169" cy="1286315"/>
            <a:chOff x="5869162" y="3165964"/>
            <a:chExt cx="1062169" cy="1062169"/>
          </a:xfrm>
        </p:grpSpPr>
        <p:grpSp>
          <p:nvGrpSpPr>
            <p:cNvPr id="186" name="Group 185">
              <a:extLst>
                <a:ext uri="{FF2B5EF4-FFF2-40B4-BE49-F238E27FC236}">
                  <a16:creationId xmlns:a16="http://schemas.microsoft.com/office/drawing/2014/main" id="{A31B42B7-CF5A-4686-93B5-D890CD2BA772}"/>
                </a:ext>
              </a:extLst>
            </p:cNvPr>
            <p:cNvGrpSpPr/>
            <p:nvPr/>
          </p:nvGrpSpPr>
          <p:grpSpPr>
            <a:xfrm>
              <a:off x="5869162" y="3165964"/>
              <a:ext cx="1062169" cy="1062169"/>
              <a:chOff x="5869162" y="3165964"/>
              <a:chExt cx="1062169" cy="1062169"/>
            </a:xfrm>
          </p:grpSpPr>
          <p:pic>
            <p:nvPicPr>
              <p:cNvPr id="189" name="Picture 2" descr="Icon&#10;&#10;Description automatically generated">
                <a:extLst>
                  <a:ext uri="{FF2B5EF4-FFF2-40B4-BE49-F238E27FC236}">
                    <a16:creationId xmlns:a16="http://schemas.microsoft.com/office/drawing/2014/main" id="{84B376EE-6B22-492A-B142-44C4628DBF6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485" b="92827" l="2110" r="98312">
                            <a14:foregroundMark x1="51055" y1="6540" x2="51055" y2="6540"/>
                            <a14:foregroundMark x1="93460" y1="78270" x2="93460" y2="78270"/>
                            <a14:foregroundMark x1="98945" y1="79325" x2="98945" y2="79325"/>
                            <a14:foregroundMark x1="8017" y1="79958" x2="8017" y2="79958"/>
                            <a14:foregroundMark x1="2110" y1="80380" x2="2110" y2="80380"/>
                            <a14:foregroundMark x1="6540" y1="88819" x2="6540" y2="88819"/>
                            <a14:foregroundMark x1="12236" y1="92827" x2="12236" y2="92827"/>
                            <a14:backgroundMark x1="16245" y1="9072" x2="16245" y2="9072"/>
                            <a14:backgroundMark x1="25316" y1="8017" x2="25316" y2="8017"/>
                            <a14:backgroundMark x1="87342" y1="10127" x2="87342" y2="10127"/>
                            <a14:backgroundMark x1="87342" y1="10127" x2="87342" y2="10970"/>
                            <a14:backgroundMark x1="94304" y1="43038" x2="94304" y2="44304"/>
                            <a14:backgroundMark x1="88397" y1="96414" x2="88397" y2="96414"/>
                          </a14:backgroundRemoval>
                        </a14:imgEffect>
                      </a14:imgLayer>
                    </a14:imgProps>
                  </a:ext>
                  <a:ext uri="{28A0092B-C50C-407E-A947-70E740481C1C}">
                    <a14:useLocalDpi xmlns:a14="http://schemas.microsoft.com/office/drawing/2010/main" val="0"/>
                  </a:ext>
                </a:extLst>
              </a:blip>
              <a:srcRect/>
              <a:stretch>
                <a:fillRect/>
              </a:stretch>
            </p:blipFill>
            <p:spPr bwMode="auto">
              <a:xfrm>
                <a:off x="5869162" y="3165964"/>
                <a:ext cx="1062169" cy="1062169"/>
              </a:xfrm>
              <a:prstGeom prst="rect">
                <a:avLst/>
              </a:prstGeom>
              <a:noFill/>
            </p:spPr>
          </p:pic>
          <p:sp>
            <p:nvSpPr>
              <p:cNvPr id="190" name="Rectangle 189">
                <a:extLst>
                  <a:ext uri="{FF2B5EF4-FFF2-40B4-BE49-F238E27FC236}">
                    <a16:creationId xmlns:a16="http://schemas.microsoft.com/office/drawing/2014/main" id="{0D7D6893-DE67-4BA4-8992-F3D42CEC298D}"/>
                  </a:ext>
                </a:extLst>
              </p:cNvPr>
              <p:cNvSpPr/>
              <p:nvPr/>
            </p:nvSpPr>
            <p:spPr>
              <a:xfrm>
                <a:off x="6171050" y="3509728"/>
                <a:ext cx="458391" cy="229791"/>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7" name="Rectangle 186">
              <a:extLst>
                <a:ext uri="{FF2B5EF4-FFF2-40B4-BE49-F238E27FC236}">
                  <a16:creationId xmlns:a16="http://schemas.microsoft.com/office/drawing/2014/main" id="{305BAEF7-9708-44F0-9C73-8141A51C383C}"/>
                </a:ext>
              </a:extLst>
            </p:cNvPr>
            <p:cNvSpPr/>
            <p:nvPr/>
          </p:nvSpPr>
          <p:spPr>
            <a:xfrm>
              <a:off x="6062249" y="3597170"/>
              <a:ext cx="675986" cy="4195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Sam K</a:t>
              </a:r>
              <a:endParaRPr lang="en-US" sz="85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i="0" u="none" strike="noStrike" kern="1200" cap="none" spc="0" normalizeH="0" baseline="0" noProof="0" dirty="0">
                  <a:ln>
                    <a:noFill/>
                  </a:ln>
                  <a:solidFill>
                    <a:prstClr val="white"/>
                  </a:solidFill>
                  <a:effectLst/>
                  <a:uLnTx/>
                  <a:uFillTx/>
                  <a:latin typeface="Arial Narrow" panose="020B0606020202030204" pitchFamily="34" charset="0"/>
                  <a:ea typeface="Tahoma" panose="020B0604030504040204" pitchFamily="34" charset="0"/>
                  <a:cs typeface="Tahoma" panose="020B0604030504040204" pitchFamily="34" charset="0"/>
                </a:rPr>
                <a:t>15, 16, 17, 18</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700" dirty="0">
                <a:solidFill>
                  <a:prstClr val="white"/>
                </a:solidFill>
                <a:latin typeface="Arial Narrow" panose="020B0606020202030204" pitchFamily="34" charset="0"/>
                <a:ea typeface="Tahoma" panose="020B0604030504040204" pitchFamily="34" charset="0"/>
                <a:cs typeface="Tahoma" panose="020B060403050404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700" dirty="0">
                  <a:solidFill>
                    <a:prstClr val="white"/>
                  </a:solidFill>
                  <a:latin typeface="Arial Narrow" panose="020B0606020202030204" pitchFamily="34" charset="0"/>
                  <a:ea typeface="Tahoma" panose="020B0604030504040204" pitchFamily="34" charset="0"/>
                  <a:cs typeface="Tahoma" panose="020B0604030504040204" pitchFamily="34" charset="0"/>
                </a:rPr>
                <a:t>Tired of Losing and Bukkake</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00" i="0" u="none" strike="noStrike" kern="1200" cap="none" spc="0" normalizeH="0" baseline="0" noProof="0" dirty="0">
                <a:ln>
                  <a:noFill/>
                </a:ln>
                <a:solidFill>
                  <a:prstClr val="white"/>
                </a:solidFill>
                <a:effectLst/>
                <a:uLnTx/>
                <a:uFillTx/>
                <a:latin typeface="Arial Narrow" panose="020B0606020202030204" pitchFamily="34" charset="0"/>
                <a:ea typeface="Tahoma" panose="020B0604030504040204" pitchFamily="34" charset="0"/>
                <a:cs typeface="Tahoma" panose="020B0604030504040204" pitchFamily="34" charset="0"/>
              </a:endParaRPr>
            </a:p>
          </p:txBody>
        </p:sp>
        <p:sp>
          <p:nvSpPr>
            <p:cNvPr id="188" name="Rectangle 187">
              <a:extLst>
                <a:ext uri="{FF2B5EF4-FFF2-40B4-BE49-F238E27FC236}">
                  <a16:creationId xmlns:a16="http://schemas.microsoft.com/office/drawing/2014/main" id="{48425CEF-E692-4E9B-8B94-E478E8784301}"/>
                </a:ext>
              </a:extLst>
            </p:cNvPr>
            <p:cNvSpPr/>
            <p:nvPr/>
          </p:nvSpPr>
          <p:spPr>
            <a:xfrm>
              <a:off x="6126496" y="3339045"/>
              <a:ext cx="547498" cy="109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RIP</a:t>
              </a:r>
            </a:p>
          </p:txBody>
        </p:sp>
      </p:grpSp>
      <p:grpSp>
        <p:nvGrpSpPr>
          <p:cNvPr id="191" name="Group 190">
            <a:extLst>
              <a:ext uri="{FF2B5EF4-FFF2-40B4-BE49-F238E27FC236}">
                <a16:creationId xmlns:a16="http://schemas.microsoft.com/office/drawing/2014/main" id="{2EE6C261-13A5-4DAB-B96B-542B9450722E}"/>
              </a:ext>
            </a:extLst>
          </p:cNvPr>
          <p:cNvGrpSpPr/>
          <p:nvPr/>
        </p:nvGrpSpPr>
        <p:grpSpPr>
          <a:xfrm>
            <a:off x="7896106" y="2448039"/>
            <a:ext cx="1062169" cy="1286315"/>
            <a:chOff x="5869162" y="3165964"/>
            <a:chExt cx="1062169" cy="1062169"/>
          </a:xfrm>
        </p:grpSpPr>
        <p:grpSp>
          <p:nvGrpSpPr>
            <p:cNvPr id="192" name="Group 191">
              <a:extLst>
                <a:ext uri="{FF2B5EF4-FFF2-40B4-BE49-F238E27FC236}">
                  <a16:creationId xmlns:a16="http://schemas.microsoft.com/office/drawing/2014/main" id="{C10B2302-958A-4CF0-B972-4CA146D3DD7D}"/>
                </a:ext>
              </a:extLst>
            </p:cNvPr>
            <p:cNvGrpSpPr/>
            <p:nvPr/>
          </p:nvGrpSpPr>
          <p:grpSpPr>
            <a:xfrm>
              <a:off x="5869162" y="3165964"/>
              <a:ext cx="1062169" cy="1062169"/>
              <a:chOff x="5869162" y="3165964"/>
              <a:chExt cx="1062169" cy="1062169"/>
            </a:xfrm>
          </p:grpSpPr>
          <p:pic>
            <p:nvPicPr>
              <p:cNvPr id="195" name="Picture 2" descr="Icon&#10;&#10;Description automatically generated">
                <a:extLst>
                  <a:ext uri="{FF2B5EF4-FFF2-40B4-BE49-F238E27FC236}">
                    <a16:creationId xmlns:a16="http://schemas.microsoft.com/office/drawing/2014/main" id="{C766ACE5-A48A-49B5-A1A0-91B7B894DB23}"/>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485" b="92827" l="2110" r="98312">
                            <a14:foregroundMark x1="51055" y1="6540" x2="51055" y2="6540"/>
                            <a14:foregroundMark x1="93460" y1="78270" x2="93460" y2="78270"/>
                            <a14:foregroundMark x1="98945" y1="79325" x2="98945" y2="79325"/>
                            <a14:foregroundMark x1="8017" y1="79958" x2="8017" y2="79958"/>
                            <a14:foregroundMark x1="2110" y1="80380" x2="2110" y2="80380"/>
                            <a14:foregroundMark x1="6540" y1="88819" x2="6540" y2="88819"/>
                            <a14:foregroundMark x1="12236" y1="92827" x2="12236" y2="92827"/>
                            <a14:backgroundMark x1="16245" y1="9072" x2="16245" y2="9072"/>
                            <a14:backgroundMark x1="25316" y1="8017" x2="25316" y2="8017"/>
                            <a14:backgroundMark x1="87342" y1="10127" x2="87342" y2="10127"/>
                            <a14:backgroundMark x1="87342" y1="10127" x2="87342" y2="10970"/>
                            <a14:backgroundMark x1="94304" y1="43038" x2="94304" y2="44304"/>
                            <a14:backgroundMark x1="88397" y1="96414" x2="88397" y2="96414"/>
                          </a14:backgroundRemoval>
                        </a14:imgEffect>
                      </a14:imgLayer>
                    </a14:imgProps>
                  </a:ext>
                  <a:ext uri="{28A0092B-C50C-407E-A947-70E740481C1C}">
                    <a14:useLocalDpi xmlns:a14="http://schemas.microsoft.com/office/drawing/2010/main" val="0"/>
                  </a:ext>
                </a:extLst>
              </a:blip>
              <a:srcRect/>
              <a:stretch>
                <a:fillRect/>
              </a:stretch>
            </p:blipFill>
            <p:spPr bwMode="auto">
              <a:xfrm>
                <a:off x="5869162" y="3165964"/>
                <a:ext cx="1062169" cy="1062169"/>
              </a:xfrm>
              <a:prstGeom prst="rect">
                <a:avLst/>
              </a:prstGeom>
              <a:noFill/>
            </p:spPr>
          </p:pic>
          <p:sp>
            <p:nvSpPr>
              <p:cNvPr id="196" name="Rectangle 195">
                <a:extLst>
                  <a:ext uri="{FF2B5EF4-FFF2-40B4-BE49-F238E27FC236}">
                    <a16:creationId xmlns:a16="http://schemas.microsoft.com/office/drawing/2014/main" id="{E90C561E-E968-4F00-BE03-9485F922940C}"/>
                  </a:ext>
                </a:extLst>
              </p:cNvPr>
              <p:cNvSpPr/>
              <p:nvPr/>
            </p:nvSpPr>
            <p:spPr>
              <a:xfrm>
                <a:off x="6171050" y="3509728"/>
                <a:ext cx="458391" cy="229791"/>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3" name="Rectangle 192">
              <a:extLst>
                <a:ext uri="{FF2B5EF4-FFF2-40B4-BE49-F238E27FC236}">
                  <a16:creationId xmlns:a16="http://schemas.microsoft.com/office/drawing/2014/main" id="{300BC9C5-35A1-456E-A0AD-EFF084C17705}"/>
                </a:ext>
              </a:extLst>
            </p:cNvPr>
            <p:cNvSpPr/>
            <p:nvPr/>
          </p:nvSpPr>
          <p:spPr>
            <a:xfrm>
              <a:off x="6062249" y="3578977"/>
              <a:ext cx="675986" cy="4195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Whitney</a:t>
              </a:r>
              <a:endParaRPr lang="en-US" sz="85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i="0" u="none" strike="noStrike" kern="1200" cap="none" spc="0" normalizeH="0" baseline="0" noProof="0" dirty="0">
                  <a:ln>
                    <a:noFill/>
                  </a:ln>
                  <a:solidFill>
                    <a:prstClr val="white"/>
                  </a:solidFill>
                  <a:effectLst/>
                  <a:uLnTx/>
                  <a:uFillTx/>
                  <a:latin typeface="Arial Narrow" panose="020B0606020202030204" pitchFamily="34" charset="0"/>
                  <a:ea typeface="Tahoma" panose="020B0604030504040204" pitchFamily="34" charset="0"/>
                  <a:cs typeface="Tahoma" panose="020B0604030504040204" pitchFamily="34" charset="0"/>
                </a:rPr>
                <a:t>13, 14, 15,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i="0" u="none" strike="noStrike" kern="1200" cap="none" spc="0" normalizeH="0" baseline="0" noProof="0" dirty="0">
                  <a:ln>
                    <a:noFill/>
                  </a:ln>
                  <a:solidFill>
                    <a:prstClr val="white"/>
                  </a:solidFill>
                  <a:effectLst/>
                  <a:uLnTx/>
                  <a:uFillTx/>
                  <a:latin typeface="Arial Narrow" panose="020B0606020202030204" pitchFamily="34" charset="0"/>
                  <a:ea typeface="Tahoma" panose="020B0604030504040204" pitchFamily="34" charset="0"/>
                  <a:cs typeface="Tahoma" panose="020B0604030504040204" pitchFamily="34" charset="0"/>
                </a:rPr>
                <a:t>16, 17, 18</a:t>
              </a:r>
              <a:endParaRPr lang="en-US" sz="700" dirty="0">
                <a:solidFill>
                  <a:prstClr val="white"/>
                </a:solidFill>
                <a:latin typeface="Arial Narrow" panose="020B0606020202030204" pitchFamily="34" charset="0"/>
                <a:ea typeface="Tahoma" panose="020B0604030504040204" pitchFamily="34" charset="0"/>
                <a:cs typeface="Tahoma" panose="020B060403050404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700" dirty="0">
                <a:solidFill>
                  <a:prstClr val="white"/>
                </a:solidFill>
                <a:latin typeface="Arial Narrow" panose="020B0606020202030204" pitchFamily="34" charset="0"/>
                <a:ea typeface="Tahoma" panose="020B0604030504040204" pitchFamily="34" charset="0"/>
                <a:cs typeface="Tahoma" panose="020B060403050404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i="0" u="none" strike="noStrike" kern="1200" cap="none" spc="0" normalizeH="0" baseline="0" noProof="0" dirty="0">
                  <a:ln>
                    <a:noFill/>
                  </a:ln>
                  <a:solidFill>
                    <a:prstClr val="white"/>
                  </a:solidFill>
                  <a:effectLst/>
                  <a:uLnTx/>
                  <a:uFillTx/>
                  <a:latin typeface="Arial Narrow" panose="020B0606020202030204" pitchFamily="34" charset="0"/>
                  <a:ea typeface="Tahoma" panose="020B0604030504040204" pitchFamily="34" charset="0"/>
                  <a:cs typeface="Tahoma" panose="020B0604030504040204" pitchFamily="34" charset="0"/>
                </a:rPr>
                <a:t>Booted</a:t>
              </a:r>
            </a:p>
          </p:txBody>
        </p:sp>
        <p:sp>
          <p:nvSpPr>
            <p:cNvPr id="194" name="Rectangle 193">
              <a:extLst>
                <a:ext uri="{FF2B5EF4-FFF2-40B4-BE49-F238E27FC236}">
                  <a16:creationId xmlns:a16="http://schemas.microsoft.com/office/drawing/2014/main" id="{0E5C6FDB-B94C-49C5-ADA5-EC88DAD6E984}"/>
                </a:ext>
              </a:extLst>
            </p:cNvPr>
            <p:cNvSpPr/>
            <p:nvPr/>
          </p:nvSpPr>
          <p:spPr>
            <a:xfrm>
              <a:off x="6126496" y="3339045"/>
              <a:ext cx="547498" cy="109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RIP</a:t>
              </a:r>
            </a:p>
          </p:txBody>
        </p:sp>
      </p:grpSp>
      <p:grpSp>
        <p:nvGrpSpPr>
          <p:cNvPr id="199" name="Group 198">
            <a:extLst>
              <a:ext uri="{FF2B5EF4-FFF2-40B4-BE49-F238E27FC236}">
                <a16:creationId xmlns:a16="http://schemas.microsoft.com/office/drawing/2014/main" id="{63B2E70B-82FB-4B37-8874-B82FBAD434DF}"/>
              </a:ext>
            </a:extLst>
          </p:cNvPr>
          <p:cNvGrpSpPr/>
          <p:nvPr/>
        </p:nvGrpSpPr>
        <p:grpSpPr>
          <a:xfrm>
            <a:off x="6247068" y="3620388"/>
            <a:ext cx="1062169" cy="1286315"/>
            <a:chOff x="5869162" y="3165964"/>
            <a:chExt cx="1062169" cy="1062169"/>
          </a:xfrm>
        </p:grpSpPr>
        <p:grpSp>
          <p:nvGrpSpPr>
            <p:cNvPr id="200" name="Group 199">
              <a:extLst>
                <a:ext uri="{FF2B5EF4-FFF2-40B4-BE49-F238E27FC236}">
                  <a16:creationId xmlns:a16="http://schemas.microsoft.com/office/drawing/2014/main" id="{6A71D50C-32DC-4834-BCA8-E86ADF3D6798}"/>
                </a:ext>
              </a:extLst>
            </p:cNvPr>
            <p:cNvGrpSpPr/>
            <p:nvPr/>
          </p:nvGrpSpPr>
          <p:grpSpPr>
            <a:xfrm>
              <a:off x="5869162" y="3165964"/>
              <a:ext cx="1062169" cy="1062169"/>
              <a:chOff x="5869162" y="3165964"/>
              <a:chExt cx="1062169" cy="1062169"/>
            </a:xfrm>
          </p:grpSpPr>
          <p:pic>
            <p:nvPicPr>
              <p:cNvPr id="203" name="Picture 2" descr="Icon&#10;&#10;Description automatically generated">
                <a:extLst>
                  <a:ext uri="{FF2B5EF4-FFF2-40B4-BE49-F238E27FC236}">
                    <a16:creationId xmlns:a16="http://schemas.microsoft.com/office/drawing/2014/main" id="{0BD29D7D-170B-45FA-B2B3-3A4CBC9243F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485" b="92827" l="2110" r="98312">
                            <a14:foregroundMark x1="51055" y1="6540" x2="51055" y2="6540"/>
                            <a14:foregroundMark x1="93460" y1="78270" x2="93460" y2="78270"/>
                            <a14:foregroundMark x1="98945" y1="79325" x2="98945" y2="79325"/>
                            <a14:foregroundMark x1="8017" y1="79958" x2="8017" y2="79958"/>
                            <a14:foregroundMark x1="2110" y1="80380" x2="2110" y2="80380"/>
                            <a14:foregroundMark x1="6540" y1="88819" x2="6540" y2="88819"/>
                            <a14:foregroundMark x1="12236" y1="92827" x2="12236" y2="92827"/>
                            <a14:backgroundMark x1="16245" y1="9072" x2="16245" y2="9072"/>
                            <a14:backgroundMark x1="25316" y1="8017" x2="25316" y2="8017"/>
                            <a14:backgroundMark x1="87342" y1="10127" x2="87342" y2="10127"/>
                            <a14:backgroundMark x1="87342" y1="10127" x2="87342" y2="10970"/>
                            <a14:backgroundMark x1="94304" y1="43038" x2="94304" y2="44304"/>
                            <a14:backgroundMark x1="88397" y1="96414" x2="88397" y2="96414"/>
                          </a14:backgroundRemoval>
                        </a14:imgEffect>
                      </a14:imgLayer>
                    </a14:imgProps>
                  </a:ext>
                  <a:ext uri="{28A0092B-C50C-407E-A947-70E740481C1C}">
                    <a14:useLocalDpi xmlns:a14="http://schemas.microsoft.com/office/drawing/2010/main" val="0"/>
                  </a:ext>
                </a:extLst>
              </a:blip>
              <a:srcRect/>
              <a:stretch>
                <a:fillRect/>
              </a:stretch>
            </p:blipFill>
            <p:spPr bwMode="auto">
              <a:xfrm>
                <a:off x="5869162" y="3165964"/>
                <a:ext cx="1062169" cy="1062169"/>
              </a:xfrm>
              <a:prstGeom prst="rect">
                <a:avLst/>
              </a:prstGeom>
              <a:noFill/>
            </p:spPr>
          </p:pic>
          <p:sp>
            <p:nvSpPr>
              <p:cNvPr id="204" name="Rectangle 203">
                <a:extLst>
                  <a:ext uri="{FF2B5EF4-FFF2-40B4-BE49-F238E27FC236}">
                    <a16:creationId xmlns:a16="http://schemas.microsoft.com/office/drawing/2014/main" id="{AB3167CC-473A-4E80-A87B-B92020E4862B}"/>
                  </a:ext>
                </a:extLst>
              </p:cNvPr>
              <p:cNvSpPr/>
              <p:nvPr/>
            </p:nvSpPr>
            <p:spPr>
              <a:xfrm>
                <a:off x="6171050" y="3509728"/>
                <a:ext cx="458391" cy="229791"/>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1" name="Rectangle 200">
              <a:extLst>
                <a:ext uri="{FF2B5EF4-FFF2-40B4-BE49-F238E27FC236}">
                  <a16:creationId xmlns:a16="http://schemas.microsoft.com/office/drawing/2014/main" id="{19995FF5-6E1A-4269-876A-B00219751170}"/>
                </a:ext>
              </a:extLst>
            </p:cNvPr>
            <p:cNvSpPr/>
            <p:nvPr/>
          </p:nvSpPr>
          <p:spPr>
            <a:xfrm>
              <a:off x="6062249" y="3597170"/>
              <a:ext cx="675986" cy="4195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Shawn</a:t>
              </a:r>
              <a:endParaRPr lang="en-US" sz="85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i="0" u="none" strike="noStrike" kern="1200" cap="none" spc="0" normalizeH="0" baseline="0" noProof="0" dirty="0">
                  <a:ln>
                    <a:noFill/>
                  </a:ln>
                  <a:solidFill>
                    <a:prstClr val="white"/>
                  </a:solidFill>
                  <a:effectLst/>
                  <a:uLnTx/>
                  <a:uFillTx/>
                  <a:latin typeface="Arial Narrow" panose="020B0606020202030204" pitchFamily="34" charset="0"/>
                  <a:ea typeface="Tahoma" panose="020B0604030504040204" pitchFamily="34" charset="0"/>
                  <a:cs typeface="Tahoma" panose="020B0604030504040204" pitchFamily="34" charset="0"/>
                </a:rPr>
                <a:t>14</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700" dirty="0">
                <a:solidFill>
                  <a:prstClr val="white"/>
                </a:solidFill>
                <a:latin typeface="Arial Narrow" panose="020B0606020202030204" pitchFamily="34" charset="0"/>
                <a:ea typeface="Tahoma" panose="020B0604030504040204" pitchFamily="34" charset="0"/>
                <a:cs typeface="Tahoma" panose="020B060403050404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700" dirty="0">
                  <a:solidFill>
                    <a:prstClr val="white"/>
                  </a:solidFill>
                  <a:latin typeface="Arial Narrow" panose="020B0606020202030204" pitchFamily="34" charset="0"/>
                  <a:ea typeface="Tahoma" panose="020B0604030504040204" pitchFamily="34" charset="0"/>
                  <a:cs typeface="Tahoma" panose="020B0604030504040204" pitchFamily="34" charset="0"/>
                </a:rPr>
                <a:t>No Idea Who this Guy is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00" i="0" u="none" strike="noStrike" kern="1200" cap="none" spc="0" normalizeH="0" baseline="0" noProof="0" dirty="0">
                <a:ln>
                  <a:noFill/>
                </a:ln>
                <a:solidFill>
                  <a:prstClr val="white"/>
                </a:solidFill>
                <a:effectLst/>
                <a:uLnTx/>
                <a:uFillTx/>
                <a:latin typeface="Arial Narrow" panose="020B0606020202030204" pitchFamily="34" charset="0"/>
                <a:ea typeface="Tahoma" panose="020B0604030504040204" pitchFamily="34" charset="0"/>
                <a:cs typeface="Tahoma" panose="020B0604030504040204" pitchFamily="34" charset="0"/>
              </a:endParaRPr>
            </a:p>
          </p:txBody>
        </p:sp>
        <p:sp>
          <p:nvSpPr>
            <p:cNvPr id="202" name="Rectangle 201">
              <a:extLst>
                <a:ext uri="{FF2B5EF4-FFF2-40B4-BE49-F238E27FC236}">
                  <a16:creationId xmlns:a16="http://schemas.microsoft.com/office/drawing/2014/main" id="{DE977E62-4F00-4016-8CA1-65723FFC08F7}"/>
                </a:ext>
              </a:extLst>
            </p:cNvPr>
            <p:cNvSpPr/>
            <p:nvPr/>
          </p:nvSpPr>
          <p:spPr>
            <a:xfrm>
              <a:off x="6126496" y="3339045"/>
              <a:ext cx="547498" cy="109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RIP</a:t>
              </a:r>
            </a:p>
          </p:txBody>
        </p:sp>
      </p:grpSp>
      <p:grpSp>
        <p:nvGrpSpPr>
          <p:cNvPr id="205" name="Group 204">
            <a:extLst>
              <a:ext uri="{FF2B5EF4-FFF2-40B4-BE49-F238E27FC236}">
                <a16:creationId xmlns:a16="http://schemas.microsoft.com/office/drawing/2014/main" id="{9F74A503-9D8D-4384-9623-3CCCDC766D3A}"/>
              </a:ext>
            </a:extLst>
          </p:cNvPr>
          <p:cNvGrpSpPr/>
          <p:nvPr/>
        </p:nvGrpSpPr>
        <p:grpSpPr>
          <a:xfrm>
            <a:off x="7365021" y="3614365"/>
            <a:ext cx="1062169" cy="1286315"/>
            <a:chOff x="5869162" y="3165964"/>
            <a:chExt cx="1062169" cy="1062169"/>
          </a:xfrm>
        </p:grpSpPr>
        <p:grpSp>
          <p:nvGrpSpPr>
            <p:cNvPr id="206" name="Group 205">
              <a:extLst>
                <a:ext uri="{FF2B5EF4-FFF2-40B4-BE49-F238E27FC236}">
                  <a16:creationId xmlns:a16="http://schemas.microsoft.com/office/drawing/2014/main" id="{83E16B79-3290-448C-AA96-45D334F84809}"/>
                </a:ext>
              </a:extLst>
            </p:cNvPr>
            <p:cNvGrpSpPr/>
            <p:nvPr/>
          </p:nvGrpSpPr>
          <p:grpSpPr>
            <a:xfrm>
              <a:off x="5869162" y="3165964"/>
              <a:ext cx="1062169" cy="1062169"/>
              <a:chOff x="5869162" y="3165964"/>
              <a:chExt cx="1062169" cy="1062169"/>
            </a:xfrm>
          </p:grpSpPr>
          <p:pic>
            <p:nvPicPr>
              <p:cNvPr id="209" name="Picture 2" descr="Icon&#10;&#10;Description automatically generated">
                <a:extLst>
                  <a:ext uri="{FF2B5EF4-FFF2-40B4-BE49-F238E27FC236}">
                    <a16:creationId xmlns:a16="http://schemas.microsoft.com/office/drawing/2014/main" id="{AEF47F2F-6581-410D-9A9B-D844B33C63B5}"/>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485" b="92827" l="2110" r="98312">
                            <a14:foregroundMark x1="51055" y1="6540" x2="51055" y2="6540"/>
                            <a14:foregroundMark x1="93460" y1="78270" x2="93460" y2="78270"/>
                            <a14:foregroundMark x1="98945" y1="79325" x2="98945" y2="79325"/>
                            <a14:foregroundMark x1="8017" y1="79958" x2="8017" y2="79958"/>
                            <a14:foregroundMark x1="2110" y1="80380" x2="2110" y2="80380"/>
                            <a14:foregroundMark x1="6540" y1="88819" x2="6540" y2="88819"/>
                            <a14:foregroundMark x1="12236" y1="92827" x2="12236" y2="92827"/>
                            <a14:backgroundMark x1="16245" y1="9072" x2="16245" y2="9072"/>
                            <a14:backgroundMark x1="25316" y1="8017" x2="25316" y2="8017"/>
                            <a14:backgroundMark x1="87342" y1="10127" x2="87342" y2="10127"/>
                            <a14:backgroundMark x1="87342" y1="10127" x2="87342" y2="10970"/>
                            <a14:backgroundMark x1="94304" y1="43038" x2="94304" y2="44304"/>
                            <a14:backgroundMark x1="88397" y1="96414" x2="88397" y2="96414"/>
                          </a14:backgroundRemoval>
                        </a14:imgEffect>
                      </a14:imgLayer>
                    </a14:imgProps>
                  </a:ext>
                  <a:ext uri="{28A0092B-C50C-407E-A947-70E740481C1C}">
                    <a14:useLocalDpi xmlns:a14="http://schemas.microsoft.com/office/drawing/2010/main" val="0"/>
                  </a:ext>
                </a:extLst>
              </a:blip>
              <a:srcRect/>
              <a:stretch>
                <a:fillRect/>
              </a:stretch>
            </p:blipFill>
            <p:spPr bwMode="auto">
              <a:xfrm>
                <a:off x="5869162" y="3165964"/>
                <a:ext cx="1062169" cy="1062169"/>
              </a:xfrm>
              <a:prstGeom prst="rect">
                <a:avLst/>
              </a:prstGeom>
              <a:noFill/>
            </p:spPr>
          </p:pic>
          <p:sp>
            <p:nvSpPr>
              <p:cNvPr id="210" name="Rectangle 209">
                <a:extLst>
                  <a:ext uri="{FF2B5EF4-FFF2-40B4-BE49-F238E27FC236}">
                    <a16:creationId xmlns:a16="http://schemas.microsoft.com/office/drawing/2014/main" id="{CC628EF7-0388-4334-A687-DAF001866A21}"/>
                  </a:ext>
                </a:extLst>
              </p:cNvPr>
              <p:cNvSpPr/>
              <p:nvPr/>
            </p:nvSpPr>
            <p:spPr>
              <a:xfrm>
                <a:off x="6171050" y="3509728"/>
                <a:ext cx="458391" cy="229791"/>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7" name="Rectangle 206">
              <a:extLst>
                <a:ext uri="{FF2B5EF4-FFF2-40B4-BE49-F238E27FC236}">
                  <a16:creationId xmlns:a16="http://schemas.microsoft.com/office/drawing/2014/main" id="{CB58BC6F-C327-4645-BAE8-4C9F9F7DFEFA}"/>
                </a:ext>
              </a:extLst>
            </p:cNvPr>
            <p:cNvSpPr/>
            <p:nvPr/>
          </p:nvSpPr>
          <p:spPr>
            <a:xfrm>
              <a:off x="6062249" y="3597170"/>
              <a:ext cx="675986" cy="4195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Bear</a:t>
              </a:r>
              <a:endParaRPr lang="en-US" sz="85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i="0" u="none" strike="noStrike" kern="1200" cap="none" spc="0" normalizeH="0" baseline="0" noProof="0" dirty="0">
                  <a:ln>
                    <a:noFill/>
                  </a:ln>
                  <a:solidFill>
                    <a:prstClr val="white"/>
                  </a:solidFill>
                  <a:effectLst/>
                  <a:uLnTx/>
                  <a:uFillTx/>
                  <a:latin typeface="Arial Narrow" panose="020B0606020202030204" pitchFamily="34" charset="0"/>
                  <a:ea typeface="Tahoma" panose="020B0604030504040204" pitchFamily="34" charset="0"/>
                  <a:cs typeface="Tahoma" panose="020B0604030504040204" pitchFamily="34" charset="0"/>
                </a:rPr>
                <a:t>14</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700" dirty="0">
                <a:solidFill>
                  <a:prstClr val="white"/>
                </a:solidFill>
                <a:latin typeface="Arial Narrow" panose="020B0606020202030204" pitchFamily="34" charset="0"/>
                <a:ea typeface="Tahoma" panose="020B0604030504040204" pitchFamily="34" charset="0"/>
                <a:cs typeface="Tahoma" panose="020B060403050404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700" dirty="0">
                  <a:solidFill>
                    <a:prstClr val="white"/>
                  </a:solidFill>
                  <a:latin typeface="Arial Narrow" panose="020B0606020202030204" pitchFamily="34" charset="0"/>
                  <a:ea typeface="Tahoma" panose="020B0604030504040204" pitchFamily="34" charset="0"/>
                  <a:cs typeface="Tahoma" panose="020B0604030504040204" pitchFamily="34" charset="0"/>
                </a:rPr>
                <a:t>Animals Not Allowed</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00" i="0" u="none" strike="noStrike" kern="1200" cap="none" spc="0" normalizeH="0" baseline="0" noProof="0" dirty="0">
                <a:ln>
                  <a:noFill/>
                </a:ln>
                <a:solidFill>
                  <a:prstClr val="white"/>
                </a:solidFill>
                <a:effectLst/>
                <a:uLnTx/>
                <a:uFillTx/>
                <a:latin typeface="Arial Narrow" panose="020B0606020202030204" pitchFamily="34" charset="0"/>
                <a:ea typeface="Tahoma" panose="020B0604030504040204" pitchFamily="34" charset="0"/>
                <a:cs typeface="Tahoma" panose="020B0604030504040204" pitchFamily="34" charset="0"/>
              </a:endParaRPr>
            </a:p>
          </p:txBody>
        </p:sp>
        <p:sp>
          <p:nvSpPr>
            <p:cNvPr id="208" name="Rectangle 207">
              <a:extLst>
                <a:ext uri="{FF2B5EF4-FFF2-40B4-BE49-F238E27FC236}">
                  <a16:creationId xmlns:a16="http://schemas.microsoft.com/office/drawing/2014/main" id="{7820BBEB-1F4B-4545-ACBA-3F7E4F1076C9}"/>
                </a:ext>
              </a:extLst>
            </p:cNvPr>
            <p:cNvSpPr/>
            <p:nvPr/>
          </p:nvSpPr>
          <p:spPr>
            <a:xfrm>
              <a:off x="6126496" y="3339045"/>
              <a:ext cx="547498" cy="109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RIP</a:t>
              </a:r>
            </a:p>
          </p:txBody>
        </p:sp>
      </p:grpSp>
      <p:sp>
        <p:nvSpPr>
          <p:cNvPr id="37" name="Rectangle 36">
            <a:extLst>
              <a:ext uri="{FF2B5EF4-FFF2-40B4-BE49-F238E27FC236}">
                <a16:creationId xmlns:a16="http://schemas.microsoft.com/office/drawing/2014/main" id="{3407C307-41B3-4D6D-863C-879749200754}"/>
              </a:ext>
            </a:extLst>
          </p:cNvPr>
          <p:cNvSpPr/>
          <p:nvPr/>
        </p:nvSpPr>
        <p:spPr>
          <a:xfrm>
            <a:off x="6249106" y="1215433"/>
            <a:ext cx="1242364" cy="634019"/>
          </a:xfrm>
          <a:prstGeom prst="rect">
            <a:avLst/>
          </a:prstGeom>
          <a:solidFill>
            <a:srgbClr val="C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173" name="Group 172">
            <a:extLst>
              <a:ext uri="{FF2B5EF4-FFF2-40B4-BE49-F238E27FC236}">
                <a16:creationId xmlns:a16="http://schemas.microsoft.com/office/drawing/2014/main" id="{5414EF6E-A863-4820-B7C1-468598B64167}"/>
              </a:ext>
            </a:extLst>
          </p:cNvPr>
          <p:cNvGrpSpPr/>
          <p:nvPr/>
        </p:nvGrpSpPr>
        <p:grpSpPr>
          <a:xfrm>
            <a:off x="6522855" y="891104"/>
            <a:ext cx="1062169" cy="1286315"/>
            <a:chOff x="5869162" y="3165964"/>
            <a:chExt cx="1062169" cy="1062169"/>
          </a:xfrm>
        </p:grpSpPr>
        <p:grpSp>
          <p:nvGrpSpPr>
            <p:cNvPr id="174" name="Group 173">
              <a:extLst>
                <a:ext uri="{FF2B5EF4-FFF2-40B4-BE49-F238E27FC236}">
                  <a16:creationId xmlns:a16="http://schemas.microsoft.com/office/drawing/2014/main" id="{4F652643-4FB9-4585-B23A-1664C5BAA305}"/>
                </a:ext>
              </a:extLst>
            </p:cNvPr>
            <p:cNvGrpSpPr/>
            <p:nvPr/>
          </p:nvGrpSpPr>
          <p:grpSpPr>
            <a:xfrm>
              <a:off x="5869162" y="3165964"/>
              <a:ext cx="1062169" cy="1062169"/>
              <a:chOff x="5869162" y="3165964"/>
              <a:chExt cx="1062169" cy="1062169"/>
            </a:xfrm>
          </p:grpSpPr>
          <p:pic>
            <p:nvPicPr>
              <p:cNvPr id="177" name="Picture 2" descr="Icon&#10;&#10;Description automatically generated">
                <a:extLst>
                  <a:ext uri="{FF2B5EF4-FFF2-40B4-BE49-F238E27FC236}">
                    <a16:creationId xmlns:a16="http://schemas.microsoft.com/office/drawing/2014/main" id="{C443A355-6278-462C-B873-A56C186FF58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485" b="92827" l="2110" r="98312">
                            <a14:foregroundMark x1="51055" y1="6540" x2="51055" y2="6540"/>
                            <a14:foregroundMark x1="93460" y1="78270" x2="93460" y2="78270"/>
                            <a14:foregroundMark x1="98945" y1="79325" x2="98945" y2="79325"/>
                            <a14:foregroundMark x1="8017" y1="79958" x2="8017" y2="79958"/>
                            <a14:foregroundMark x1="2110" y1="80380" x2="2110" y2="80380"/>
                            <a14:foregroundMark x1="6540" y1="88819" x2="6540" y2="88819"/>
                            <a14:foregroundMark x1="12236" y1="92827" x2="12236" y2="92827"/>
                            <a14:backgroundMark x1="16245" y1="9072" x2="16245" y2="9072"/>
                            <a14:backgroundMark x1="25316" y1="8017" x2="25316" y2="8017"/>
                            <a14:backgroundMark x1="87342" y1="10127" x2="87342" y2="10127"/>
                            <a14:backgroundMark x1="87342" y1="10127" x2="87342" y2="10970"/>
                            <a14:backgroundMark x1="94304" y1="43038" x2="94304" y2="44304"/>
                            <a14:backgroundMark x1="88397" y1="96414" x2="88397" y2="96414"/>
                          </a14:backgroundRemoval>
                        </a14:imgEffect>
                      </a14:imgLayer>
                    </a14:imgProps>
                  </a:ext>
                  <a:ext uri="{28A0092B-C50C-407E-A947-70E740481C1C}">
                    <a14:useLocalDpi xmlns:a14="http://schemas.microsoft.com/office/drawing/2010/main" val="0"/>
                  </a:ext>
                </a:extLst>
              </a:blip>
              <a:srcRect/>
              <a:stretch>
                <a:fillRect/>
              </a:stretch>
            </p:blipFill>
            <p:spPr bwMode="auto">
              <a:xfrm>
                <a:off x="5869162" y="3165964"/>
                <a:ext cx="1062169" cy="1062169"/>
              </a:xfrm>
              <a:prstGeom prst="rect">
                <a:avLst/>
              </a:prstGeom>
              <a:noFill/>
            </p:spPr>
          </p:pic>
          <p:sp>
            <p:nvSpPr>
              <p:cNvPr id="178" name="Rectangle 177">
                <a:extLst>
                  <a:ext uri="{FF2B5EF4-FFF2-40B4-BE49-F238E27FC236}">
                    <a16:creationId xmlns:a16="http://schemas.microsoft.com/office/drawing/2014/main" id="{C037F3D9-F95D-4409-9B70-AAEFF6CF774C}"/>
                  </a:ext>
                </a:extLst>
              </p:cNvPr>
              <p:cNvSpPr/>
              <p:nvPr/>
            </p:nvSpPr>
            <p:spPr>
              <a:xfrm>
                <a:off x="6171050" y="3509728"/>
                <a:ext cx="458391" cy="229791"/>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5" name="Rectangle 174">
              <a:extLst>
                <a:ext uri="{FF2B5EF4-FFF2-40B4-BE49-F238E27FC236}">
                  <a16:creationId xmlns:a16="http://schemas.microsoft.com/office/drawing/2014/main" id="{ED9F910C-AA7F-4734-8C58-35829E7A5120}"/>
                </a:ext>
              </a:extLst>
            </p:cNvPr>
            <p:cNvSpPr/>
            <p:nvPr/>
          </p:nvSpPr>
          <p:spPr>
            <a:xfrm>
              <a:off x="6062249" y="3597170"/>
              <a:ext cx="675986" cy="4195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Bobby Maher</a:t>
              </a:r>
              <a:endParaRPr lang="en-US" sz="85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i="0" u="none" strike="noStrike" kern="1200" cap="none" spc="0" normalizeH="0" baseline="0" noProof="0" dirty="0">
                  <a:ln>
                    <a:noFill/>
                  </a:ln>
                  <a:solidFill>
                    <a:prstClr val="white"/>
                  </a:solidFill>
                  <a:effectLst/>
                  <a:uLnTx/>
                  <a:uFillTx/>
                  <a:latin typeface="Arial Narrow" panose="020B0606020202030204" pitchFamily="34" charset="0"/>
                  <a:ea typeface="Tahoma" panose="020B0604030504040204" pitchFamily="34" charset="0"/>
                  <a:cs typeface="Tahoma" panose="020B0604030504040204" pitchFamily="34" charset="0"/>
                </a:rPr>
                <a:t>15, 16, 17, 18</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700" dirty="0">
                <a:solidFill>
                  <a:prstClr val="white"/>
                </a:solidFill>
                <a:latin typeface="Arial Narrow" panose="020B0606020202030204" pitchFamily="34" charset="0"/>
                <a:ea typeface="Tahoma" panose="020B0604030504040204" pitchFamily="34" charset="0"/>
                <a:cs typeface="Tahoma" panose="020B060403050404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700" dirty="0">
                  <a:solidFill>
                    <a:prstClr val="white"/>
                  </a:solidFill>
                  <a:latin typeface="Arial Narrow" panose="020B0606020202030204" pitchFamily="34" charset="0"/>
                  <a:ea typeface="Tahoma" panose="020B0604030504040204" pitchFamily="34" charset="0"/>
                  <a:cs typeface="Tahoma" panose="020B0604030504040204" pitchFamily="34" charset="0"/>
                </a:rPr>
                <a:t>Poor Priorities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00" i="0" u="none" strike="noStrike" kern="1200" cap="none" spc="0" normalizeH="0" baseline="0" noProof="0" dirty="0">
                <a:ln>
                  <a:noFill/>
                </a:ln>
                <a:solidFill>
                  <a:prstClr val="white"/>
                </a:solidFill>
                <a:effectLst/>
                <a:uLnTx/>
                <a:uFillTx/>
                <a:latin typeface="Arial Narrow" panose="020B0606020202030204" pitchFamily="34" charset="0"/>
                <a:ea typeface="Tahoma" panose="020B0604030504040204" pitchFamily="34" charset="0"/>
                <a:cs typeface="Tahoma" panose="020B0604030504040204" pitchFamily="34" charset="0"/>
              </a:endParaRPr>
            </a:p>
          </p:txBody>
        </p:sp>
        <p:sp>
          <p:nvSpPr>
            <p:cNvPr id="176" name="Rectangle 175">
              <a:extLst>
                <a:ext uri="{FF2B5EF4-FFF2-40B4-BE49-F238E27FC236}">
                  <a16:creationId xmlns:a16="http://schemas.microsoft.com/office/drawing/2014/main" id="{7A3903A9-2E9F-4502-A696-DBF39A249633}"/>
                </a:ext>
              </a:extLst>
            </p:cNvPr>
            <p:cNvSpPr/>
            <p:nvPr/>
          </p:nvSpPr>
          <p:spPr>
            <a:xfrm>
              <a:off x="6126496" y="3339045"/>
              <a:ext cx="547498" cy="109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RIP</a:t>
              </a:r>
            </a:p>
          </p:txBody>
        </p:sp>
      </p:grpSp>
      <p:pic>
        <p:nvPicPr>
          <p:cNvPr id="9" name="Picture 8" descr="A person smiling for the camera&#10;&#10;Description automatically generated with medium confidence">
            <a:extLst>
              <a:ext uri="{FF2B5EF4-FFF2-40B4-BE49-F238E27FC236}">
                <a16:creationId xmlns:a16="http://schemas.microsoft.com/office/drawing/2014/main" id="{5CB5A930-01FE-4012-95D3-A6B2B240E28C}"/>
              </a:ext>
            </a:extLst>
          </p:cNvPr>
          <p:cNvPicPr>
            <a:picLocks noChangeAspect="1"/>
          </p:cNvPicPr>
          <p:nvPr/>
        </p:nvPicPr>
        <p:blipFill rotWithShape="1">
          <a:blip r:embed="rId11"/>
          <a:srcRect l="2030" t="3967" r="6050" b="4112"/>
          <a:stretch/>
        </p:blipFill>
        <p:spPr>
          <a:xfrm>
            <a:off x="5404139" y="1025482"/>
            <a:ext cx="1094716" cy="1097280"/>
          </a:xfrm>
          <a:prstGeom prst="ellipse">
            <a:avLst/>
          </a:prstGeom>
        </p:spPr>
      </p:pic>
      <p:sp>
        <p:nvSpPr>
          <p:cNvPr id="13" name="Rectangle 12">
            <a:extLst>
              <a:ext uri="{FF2B5EF4-FFF2-40B4-BE49-F238E27FC236}">
                <a16:creationId xmlns:a16="http://schemas.microsoft.com/office/drawing/2014/main" id="{6F806CED-7D3F-4D77-8EDC-0DA8239C7FEF}"/>
              </a:ext>
            </a:extLst>
          </p:cNvPr>
          <p:cNvSpPr/>
          <p:nvPr/>
        </p:nvSpPr>
        <p:spPr>
          <a:xfrm>
            <a:off x="5033847" y="1544833"/>
            <a:ext cx="547498" cy="1794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Jake</a:t>
            </a:r>
          </a:p>
        </p:txBody>
      </p:sp>
      <p:pic>
        <p:nvPicPr>
          <p:cNvPr id="4" name="FuneralMarch">
            <a:hlinkClick r:id="" action="ppaction://media"/>
            <a:extLst>
              <a:ext uri="{FF2B5EF4-FFF2-40B4-BE49-F238E27FC236}">
                <a16:creationId xmlns:a16="http://schemas.microsoft.com/office/drawing/2014/main" id="{A6607726-D8A4-4F05-8AF9-9EE17719A16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74742" y="5448300"/>
            <a:ext cx="304800" cy="304800"/>
          </a:xfrm>
          <a:prstGeom prst="rect">
            <a:avLst/>
          </a:prstGeom>
        </p:spPr>
      </p:pic>
      <p:sp>
        <p:nvSpPr>
          <p:cNvPr id="106" name="Rounded Rectangle 14">
            <a:extLst>
              <a:ext uri="{FF2B5EF4-FFF2-40B4-BE49-F238E27FC236}">
                <a16:creationId xmlns:a16="http://schemas.microsoft.com/office/drawing/2014/main" id="{EBFE97FB-95E2-4B67-9E87-79FFE248D5E2}"/>
              </a:ext>
            </a:extLst>
          </p:cNvPr>
          <p:cNvSpPr/>
          <p:nvPr/>
        </p:nvSpPr>
        <p:spPr>
          <a:xfrm>
            <a:off x="3012124" y="1635700"/>
            <a:ext cx="5040923" cy="1924538"/>
          </a:xfrm>
          <a:prstGeom prst="roundRect">
            <a:avLst/>
          </a:prstGeom>
          <a:solidFill>
            <a:schemeClr val="bg1"/>
          </a:solidFill>
          <a:ln w="19050" cmpd="sng">
            <a:solidFill>
              <a:srgbClr val="6F00FE"/>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308FACD5-DF24-43F5-9FCD-9D4CB20FDC1C}"/>
              </a:ext>
            </a:extLst>
          </p:cNvPr>
          <p:cNvSpPr/>
          <p:nvPr/>
        </p:nvSpPr>
        <p:spPr>
          <a:xfrm>
            <a:off x="5575012" y="2139501"/>
            <a:ext cx="2433091" cy="61555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6F00FE"/>
                </a:solidFill>
                <a:effectLst/>
                <a:uLnTx/>
                <a:uFillTx/>
                <a:latin typeface="Rockwell Extra Bold"/>
                <a:ea typeface="+mn-ea"/>
                <a:cs typeface="Rockwell Extra Bold"/>
              </a:rPr>
              <a:t>Andrew</a:t>
            </a:r>
          </a:p>
        </p:txBody>
      </p:sp>
      <p:sp>
        <p:nvSpPr>
          <p:cNvPr id="108" name="Rectangle 107">
            <a:extLst>
              <a:ext uri="{FF2B5EF4-FFF2-40B4-BE49-F238E27FC236}">
                <a16:creationId xmlns:a16="http://schemas.microsoft.com/office/drawing/2014/main" id="{13BF923D-0749-49D0-A030-8D4457BF8C39}"/>
              </a:ext>
            </a:extLst>
          </p:cNvPr>
          <p:cNvSpPr/>
          <p:nvPr/>
        </p:nvSpPr>
        <p:spPr>
          <a:xfrm>
            <a:off x="5624407" y="2706433"/>
            <a:ext cx="2637695"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F00FE"/>
                </a:solidFill>
                <a:effectLst/>
                <a:uLnTx/>
                <a:uFillTx/>
                <a:latin typeface="Rockwell"/>
                <a:ea typeface="+mn-ea"/>
                <a:cs typeface="Rockwell"/>
              </a:rPr>
              <a:t>Can’t keep</a:t>
            </a:r>
            <a:r>
              <a:rPr kumimoji="0" lang="en-US" sz="1600" b="0" i="0" u="none" strike="noStrike" kern="1200" cap="none" spc="0" normalizeH="0" noProof="0" dirty="0">
                <a:ln>
                  <a:noFill/>
                </a:ln>
                <a:solidFill>
                  <a:srgbClr val="6F00FE"/>
                </a:solidFill>
                <a:effectLst/>
                <a:uLnTx/>
                <a:uFillTx/>
                <a:latin typeface="Rockwell"/>
                <a:ea typeface="+mn-ea"/>
                <a:cs typeface="Rockwell"/>
              </a:rPr>
              <a:t> friends</a:t>
            </a:r>
            <a:endParaRPr kumimoji="0" lang="en-US" sz="1600" b="0" i="0" u="none" strike="noStrike" kern="1200" cap="none" spc="0" normalizeH="0" baseline="0" noProof="0" dirty="0">
              <a:ln>
                <a:noFill/>
              </a:ln>
              <a:solidFill>
                <a:srgbClr val="6F00FE"/>
              </a:solidFill>
              <a:effectLst/>
              <a:uLnTx/>
              <a:uFillTx/>
              <a:latin typeface="Rockwell"/>
              <a:ea typeface="+mn-ea"/>
              <a:cs typeface="Rockwell"/>
            </a:endParaRPr>
          </a:p>
        </p:txBody>
      </p:sp>
      <p:pic>
        <p:nvPicPr>
          <p:cNvPr id="109" name="HorseHandyTheme.mp3">
            <a:hlinkClick r:id="" action="ppaction://media"/>
            <a:extLst>
              <a:ext uri="{FF2B5EF4-FFF2-40B4-BE49-F238E27FC236}">
                <a16:creationId xmlns:a16="http://schemas.microsoft.com/office/drawing/2014/main" id="{DBD97F6A-2ED1-465E-95C0-49CC026A117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01433" y="4808903"/>
            <a:ext cx="812800" cy="812800"/>
          </a:xfrm>
          <a:prstGeom prst="rect">
            <a:avLst/>
          </a:prstGeom>
        </p:spPr>
      </p:pic>
      <p:pic>
        <p:nvPicPr>
          <p:cNvPr id="111" name="Picture 110" descr="Screen Clipping">
            <a:extLst>
              <a:ext uri="{FF2B5EF4-FFF2-40B4-BE49-F238E27FC236}">
                <a16:creationId xmlns:a16="http://schemas.microsoft.com/office/drawing/2014/main" id="{13B2830F-300A-48CF-B5F7-6DE482C2277E}"/>
              </a:ext>
            </a:extLst>
          </p:cNvPr>
          <p:cNvPicPr>
            <a:picLocks noChangeAspect="1"/>
          </p:cNvPicPr>
          <p:nvPr/>
        </p:nvPicPr>
        <p:blipFill rotWithShape="1">
          <a:blip r:embed="rId8">
            <a:extLst>
              <a:ext uri="{28A0092B-C50C-407E-A947-70E740481C1C}">
                <a14:useLocalDpi xmlns:a14="http://schemas.microsoft.com/office/drawing/2010/main" val="0"/>
              </a:ext>
            </a:extLst>
          </a:blip>
          <a:srcRect l="13288" t="13014" r="4282" b="14286"/>
          <a:stretch/>
        </p:blipFill>
        <p:spPr>
          <a:xfrm>
            <a:off x="4138823" y="1899478"/>
            <a:ext cx="1338520" cy="1406886"/>
          </a:xfrm>
          <a:prstGeom prst="ellipse">
            <a:avLst/>
          </a:prstGeom>
          <a:effectLst/>
        </p:spPr>
      </p:pic>
      <p:pic>
        <p:nvPicPr>
          <p:cNvPr id="110" name="Picture 109" descr="horseHandy.png">
            <a:extLst>
              <a:ext uri="{FF2B5EF4-FFF2-40B4-BE49-F238E27FC236}">
                <a16:creationId xmlns:a16="http://schemas.microsoft.com/office/drawing/2014/main" id="{E5BF65BD-EA35-4ED3-B14F-3C0BDCBCC96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32254" y="1137469"/>
            <a:ext cx="3015712" cy="3015712"/>
          </a:xfrm>
          <a:prstGeom prst="rect">
            <a:avLst/>
          </a:prstGeom>
        </p:spPr>
      </p:pic>
    </p:spTree>
    <p:extLst>
      <p:ext uri="{BB962C8B-B14F-4D97-AF65-F5344CB8AC3E}">
        <p14:creationId xmlns:p14="http://schemas.microsoft.com/office/powerpoint/2010/main" val="309478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82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4"/>
                                        </p:tgtEl>
                                      </p:cBhvr>
                                    </p:cmd>
                                  </p:childTnLst>
                                </p:cTn>
                              </p:par>
                              <p:par>
                                <p:cTn id="11" presetID="1" presetClass="mediacall" presetSubtype="0" fill="hold" nodeType="withEffect">
                                  <p:stCondLst>
                                    <p:cond delay="0"/>
                                  </p:stCondLst>
                                  <p:childTnLst>
                                    <p:cmd type="call" cmd="playFrom(0.0)">
                                      <p:cBhvr>
                                        <p:cTn id="12" dur="8306" fill="hold"/>
                                        <p:tgtEl>
                                          <p:spTgt spid="109"/>
                                        </p:tgtEl>
                                      </p:cBhvr>
                                    </p:cmd>
                                  </p:childTnLst>
                                </p:cTn>
                              </p:par>
                              <p:par>
                                <p:cTn id="13" presetID="53" presetClass="entr" presetSubtype="16" fill="hold" nodeType="withEffect">
                                  <p:stCondLst>
                                    <p:cond delay="1000"/>
                                  </p:stCondLst>
                                  <p:childTnLst>
                                    <p:set>
                                      <p:cBhvr>
                                        <p:cTn id="14" dur="1" fill="hold">
                                          <p:stCondLst>
                                            <p:cond delay="0"/>
                                          </p:stCondLst>
                                        </p:cTn>
                                        <p:tgtEl>
                                          <p:spTgt spid="110"/>
                                        </p:tgtEl>
                                        <p:attrNameLst>
                                          <p:attrName>style.visibility</p:attrName>
                                        </p:attrNameLst>
                                      </p:cBhvr>
                                      <p:to>
                                        <p:strVal val="visible"/>
                                      </p:to>
                                    </p:set>
                                    <p:anim calcmode="lin" valueType="num">
                                      <p:cBhvr>
                                        <p:cTn id="15" dur="500" fill="hold"/>
                                        <p:tgtEl>
                                          <p:spTgt spid="110"/>
                                        </p:tgtEl>
                                        <p:attrNameLst>
                                          <p:attrName>ppt_w</p:attrName>
                                        </p:attrNameLst>
                                      </p:cBhvr>
                                      <p:tavLst>
                                        <p:tav tm="0">
                                          <p:val>
                                            <p:fltVal val="0"/>
                                          </p:val>
                                        </p:tav>
                                        <p:tav tm="100000">
                                          <p:val>
                                            <p:strVal val="#ppt_w"/>
                                          </p:val>
                                        </p:tav>
                                      </p:tavLst>
                                    </p:anim>
                                    <p:anim calcmode="lin" valueType="num">
                                      <p:cBhvr>
                                        <p:cTn id="16" dur="500" fill="hold"/>
                                        <p:tgtEl>
                                          <p:spTgt spid="110"/>
                                        </p:tgtEl>
                                        <p:attrNameLst>
                                          <p:attrName>ppt_h</p:attrName>
                                        </p:attrNameLst>
                                      </p:cBhvr>
                                      <p:tavLst>
                                        <p:tav tm="0">
                                          <p:val>
                                            <p:fltVal val="0"/>
                                          </p:val>
                                        </p:tav>
                                        <p:tav tm="100000">
                                          <p:val>
                                            <p:strVal val="#ppt_h"/>
                                          </p:val>
                                        </p:tav>
                                      </p:tavLst>
                                    </p:anim>
                                    <p:animEffect transition="in" filter="fade">
                                      <p:cBhvr>
                                        <p:cTn id="17" dur="500"/>
                                        <p:tgtEl>
                                          <p:spTgt spid="110"/>
                                        </p:tgtEl>
                                      </p:cBhvr>
                                    </p:animEffect>
                                  </p:childTnLst>
                                </p:cTn>
                              </p:par>
                              <p:par>
                                <p:cTn id="18" presetID="2" presetClass="entr" presetSubtype="8" fill="hold" grpId="0" nodeType="withEffect">
                                  <p:stCondLst>
                                    <p:cond delay="2000"/>
                                  </p:stCondLst>
                                  <p:childTnLst>
                                    <p:set>
                                      <p:cBhvr>
                                        <p:cTn id="19" dur="1" fill="hold">
                                          <p:stCondLst>
                                            <p:cond delay="0"/>
                                          </p:stCondLst>
                                        </p:cTn>
                                        <p:tgtEl>
                                          <p:spTgt spid="106"/>
                                        </p:tgtEl>
                                        <p:attrNameLst>
                                          <p:attrName>style.visibility</p:attrName>
                                        </p:attrNameLst>
                                      </p:cBhvr>
                                      <p:to>
                                        <p:strVal val="visible"/>
                                      </p:to>
                                    </p:set>
                                    <p:anim calcmode="lin" valueType="num">
                                      <p:cBhvr additive="base">
                                        <p:cTn id="20" dur="500" fill="hold"/>
                                        <p:tgtEl>
                                          <p:spTgt spid="106"/>
                                        </p:tgtEl>
                                        <p:attrNameLst>
                                          <p:attrName>ppt_x</p:attrName>
                                        </p:attrNameLst>
                                      </p:cBhvr>
                                      <p:tavLst>
                                        <p:tav tm="0">
                                          <p:val>
                                            <p:strVal val="0-#ppt_w/2"/>
                                          </p:val>
                                        </p:tav>
                                        <p:tav tm="100000">
                                          <p:val>
                                            <p:strVal val="#ppt_x"/>
                                          </p:val>
                                        </p:tav>
                                      </p:tavLst>
                                    </p:anim>
                                    <p:anim calcmode="lin" valueType="num">
                                      <p:cBhvr additive="base">
                                        <p:cTn id="21" dur="500" fill="hold"/>
                                        <p:tgtEl>
                                          <p:spTgt spid="106"/>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2000"/>
                                  </p:stCondLst>
                                  <p:childTnLst>
                                    <p:set>
                                      <p:cBhvr>
                                        <p:cTn id="23" dur="1" fill="hold">
                                          <p:stCondLst>
                                            <p:cond delay="0"/>
                                          </p:stCondLst>
                                        </p:cTn>
                                        <p:tgtEl>
                                          <p:spTgt spid="107"/>
                                        </p:tgtEl>
                                        <p:attrNameLst>
                                          <p:attrName>style.visibility</p:attrName>
                                        </p:attrNameLst>
                                      </p:cBhvr>
                                      <p:to>
                                        <p:strVal val="visible"/>
                                      </p:to>
                                    </p:set>
                                    <p:anim calcmode="lin" valueType="num">
                                      <p:cBhvr additive="base">
                                        <p:cTn id="24" dur="500" fill="hold"/>
                                        <p:tgtEl>
                                          <p:spTgt spid="107"/>
                                        </p:tgtEl>
                                        <p:attrNameLst>
                                          <p:attrName>ppt_x</p:attrName>
                                        </p:attrNameLst>
                                      </p:cBhvr>
                                      <p:tavLst>
                                        <p:tav tm="0">
                                          <p:val>
                                            <p:strVal val="0-#ppt_w/2"/>
                                          </p:val>
                                        </p:tav>
                                        <p:tav tm="100000">
                                          <p:val>
                                            <p:strVal val="#ppt_x"/>
                                          </p:val>
                                        </p:tav>
                                      </p:tavLst>
                                    </p:anim>
                                    <p:anim calcmode="lin" valueType="num">
                                      <p:cBhvr additive="base">
                                        <p:cTn id="25" dur="500" fill="hold"/>
                                        <p:tgtEl>
                                          <p:spTgt spid="107"/>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2000"/>
                                  </p:stCondLst>
                                  <p:childTnLst>
                                    <p:set>
                                      <p:cBhvr>
                                        <p:cTn id="27" dur="1" fill="hold">
                                          <p:stCondLst>
                                            <p:cond delay="0"/>
                                          </p:stCondLst>
                                        </p:cTn>
                                        <p:tgtEl>
                                          <p:spTgt spid="111"/>
                                        </p:tgtEl>
                                        <p:attrNameLst>
                                          <p:attrName>style.visibility</p:attrName>
                                        </p:attrNameLst>
                                      </p:cBhvr>
                                      <p:to>
                                        <p:strVal val="visible"/>
                                      </p:to>
                                    </p:set>
                                    <p:anim calcmode="lin" valueType="num">
                                      <p:cBhvr additive="base">
                                        <p:cTn id="28" dur="500" fill="hold"/>
                                        <p:tgtEl>
                                          <p:spTgt spid="111"/>
                                        </p:tgtEl>
                                        <p:attrNameLst>
                                          <p:attrName>ppt_x</p:attrName>
                                        </p:attrNameLst>
                                      </p:cBhvr>
                                      <p:tavLst>
                                        <p:tav tm="0">
                                          <p:val>
                                            <p:strVal val="0-#ppt_w/2"/>
                                          </p:val>
                                        </p:tav>
                                        <p:tav tm="100000">
                                          <p:val>
                                            <p:strVal val="#ppt_x"/>
                                          </p:val>
                                        </p:tav>
                                      </p:tavLst>
                                    </p:anim>
                                    <p:anim calcmode="lin" valueType="num">
                                      <p:cBhvr additive="base">
                                        <p:cTn id="29" dur="500" fill="hold"/>
                                        <p:tgtEl>
                                          <p:spTgt spid="111"/>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2000"/>
                                  </p:stCondLst>
                                  <p:childTnLst>
                                    <p:set>
                                      <p:cBhvr>
                                        <p:cTn id="31" dur="1" fill="hold">
                                          <p:stCondLst>
                                            <p:cond delay="0"/>
                                          </p:stCondLst>
                                        </p:cTn>
                                        <p:tgtEl>
                                          <p:spTgt spid="108"/>
                                        </p:tgtEl>
                                        <p:attrNameLst>
                                          <p:attrName>style.visibility</p:attrName>
                                        </p:attrNameLst>
                                      </p:cBhvr>
                                      <p:to>
                                        <p:strVal val="visible"/>
                                      </p:to>
                                    </p:set>
                                    <p:anim calcmode="lin" valueType="num">
                                      <p:cBhvr additive="base">
                                        <p:cTn id="32" dur="500" fill="hold"/>
                                        <p:tgtEl>
                                          <p:spTgt spid="108"/>
                                        </p:tgtEl>
                                        <p:attrNameLst>
                                          <p:attrName>ppt_x</p:attrName>
                                        </p:attrNameLst>
                                      </p:cBhvr>
                                      <p:tavLst>
                                        <p:tav tm="0">
                                          <p:val>
                                            <p:strVal val="0-#ppt_w/2"/>
                                          </p:val>
                                        </p:tav>
                                        <p:tav tm="100000">
                                          <p:val>
                                            <p:strVal val="#ppt_x"/>
                                          </p:val>
                                        </p:tav>
                                      </p:tavLst>
                                    </p:anim>
                                    <p:anim calcmode="lin" valueType="num">
                                      <p:cBhvr additive="base">
                                        <p:cTn id="33" dur="500" fill="hold"/>
                                        <p:tgtEl>
                                          <p:spTgt spid="1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4" repeatCount="indefinite" fill="hold" display="0">
                  <p:stCondLst>
                    <p:cond delay="indefinite"/>
                  </p:stCondLst>
                  <p:endCondLst>
                    <p:cond evt="onStopAudio" delay="0">
                      <p:tgtEl>
                        <p:sldTgt/>
                      </p:tgtEl>
                    </p:cond>
                  </p:endCondLst>
                </p:cTn>
                <p:tgtEl>
                  <p:spTgt spid="4"/>
                </p:tgtEl>
              </p:cMediaNode>
            </p:audio>
            <p:audio>
              <p:cMediaNode vol="80000">
                <p:cTn id="35" fill="hold" display="0">
                  <p:stCondLst>
                    <p:cond delay="indefinite"/>
                  </p:stCondLst>
                  <p:endCondLst>
                    <p:cond evt="onStopAudio" delay="0">
                      <p:tgtEl>
                        <p:sldTgt/>
                      </p:tgtEl>
                    </p:cond>
                  </p:endCondLst>
                </p:cTn>
                <p:tgtEl>
                  <p:spTgt spid="109"/>
                </p:tgtEl>
              </p:cMediaNode>
            </p:audio>
          </p:childTnLst>
        </p:cTn>
      </p:par>
    </p:tnLst>
    <p:bldLst>
      <p:bldP spid="106" grpId="0" animBg="1"/>
      <p:bldP spid="107" grpId="0"/>
      <p:bldP spid="10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00px-SARS-CoV-2_without_background.png">
            <a:extLst>
              <a:ext uri="{FF2B5EF4-FFF2-40B4-BE49-F238E27FC236}">
                <a16:creationId xmlns:a16="http://schemas.microsoft.com/office/drawing/2014/main" id="{F712D81C-382E-460B-B0F5-847BEC9720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5051" y="458871"/>
            <a:ext cx="3941587" cy="3958007"/>
          </a:xfrm>
          <a:prstGeom prst="rect">
            <a:avLst/>
          </a:prstGeom>
        </p:spPr>
      </p:pic>
      <p:sp>
        <p:nvSpPr>
          <p:cNvPr id="2" name="TextBox 1">
            <a:extLst>
              <a:ext uri="{FF2B5EF4-FFF2-40B4-BE49-F238E27FC236}">
                <a16:creationId xmlns:a16="http://schemas.microsoft.com/office/drawing/2014/main" id="{88CBE323-B796-4208-AE91-4E2650B87AB4}"/>
              </a:ext>
            </a:extLst>
          </p:cNvPr>
          <p:cNvSpPr txBox="1"/>
          <p:nvPr/>
        </p:nvSpPr>
        <p:spPr>
          <a:xfrm>
            <a:off x="1593844" y="578070"/>
            <a:ext cx="9144000" cy="3400931"/>
          </a:xfrm>
          <a:prstGeom prst="rect">
            <a:avLst/>
          </a:prstGeom>
          <a:noFill/>
          <a:effectLst>
            <a:innerShdw blurRad="63500" dist="50800" dir="13500000">
              <a:prstClr val="black">
                <a:alpha val="50000"/>
              </a:prstClr>
            </a:innerShdw>
          </a:effectLst>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700" b="1" dirty="0">
                <a:ln w="11430"/>
                <a:solidFill>
                  <a:schemeClr val="bg1"/>
                </a:solidFill>
                <a:effectLst>
                  <a:glow rad="25400">
                    <a:schemeClr val="tx1">
                      <a:alpha val="12000"/>
                    </a:schemeClr>
                  </a:glow>
                  <a:outerShdw blurRad="28575" dist="38100" dir="3600000" sx="99000" sy="99000" algn="t" rotWithShape="0">
                    <a:prstClr val="black">
                      <a:alpha val="73000"/>
                    </a:prstClr>
                  </a:outerShdw>
                </a:effectLst>
                <a:latin typeface="Futura BdCn BT"/>
                <a:cs typeface="Futura BdCn BT"/>
              </a:rPr>
              <a:t>2020</a:t>
            </a:r>
          </a:p>
          <a:p>
            <a:pPr algn="ctr"/>
            <a:r>
              <a:rPr lang="en-US" sz="4800" b="1" dirty="0">
                <a:ln w="11430"/>
                <a:solidFill>
                  <a:schemeClr val="bg1"/>
                </a:solidFill>
                <a:effectLst>
                  <a:glow rad="25400">
                    <a:schemeClr val="tx1">
                      <a:alpha val="12000"/>
                    </a:schemeClr>
                  </a:glow>
                  <a:outerShdw blurRad="28575" dist="38100" dir="3600000" sx="99000" sy="99000" algn="t" rotWithShape="0">
                    <a:prstClr val="black">
                      <a:alpha val="73000"/>
                    </a:prstClr>
                  </a:outerShdw>
                </a:effectLst>
                <a:latin typeface="Tahoma" panose="020B0604030504040204" pitchFamily="34" charset="0"/>
                <a:ea typeface="Tahoma" panose="020B0604030504040204" pitchFamily="34" charset="0"/>
                <a:cs typeface="Tahoma" panose="020B0604030504040204" pitchFamily="34" charset="0"/>
              </a:rPr>
              <a:t>Looking Back…</a:t>
            </a:r>
            <a:endParaRPr lang="en-US" sz="1400" b="1" dirty="0">
              <a:ln w="11430"/>
              <a:solidFill>
                <a:schemeClr val="bg1"/>
              </a:solidFill>
              <a:effectLst>
                <a:glow rad="25400">
                  <a:schemeClr val="tx1">
                    <a:alpha val="12000"/>
                  </a:schemeClr>
                </a:glow>
                <a:outerShdw blurRad="28575" dist="38100" dir="3600000" sx="99000" sy="99000" algn="t" rotWithShape="0">
                  <a:prstClr val="black">
                    <a:alpha val="73000"/>
                  </a:prst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4320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1834"/>
            <a:ext cx="9143999" cy="584776"/>
          </a:xfrm>
          <a:prstGeom prst="rect">
            <a:avLst/>
          </a:prstGeom>
          <a:noFill/>
        </p:spPr>
        <p:txBody>
          <a:bodyPr wrap="square" rtlCol="0">
            <a:spAutoFit/>
          </a:bodyPr>
          <a:lstStyle/>
          <a:p>
            <a:pPr algn="ctr"/>
            <a:r>
              <a:rPr lang="en-US" sz="3200" dirty="0">
                <a:solidFill>
                  <a:srgbClr val="FFFFFF"/>
                </a:solidFill>
                <a:latin typeface="Tahoma" panose="020B0604030504040204" pitchFamily="34" charset="0"/>
                <a:ea typeface="Tahoma" panose="020B0604030504040204" pitchFamily="34" charset="0"/>
                <a:cs typeface="Tahoma" panose="020B0604030504040204" pitchFamily="34" charset="0"/>
              </a:rPr>
              <a:t>2020 - Results</a:t>
            </a:r>
            <a:endParaRPr lang="en-US" sz="3200" dirty="0">
              <a:solidFill>
                <a:srgbClr val="FFA600"/>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805331340"/>
              </p:ext>
            </p:extLst>
          </p:nvPr>
        </p:nvGraphicFramePr>
        <p:xfrm>
          <a:off x="4822842" y="2651782"/>
          <a:ext cx="2154163" cy="2274798"/>
        </p:xfrm>
        <a:graphic>
          <a:graphicData uri="http://schemas.openxmlformats.org/drawingml/2006/table">
            <a:tbl>
              <a:tblPr/>
              <a:tblGrid>
                <a:gridCol w="691369">
                  <a:extLst>
                    <a:ext uri="{9D8B030D-6E8A-4147-A177-3AD203B41FA5}">
                      <a16:colId xmlns:a16="http://schemas.microsoft.com/office/drawing/2014/main" val="20000"/>
                    </a:ext>
                  </a:extLst>
                </a:gridCol>
                <a:gridCol w="385713">
                  <a:extLst>
                    <a:ext uri="{9D8B030D-6E8A-4147-A177-3AD203B41FA5}">
                      <a16:colId xmlns:a16="http://schemas.microsoft.com/office/drawing/2014/main" val="20001"/>
                    </a:ext>
                  </a:extLst>
                </a:gridCol>
                <a:gridCol w="385711">
                  <a:extLst>
                    <a:ext uri="{9D8B030D-6E8A-4147-A177-3AD203B41FA5}">
                      <a16:colId xmlns:a16="http://schemas.microsoft.com/office/drawing/2014/main" val="20002"/>
                    </a:ext>
                  </a:extLst>
                </a:gridCol>
                <a:gridCol w="691370">
                  <a:extLst>
                    <a:ext uri="{9D8B030D-6E8A-4147-A177-3AD203B41FA5}">
                      <a16:colId xmlns:a16="http://schemas.microsoft.com/office/drawing/2014/main" val="20003"/>
                    </a:ext>
                  </a:extLst>
                </a:gridCol>
              </a:tblGrid>
              <a:tr h="293598">
                <a:tc gridSpan="4">
                  <a:txBody>
                    <a:bodyPr/>
                    <a:lstStyle/>
                    <a:p>
                      <a:pPr algn="ctr" fontAlgn="b"/>
                      <a:r>
                        <a:rPr lang="en-US" sz="1000" b="1" i="0" u="none" strike="noStrike" dirty="0">
                          <a:solidFill>
                            <a:srgbClr val="FFFFFF"/>
                          </a:solidFill>
                          <a:effectLst/>
                          <a:latin typeface="Segoe UI"/>
                          <a:cs typeface="Segoe UI"/>
                        </a:rPr>
                        <a:t>Regular Season</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US" sz="1200" b="0" i="0" u="none" strike="noStrike" dirty="0">
                        <a:solidFill>
                          <a:srgbClr val="FFFFFF"/>
                        </a:solidFill>
                        <a:effectLst/>
                        <a:latin typeface="Segoe UI"/>
                        <a:cs typeface="Segoe UI"/>
                      </a:endParaRP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hMerge="1">
                  <a:txBody>
                    <a:bodyPr/>
                    <a:lstStyle/>
                    <a:p>
                      <a:pPr algn="ctr" fontAlgn="b"/>
                      <a:endParaRPr lang="en-US" sz="1200" b="0" i="0" u="none" strike="noStrike" dirty="0">
                        <a:solidFill>
                          <a:srgbClr val="FFFFFF"/>
                        </a:solidFill>
                        <a:effectLst/>
                        <a:latin typeface="Segoe UI"/>
                        <a:cs typeface="Segoe UI"/>
                      </a:endParaRP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accent5"/>
                    </a:solidFill>
                  </a:tcPr>
                </a:tc>
                <a:tc hMerge="1">
                  <a:txBody>
                    <a:bodyPr/>
                    <a:lstStyle/>
                    <a:p>
                      <a:pPr algn="ctr" fontAlgn="b"/>
                      <a:endParaRPr lang="en-US" sz="1200" b="0" i="0" u="none" strike="noStrike" dirty="0">
                        <a:solidFill>
                          <a:srgbClr val="FFFFFF"/>
                        </a:solidFill>
                        <a:effectLst/>
                        <a:latin typeface="Segoe UI"/>
                        <a:cs typeface="Segoe UI"/>
                      </a:endParaRP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accent5"/>
                    </a:solidFill>
                  </a:tcPr>
                </a:tc>
                <a:extLst>
                  <a:ext uri="{0D108BD9-81ED-4DB2-BD59-A6C34878D82A}">
                    <a16:rowId xmlns:a16="http://schemas.microsoft.com/office/drawing/2014/main" val="10000"/>
                  </a:ext>
                </a:extLst>
              </a:tr>
              <a:tr h="146799">
                <a:tc>
                  <a:txBody>
                    <a:bodyPr/>
                    <a:lstStyle/>
                    <a:p>
                      <a:pPr algn="ctr" fontAlgn="b"/>
                      <a:r>
                        <a:rPr lang="en-US" sz="1000" b="0" i="0" u="none" strike="noStrike" dirty="0">
                          <a:solidFill>
                            <a:schemeClr val="bg1"/>
                          </a:solidFill>
                          <a:effectLst/>
                          <a:latin typeface="Segoe UI"/>
                          <a:cs typeface="Segoe UI"/>
                        </a:rPr>
                        <a:t>Trevor</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bg1"/>
                          </a:solidFill>
                          <a:effectLst/>
                          <a:latin typeface="Segoe UI"/>
                          <a:cs typeface="Segoe UI"/>
                        </a:rPr>
                        <a:t>10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bg1"/>
                          </a:solidFill>
                          <a:effectLst/>
                          <a:latin typeface="Segoe UI"/>
                          <a:cs typeface="Segoe UI"/>
                        </a:rPr>
                        <a:t>3</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bg1"/>
                          </a:solidFill>
                          <a:effectLst/>
                          <a:latin typeface="Segoe UI"/>
                          <a:cs typeface="Segoe UI"/>
                        </a:rPr>
                        <a:t>1,841</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46799">
                <a:tc>
                  <a:txBody>
                    <a:bodyPr/>
                    <a:lstStyle/>
                    <a:p>
                      <a:pPr algn="ctr" fontAlgn="b"/>
                      <a:r>
                        <a:rPr lang="en-US" sz="1000" b="0" i="0" u="none" strike="noStrike" dirty="0">
                          <a:solidFill>
                            <a:schemeClr val="bg1"/>
                          </a:solidFill>
                          <a:effectLst/>
                          <a:latin typeface="Segoe UI"/>
                          <a:cs typeface="Segoe UI"/>
                        </a:rPr>
                        <a:t>Andrew</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bg1"/>
                          </a:solidFill>
                          <a:effectLst/>
                          <a:latin typeface="Segoe UI"/>
                          <a:cs typeface="Segoe UI"/>
                        </a:rPr>
                        <a:t>9</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bg1"/>
                          </a:solidFill>
                          <a:effectLst/>
                          <a:latin typeface="Segoe UI"/>
                          <a:cs typeface="Segoe UI"/>
                        </a:rPr>
                        <a:t>4</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bg1"/>
                          </a:solidFill>
                          <a:effectLst/>
                          <a:latin typeface="Segoe UI"/>
                          <a:cs typeface="Segoe UI"/>
                        </a:rPr>
                        <a:t>1,939</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46799">
                <a:tc>
                  <a:txBody>
                    <a:bodyPr/>
                    <a:lstStyle/>
                    <a:p>
                      <a:pPr algn="ctr" fontAlgn="b"/>
                      <a:r>
                        <a:rPr lang="en-US" sz="1000" b="0" i="0" u="none" strike="noStrike" dirty="0">
                          <a:solidFill>
                            <a:schemeClr val="bg1"/>
                          </a:solidFill>
                          <a:effectLst/>
                          <a:latin typeface="Segoe UI"/>
                          <a:cs typeface="Segoe UI"/>
                        </a:rPr>
                        <a:t>Jim</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bg1"/>
                          </a:solidFill>
                          <a:effectLst/>
                          <a:latin typeface="Segoe UI"/>
                          <a:cs typeface="Segoe UI"/>
                        </a:rPr>
                        <a:t>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bg1"/>
                          </a:solidFill>
                          <a:effectLst/>
                          <a:latin typeface="Segoe UI"/>
                          <a:cs typeface="Segoe UI"/>
                        </a:rPr>
                        <a:t>5</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bg1"/>
                          </a:solidFill>
                          <a:effectLst/>
                          <a:latin typeface="Segoe UI"/>
                          <a:cs typeface="Segoe UI"/>
                        </a:rPr>
                        <a:t>1,929</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46799">
                <a:tc>
                  <a:txBody>
                    <a:bodyPr/>
                    <a:lstStyle/>
                    <a:p>
                      <a:pPr algn="ctr" fontAlgn="b"/>
                      <a:r>
                        <a:rPr lang="en-US" sz="1000" b="0" i="0" u="none" strike="noStrike" dirty="0">
                          <a:solidFill>
                            <a:schemeClr val="bg1"/>
                          </a:solidFill>
                          <a:effectLst/>
                          <a:latin typeface="Segoe UI"/>
                          <a:cs typeface="Segoe UI"/>
                        </a:rPr>
                        <a:t>Bill</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bg1"/>
                          </a:solidFill>
                          <a:effectLst/>
                          <a:latin typeface="Segoe UI"/>
                          <a:cs typeface="Segoe UI"/>
                        </a:rPr>
                        <a:t>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bg1"/>
                          </a:solidFill>
                          <a:effectLst/>
                          <a:latin typeface="Segoe UI"/>
                          <a:cs typeface="Segoe UI"/>
                        </a:rPr>
                        <a:t>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bg1"/>
                          </a:solidFill>
                          <a:effectLst/>
                          <a:latin typeface="Segoe UI"/>
                          <a:cs typeface="Segoe UI"/>
                        </a:rPr>
                        <a:t>1,795</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46799">
                <a:tc>
                  <a:txBody>
                    <a:bodyPr/>
                    <a:lstStyle/>
                    <a:p>
                      <a:pPr algn="ctr" fontAlgn="b"/>
                      <a:r>
                        <a:rPr lang="en-US" sz="1000" b="0" i="0" u="none" strike="noStrike" dirty="0">
                          <a:solidFill>
                            <a:schemeClr val="bg1"/>
                          </a:solidFill>
                          <a:effectLst/>
                          <a:latin typeface="Segoe UI"/>
                          <a:cs typeface="Segoe UI"/>
                        </a:rPr>
                        <a:t>Kurt</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bg1"/>
                          </a:solidFill>
                          <a:effectLst/>
                          <a:latin typeface="Segoe UI"/>
                          <a:cs typeface="Segoe UI"/>
                        </a:rPr>
                        <a:t>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bg1"/>
                          </a:solidFill>
                          <a:effectLst/>
                          <a:latin typeface="Segoe UI"/>
                          <a:cs typeface="Segoe UI"/>
                        </a:rPr>
                        <a:t>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bg1"/>
                          </a:solidFill>
                          <a:effectLst/>
                          <a:latin typeface="Segoe UI"/>
                          <a:cs typeface="Segoe UI"/>
                        </a:rPr>
                        <a:t>1,726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46799">
                <a:tc>
                  <a:txBody>
                    <a:bodyPr/>
                    <a:lstStyle/>
                    <a:p>
                      <a:pPr algn="ctr" fontAlgn="b"/>
                      <a:r>
                        <a:rPr lang="en-US" sz="1000" b="0" i="0" u="none" strike="noStrike" dirty="0">
                          <a:solidFill>
                            <a:schemeClr val="bg1"/>
                          </a:solidFill>
                          <a:effectLst/>
                          <a:latin typeface="Segoe UI"/>
                          <a:cs typeface="Segoe UI"/>
                        </a:rPr>
                        <a:t>Eddie</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bg1"/>
                          </a:solidFill>
                          <a:effectLst/>
                          <a:latin typeface="Segoe UI"/>
                          <a:cs typeface="Segoe UI"/>
                        </a:rPr>
                        <a:t>5</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bg1"/>
                          </a:solidFill>
                          <a:effectLst/>
                          <a:latin typeface="Segoe UI"/>
                          <a:cs typeface="Segoe UI"/>
                        </a:rPr>
                        <a:t>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bg1"/>
                          </a:solidFill>
                          <a:effectLst/>
                          <a:latin typeface="Segoe UI"/>
                          <a:cs typeface="Segoe UI"/>
                        </a:rPr>
                        <a:t>1,799</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46799">
                <a:tc>
                  <a:txBody>
                    <a:bodyPr/>
                    <a:lstStyle/>
                    <a:p>
                      <a:pPr algn="ctr" fontAlgn="b"/>
                      <a:endParaRPr lang="en-US" sz="1000" b="0" i="0" u="none" strike="noStrike" dirty="0">
                        <a:solidFill>
                          <a:schemeClr val="tx1"/>
                        </a:solidFill>
                        <a:effectLst/>
                        <a:latin typeface="Segoe UI"/>
                        <a:cs typeface="Segoe UI"/>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000" b="0" i="0" u="none" strike="noStrike" dirty="0">
                        <a:solidFill>
                          <a:schemeClr val="tx1"/>
                        </a:solidFill>
                        <a:effectLst/>
                        <a:latin typeface="Segoe UI"/>
                        <a:cs typeface="Segoe UI"/>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000" b="0" i="0" u="none" strike="noStrike" dirty="0">
                        <a:solidFill>
                          <a:schemeClr val="tx1"/>
                        </a:solidFill>
                        <a:effectLst/>
                        <a:latin typeface="Segoe UI"/>
                        <a:cs typeface="Segoe UI"/>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000" b="0" i="0" u="none" strike="noStrike" dirty="0">
                        <a:solidFill>
                          <a:schemeClr val="tx1"/>
                        </a:solidFill>
                        <a:effectLst/>
                        <a:latin typeface="Segoe UI"/>
                        <a:cs typeface="Segoe UI"/>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46799">
                <a:tc>
                  <a:txBody>
                    <a:bodyPr/>
                    <a:lstStyle/>
                    <a:p>
                      <a:pPr algn="ctr" fontAlgn="b"/>
                      <a:r>
                        <a:rPr lang="en-US" sz="1000" b="0" i="0" u="none" strike="noStrike" dirty="0">
                          <a:solidFill>
                            <a:srgbClr val="FFFFFF"/>
                          </a:solidFill>
                          <a:effectLst/>
                          <a:latin typeface="Segoe UI"/>
                          <a:cs typeface="Segoe UI"/>
                        </a:rPr>
                        <a:t>Darren</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dirty="0">
                          <a:solidFill>
                            <a:srgbClr val="FFFFFF"/>
                          </a:solidFill>
                          <a:effectLst/>
                          <a:latin typeface="Segoe UI"/>
                          <a:cs typeface="Segoe UI"/>
                        </a:rPr>
                        <a:t>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dirty="0">
                          <a:solidFill>
                            <a:srgbClr val="FFFFFF"/>
                          </a:solidFill>
                          <a:effectLst/>
                          <a:latin typeface="Segoe UI"/>
                          <a:cs typeface="Segoe UI"/>
                        </a:rPr>
                        <a:t>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dirty="0">
                          <a:solidFill>
                            <a:srgbClr val="FFFFFF"/>
                          </a:solidFill>
                          <a:effectLst/>
                          <a:latin typeface="Segoe UI"/>
                          <a:cs typeface="Segoe UI"/>
                        </a:rPr>
                        <a:t>1,718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46799">
                <a:tc>
                  <a:txBody>
                    <a:bodyPr/>
                    <a:lstStyle/>
                    <a:p>
                      <a:pPr algn="ctr" fontAlgn="b"/>
                      <a:r>
                        <a:rPr lang="en-US" sz="1000" b="0" i="0" u="none" strike="noStrike" dirty="0" err="1">
                          <a:solidFill>
                            <a:srgbClr val="FFFFFF"/>
                          </a:solidFill>
                          <a:effectLst/>
                          <a:latin typeface="Segoe UI"/>
                          <a:cs typeface="Segoe UI"/>
                        </a:rPr>
                        <a:t>TrentShall</a:t>
                      </a:r>
                      <a:endParaRPr lang="en-US" sz="1000" b="0" i="0" u="none" strike="noStrike" dirty="0">
                        <a:solidFill>
                          <a:srgbClr val="FFFFFF"/>
                        </a:solidFill>
                        <a:effectLst/>
                        <a:latin typeface="Segoe UI"/>
                        <a:cs typeface="Segoe UI"/>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dirty="0">
                          <a:solidFill>
                            <a:srgbClr val="FFFFFF"/>
                          </a:solidFill>
                          <a:effectLst/>
                          <a:latin typeface="Segoe UI"/>
                          <a:cs typeface="Segoe UI"/>
                        </a:rPr>
                        <a:t>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dirty="0">
                          <a:solidFill>
                            <a:srgbClr val="FFFFFF"/>
                          </a:solidFill>
                          <a:effectLst/>
                          <a:latin typeface="Segoe UI"/>
                          <a:cs typeface="Segoe UI"/>
                        </a:rPr>
                        <a:t>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dirty="0">
                          <a:solidFill>
                            <a:srgbClr val="FFFFFF"/>
                          </a:solidFill>
                          <a:effectLst/>
                          <a:latin typeface="Segoe UI"/>
                          <a:cs typeface="Segoe UI"/>
                        </a:rPr>
                        <a:t>1,656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46799">
                <a:tc>
                  <a:txBody>
                    <a:bodyPr/>
                    <a:lstStyle/>
                    <a:p>
                      <a:pPr algn="ctr" fontAlgn="b"/>
                      <a:r>
                        <a:rPr lang="en-US" sz="1000" b="0" i="0" u="none" strike="noStrike" dirty="0">
                          <a:solidFill>
                            <a:srgbClr val="FFFFFF"/>
                          </a:solidFill>
                          <a:effectLst/>
                          <a:latin typeface="Segoe UI"/>
                          <a:cs typeface="Segoe UI"/>
                        </a:rPr>
                        <a:t>Albert</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dirty="0">
                          <a:solidFill>
                            <a:srgbClr val="FFFFFF"/>
                          </a:solidFill>
                          <a:effectLst/>
                          <a:latin typeface="Segoe UI"/>
                          <a:cs typeface="Segoe UI"/>
                        </a:rPr>
                        <a:t>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dirty="0">
                          <a:solidFill>
                            <a:srgbClr val="FFFFFF"/>
                          </a:solidFill>
                          <a:effectLst/>
                          <a:latin typeface="Segoe UI"/>
                          <a:cs typeface="Segoe UI"/>
                        </a:rPr>
                        <a:t>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dirty="0">
                          <a:solidFill>
                            <a:srgbClr val="FFFFFF"/>
                          </a:solidFill>
                          <a:effectLst/>
                          <a:latin typeface="Segoe UI"/>
                          <a:cs typeface="Segoe UI"/>
                        </a:rPr>
                        <a:t>1,635</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146799">
                <a:tc>
                  <a:txBody>
                    <a:bodyPr/>
                    <a:lstStyle/>
                    <a:p>
                      <a:pPr algn="ctr" fontAlgn="b"/>
                      <a:r>
                        <a:rPr lang="en-US" sz="1000" b="0" i="0" u="none" strike="noStrike" dirty="0">
                          <a:solidFill>
                            <a:srgbClr val="FFFFFF"/>
                          </a:solidFill>
                          <a:effectLst/>
                          <a:latin typeface="Segoe UI"/>
                          <a:cs typeface="Segoe UI"/>
                        </a:rPr>
                        <a:t>Jeff</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dirty="0">
                          <a:solidFill>
                            <a:srgbClr val="FFFFFF"/>
                          </a:solidFill>
                          <a:effectLst/>
                          <a:latin typeface="Segoe UI"/>
                          <a:cs typeface="Segoe UI"/>
                        </a:rPr>
                        <a:t>5</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dirty="0">
                          <a:solidFill>
                            <a:srgbClr val="FFFFFF"/>
                          </a:solidFill>
                          <a:effectLst/>
                          <a:latin typeface="Segoe UI"/>
                          <a:cs typeface="Segoe UI"/>
                        </a:rPr>
                        <a:t>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dirty="0">
                          <a:solidFill>
                            <a:srgbClr val="FFFFFF"/>
                          </a:solidFill>
                          <a:effectLst/>
                          <a:latin typeface="Segoe UI"/>
                          <a:cs typeface="Segoe UI"/>
                        </a:rPr>
                        <a:t>1,665</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146799">
                <a:tc>
                  <a:txBody>
                    <a:bodyPr/>
                    <a:lstStyle/>
                    <a:p>
                      <a:pPr algn="ctr" fontAlgn="b"/>
                      <a:r>
                        <a:rPr lang="en-US" sz="1000" b="0" i="0" u="none" strike="noStrike" dirty="0">
                          <a:solidFill>
                            <a:srgbClr val="FFFFFF"/>
                          </a:solidFill>
                          <a:effectLst/>
                          <a:latin typeface="Segoe UI"/>
                          <a:cs typeface="Segoe UI"/>
                        </a:rPr>
                        <a:t>Jake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dirty="0">
                          <a:solidFill>
                            <a:srgbClr val="FFFFFF"/>
                          </a:solidFill>
                          <a:effectLst/>
                          <a:latin typeface="Segoe UI"/>
                          <a:cs typeface="Segoe UI"/>
                        </a:rPr>
                        <a:t>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dirty="0">
                          <a:solidFill>
                            <a:srgbClr val="FFFFFF"/>
                          </a:solidFill>
                          <a:effectLst/>
                          <a:latin typeface="Segoe UI"/>
                          <a:cs typeface="Segoe UI"/>
                        </a:rPr>
                        <a:t>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dirty="0">
                          <a:solidFill>
                            <a:srgbClr val="FFFFFF"/>
                          </a:solidFill>
                          <a:effectLst/>
                          <a:latin typeface="Segoe UI"/>
                          <a:cs typeface="Segoe UI"/>
                        </a:rPr>
                        <a:t>1,604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146799">
                <a:tc>
                  <a:txBody>
                    <a:bodyPr/>
                    <a:lstStyle/>
                    <a:p>
                      <a:pPr algn="ctr" fontAlgn="b"/>
                      <a:r>
                        <a:rPr lang="en-US" sz="1000" b="0" i="0" u="none" strike="noStrike" dirty="0">
                          <a:solidFill>
                            <a:srgbClr val="FFFFFF"/>
                          </a:solidFill>
                          <a:effectLst/>
                          <a:latin typeface="Segoe UI"/>
                          <a:cs typeface="Segoe UI"/>
                        </a:rPr>
                        <a:t>Aaron</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dirty="0">
                          <a:solidFill>
                            <a:srgbClr val="FFFFFF"/>
                          </a:solidFill>
                          <a:effectLst/>
                          <a:latin typeface="Segoe UI"/>
                          <a:cs typeface="Segoe UI"/>
                        </a:rPr>
                        <a:t>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dirty="0">
                          <a:solidFill>
                            <a:srgbClr val="FFFFFF"/>
                          </a:solidFill>
                          <a:effectLst/>
                          <a:latin typeface="Segoe UI"/>
                          <a:cs typeface="Segoe UI"/>
                        </a:rPr>
                        <a:t>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dirty="0">
                          <a:solidFill>
                            <a:srgbClr val="FFFFFF"/>
                          </a:solidFill>
                          <a:effectLst/>
                          <a:latin typeface="Segoe UI"/>
                          <a:cs typeface="Segoe UI"/>
                        </a:rPr>
                        <a:t>1,789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1180549"/>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2740692682"/>
              </p:ext>
            </p:extLst>
          </p:nvPr>
        </p:nvGraphicFramePr>
        <p:xfrm>
          <a:off x="2050065" y="2651782"/>
          <a:ext cx="2502390" cy="2266029"/>
        </p:xfrm>
        <a:graphic>
          <a:graphicData uri="http://schemas.openxmlformats.org/drawingml/2006/table">
            <a:tbl>
              <a:tblPr/>
              <a:tblGrid>
                <a:gridCol w="1251195">
                  <a:extLst>
                    <a:ext uri="{9D8B030D-6E8A-4147-A177-3AD203B41FA5}">
                      <a16:colId xmlns:a16="http://schemas.microsoft.com/office/drawing/2014/main" val="20000"/>
                    </a:ext>
                  </a:extLst>
                </a:gridCol>
                <a:gridCol w="1251195">
                  <a:extLst>
                    <a:ext uri="{9D8B030D-6E8A-4147-A177-3AD203B41FA5}">
                      <a16:colId xmlns:a16="http://schemas.microsoft.com/office/drawing/2014/main" val="20001"/>
                    </a:ext>
                  </a:extLst>
                </a:gridCol>
              </a:tblGrid>
              <a:tr h="251781">
                <a:tc>
                  <a:txBody>
                    <a:bodyPr/>
                    <a:lstStyle/>
                    <a:p>
                      <a:pPr algn="ctr" fontAlgn="b"/>
                      <a:r>
                        <a:rPr lang="en-US" sz="1200" b="0" i="0" u="none" strike="noStrike" dirty="0">
                          <a:solidFill>
                            <a:srgbClr val="FFFFFF"/>
                          </a:solidFill>
                          <a:effectLst/>
                          <a:latin typeface="Segoe UI"/>
                          <a:cs typeface="Segoe UI"/>
                        </a:rPr>
                        <a:t>Trevor</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4</a:t>
                      </a:r>
                      <a:r>
                        <a:rPr lang="en-US" sz="1200" b="0" i="0" u="none" strike="noStrike" baseline="30000" dirty="0">
                          <a:solidFill>
                            <a:srgbClr val="FFFFFF"/>
                          </a:solidFill>
                          <a:effectLst/>
                          <a:latin typeface="Segoe UI"/>
                          <a:cs typeface="Segoe UI"/>
                        </a:rPr>
                        <a:t>th</a:t>
                      </a:r>
                      <a:endParaRPr lang="en-US" sz="1200" b="0" i="0" u="none" strike="noStrike" dirty="0">
                        <a:solidFill>
                          <a:srgbClr val="FFFFFF"/>
                        </a:solidFill>
                        <a:effectLst/>
                        <a:latin typeface="Segoe UI"/>
                        <a:cs typeface="Segoe UI"/>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51781">
                <a:tc>
                  <a:txBody>
                    <a:bodyPr/>
                    <a:lstStyle/>
                    <a:p>
                      <a:pPr algn="ctr" fontAlgn="b"/>
                      <a:r>
                        <a:rPr lang="en-US" sz="1200" b="0" i="0" u="none" strike="noStrike" dirty="0">
                          <a:solidFill>
                            <a:srgbClr val="FFFFFF"/>
                          </a:solidFill>
                          <a:effectLst/>
                          <a:latin typeface="Segoe UI"/>
                          <a:cs typeface="Segoe UI"/>
                        </a:rPr>
                        <a:t>Kurt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5</a:t>
                      </a:r>
                      <a:r>
                        <a:rPr lang="en-US" sz="1200" b="0" i="0" u="none" strike="noStrike" baseline="30000" dirty="0">
                          <a:solidFill>
                            <a:srgbClr val="FFFFFF"/>
                          </a:solidFill>
                          <a:effectLst/>
                          <a:latin typeface="Segoe UI"/>
                          <a:cs typeface="Segoe UI"/>
                        </a:rPr>
                        <a:t>th</a:t>
                      </a:r>
                      <a:endParaRPr lang="en-US" sz="1200" b="0" i="0" u="none" strike="noStrike" dirty="0">
                        <a:solidFill>
                          <a:srgbClr val="FFFFFF"/>
                        </a:solidFill>
                        <a:effectLst/>
                        <a:latin typeface="Segoe UI"/>
                        <a:cs typeface="Segoe UI"/>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51781">
                <a:tc>
                  <a:txBody>
                    <a:bodyPr/>
                    <a:lstStyle/>
                    <a:p>
                      <a:pPr algn="ctr" fontAlgn="b"/>
                      <a:r>
                        <a:rPr lang="en-US" sz="1200" b="0" i="0" u="none" strike="noStrike" dirty="0">
                          <a:solidFill>
                            <a:srgbClr val="FFFFFF"/>
                          </a:solidFill>
                          <a:effectLst/>
                          <a:latin typeface="Segoe UI"/>
                          <a:cs typeface="Segoe UI"/>
                        </a:rPr>
                        <a:t>Jim</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6</a:t>
                      </a:r>
                      <a:r>
                        <a:rPr lang="en-US" sz="1200" b="0" i="0" u="none" strike="noStrike" baseline="30000" dirty="0">
                          <a:solidFill>
                            <a:srgbClr val="FFFFFF"/>
                          </a:solidFill>
                          <a:effectLst/>
                          <a:latin typeface="Segoe UI"/>
                          <a:cs typeface="Segoe UI"/>
                        </a:rPr>
                        <a:t>th</a:t>
                      </a:r>
                      <a:r>
                        <a:rPr lang="en-US" sz="1200" b="0" i="0" u="none" strike="noStrike" dirty="0">
                          <a:solidFill>
                            <a:srgbClr val="FFFFFF"/>
                          </a:solidFill>
                          <a:effectLst/>
                          <a:latin typeface="Segoe UI"/>
                          <a:cs typeface="Segoe UI"/>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51781">
                <a:tc>
                  <a:txBody>
                    <a:bodyPr/>
                    <a:lstStyle/>
                    <a:p>
                      <a:pPr algn="ctr" fontAlgn="b"/>
                      <a:r>
                        <a:rPr lang="en-US" sz="1200" b="0" i="0" u="none" strike="noStrike" dirty="0">
                          <a:solidFill>
                            <a:srgbClr val="FFFFFF"/>
                          </a:solidFill>
                          <a:effectLst/>
                          <a:latin typeface="Segoe UI"/>
                          <a:cs typeface="Segoe UI"/>
                        </a:rPr>
                        <a:t>Aaron</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7</a:t>
                      </a:r>
                      <a:r>
                        <a:rPr lang="en-US" sz="1200" b="0" i="0" u="none" strike="noStrike" baseline="30000" dirty="0">
                          <a:solidFill>
                            <a:srgbClr val="FFFFFF"/>
                          </a:solidFill>
                          <a:effectLst/>
                          <a:latin typeface="Segoe UI"/>
                          <a:cs typeface="Segoe UI"/>
                        </a:rPr>
                        <a:t>th</a:t>
                      </a:r>
                      <a:endParaRPr lang="en-US" sz="1200" b="0" i="0" u="none" strike="noStrike" dirty="0">
                        <a:solidFill>
                          <a:srgbClr val="FFFFFF"/>
                        </a:solidFill>
                        <a:effectLst/>
                        <a:latin typeface="Segoe UI"/>
                        <a:cs typeface="Segoe UI"/>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51781">
                <a:tc>
                  <a:txBody>
                    <a:bodyPr/>
                    <a:lstStyle/>
                    <a:p>
                      <a:pPr algn="ctr" fontAlgn="b"/>
                      <a:r>
                        <a:rPr lang="en-US" sz="1200" b="0" i="0" u="none" strike="noStrike" dirty="0">
                          <a:solidFill>
                            <a:srgbClr val="FFFFFF"/>
                          </a:solidFill>
                          <a:effectLst/>
                          <a:latin typeface="Segoe UI"/>
                          <a:cs typeface="Segoe UI"/>
                        </a:rPr>
                        <a:t>Jeff</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8</a:t>
                      </a:r>
                      <a:r>
                        <a:rPr lang="en-US" sz="1200" b="0" i="0" u="none" strike="noStrike" baseline="30000" dirty="0">
                          <a:solidFill>
                            <a:srgbClr val="FFFFFF"/>
                          </a:solidFill>
                          <a:effectLst/>
                          <a:latin typeface="Segoe UI"/>
                          <a:cs typeface="Segoe UI"/>
                        </a:rPr>
                        <a:t>th</a:t>
                      </a:r>
                      <a:endParaRPr lang="en-US" sz="1200" b="0" i="0" u="none" strike="noStrike" dirty="0">
                        <a:solidFill>
                          <a:srgbClr val="FFFFFF"/>
                        </a:solidFill>
                        <a:effectLst/>
                        <a:latin typeface="Segoe UI"/>
                        <a:cs typeface="Segoe UI"/>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51781">
                <a:tc>
                  <a:txBody>
                    <a:bodyPr/>
                    <a:lstStyle/>
                    <a:p>
                      <a:pPr algn="ctr" fontAlgn="b"/>
                      <a:r>
                        <a:rPr lang="en-US" sz="1200" b="0" i="0" u="none" strike="noStrike" dirty="0">
                          <a:solidFill>
                            <a:srgbClr val="FFFFFF"/>
                          </a:solidFill>
                          <a:effectLst/>
                          <a:latin typeface="Segoe UI"/>
                          <a:cs typeface="Segoe UI"/>
                        </a:rPr>
                        <a:t>Darren</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9</a:t>
                      </a:r>
                      <a:r>
                        <a:rPr lang="en-US" sz="1200" b="0" i="0" u="none" strike="noStrike" baseline="30000" dirty="0">
                          <a:solidFill>
                            <a:srgbClr val="FFFFFF"/>
                          </a:solidFill>
                          <a:effectLst/>
                          <a:latin typeface="Segoe UI"/>
                          <a:cs typeface="Segoe UI"/>
                        </a:rPr>
                        <a:t>th</a:t>
                      </a:r>
                      <a:endParaRPr lang="en-US" sz="1200" b="0" i="0" u="none" strike="noStrike" dirty="0">
                        <a:solidFill>
                          <a:srgbClr val="FFFFFF"/>
                        </a:solidFill>
                        <a:effectLst/>
                        <a:latin typeface="Segoe UI"/>
                        <a:cs typeface="Segoe UI"/>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51781">
                <a:tc>
                  <a:txBody>
                    <a:bodyPr/>
                    <a:lstStyle/>
                    <a:p>
                      <a:pPr algn="ctr" fontAlgn="b"/>
                      <a:r>
                        <a:rPr lang="en-US" sz="1200" b="0" i="0" u="none" strike="noStrike" dirty="0">
                          <a:solidFill>
                            <a:srgbClr val="FFFFFF"/>
                          </a:solidFill>
                          <a:effectLst/>
                          <a:latin typeface="Segoe UI"/>
                          <a:cs typeface="Segoe UI"/>
                        </a:rPr>
                        <a:t>Trent/Marshall</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10</a:t>
                      </a:r>
                      <a:r>
                        <a:rPr lang="en-US" sz="1200" b="0" i="0" u="none" strike="noStrike" baseline="30000" dirty="0">
                          <a:solidFill>
                            <a:srgbClr val="FFFFFF"/>
                          </a:solidFill>
                          <a:effectLst/>
                          <a:latin typeface="Segoe UI"/>
                          <a:cs typeface="Segoe UI"/>
                        </a:rPr>
                        <a:t>th</a:t>
                      </a:r>
                      <a:r>
                        <a:rPr lang="en-US" sz="1200" b="0" i="0" u="none" strike="noStrike" dirty="0">
                          <a:solidFill>
                            <a:srgbClr val="FFFFFF"/>
                          </a:solidFill>
                          <a:effectLst/>
                          <a:latin typeface="Segoe UI"/>
                          <a:cs typeface="Segoe UI"/>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51781">
                <a:tc>
                  <a:txBody>
                    <a:bodyPr/>
                    <a:lstStyle/>
                    <a:p>
                      <a:pPr algn="ctr" fontAlgn="b"/>
                      <a:r>
                        <a:rPr lang="en-US" sz="1200" b="0" i="0" u="none" strike="noStrike" dirty="0">
                          <a:solidFill>
                            <a:srgbClr val="FFFFFF"/>
                          </a:solidFill>
                          <a:effectLst/>
                          <a:latin typeface="Segoe UI"/>
                          <a:cs typeface="Segoe UI"/>
                        </a:rPr>
                        <a:t>Jake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11</a:t>
                      </a:r>
                      <a:r>
                        <a:rPr lang="en-US" sz="1200" b="0" i="0" u="none" strike="noStrike" baseline="30000" dirty="0">
                          <a:solidFill>
                            <a:srgbClr val="FFFFFF"/>
                          </a:solidFill>
                          <a:effectLst/>
                          <a:latin typeface="Segoe UI"/>
                          <a:cs typeface="Segoe UI"/>
                        </a:rPr>
                        <a:t>th</a:t>
                      </a:r>
                      <a:r>
                        <a:rPr lang="en-US" sz="1200" b="0" i="0" u="none" strike="noStrike" dirty="0">
                          <a:solidFill>
                            <a:srgbClr val="FFFFFF"/>
                          </a:solidFill>
                          <a:effectLst/>
                          <a:latin typeface="Segoe UI"/>
                          <a:cs typeface="Segoe UI"/>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51781">
                <a:tc>
                  <a:txBody>
                    <a:bodyPr/>
                    <a:lstStyle/>
                    <a:p>
                      <a:pPr algn="ctr" fontAlgn="b"/>
                      <a:r>
                        <a:rPr lang="en-US" sz="1200" b="0" i="0" u="none" strike="noStrike" dirty="0">
                          <a:solidFill>
                            <a:srgbClr val="FFFFFF"/>
                          </a:solidFill>
                          <a:effectLst/>
                          <a:latin typeface="Segoe UI"/>
                          <a:cs typeface="Segoe UI"/>
                        </a:rPr>
                        <a:t>Albert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12</a:t>
                      </a:r>
                      <a:r>
                        <a:rPr lang="en-US" sz="1200" b="0" i="0" u="none" strike="noStrike" baseline="30000" dirty="0">
                          <a:solidFill>
                            <a:srgbClr val="FFFFFF"/>
                          </a:solidFill>
                          <a:effectLst/>
                          <a:latin typeface="Segoe UI"/>
                          <a:cs typeface="Segoe UI"/>
                        </a:rPr>
                        <a:t>th</a:t>
                      </a:r>
                      <a:r>
                        <a:rPr lang="en-US" sz="1200" b="0" i="0" u="none" strike="noStrike" dirty="0">
                          <a:solidFill>
                            <a:srgbClr val="FFFFFF"/>
                          </a:solidFill>
                          <a:effectLst/>
                          <a:latin typeface="Segoe UI"/>
                          <a:cs typeface="Segoe UI"/>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67723652"/>
                  </a:ext>
                </a:extLst>
              </a:tr>
            </a:tbl>
          </a:graphicData>
        </a:graphic>
      </p:graphicFrame>
      <p:pic>
        <p:nvPicPr>
          <p:cNvPr id="3" name="Picture 2" descr="2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2335" y="915612"/>
            <a:ext cx="1087529" cy="1087529"/>
          </a:xfrm>
          <a:prstGeom prst="rect">
            <a:avLst/>
          </a:prstGeom>
        </p:spPr>
      </p:pic>
      <p:pic>
        <p:nvPicPr>
          <p:cNvPr id="4" name="Picture 3" descr="3r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2651" y="931390"/>
            <a:ext cx="1087529" cy="1087529"/>
          </a:xfrm>
          <a:prstGeom prst="rect">
            <a:avLst/>
          </a:prstGeom>
        </p:spPr>
      </p:pic>
      <p:pic>
        <p:nvPicPr>
          <p:cNvPr id="13" name="Picture 12" descr="Sx3_TrophyOn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4068" y="550364"/>
            <a:ext cx="870524" cy="1543728"/>
          </a:xfrm>
          <a:prstGeom prst="rect">
            <a:avLst/>
          </a:prstGeom>
        </p:spPr>
      </p:pic>
      <p:sp>
        <p:nvSpPr>
          <p:cNvPr id="15" name="TextBox 14"/>
          <p:cNvSpPr txBox="1"/>
          <p:nvPr/>
        </p:nvSpPr>
        <p:spPr>
          <a:xfrm>
            <a:off x="1509284" y="2027156"/>
            <a:ext cx="1253138" cy="584776"/>
          </a:xfrm>
          <a:prstGeom prst="rect">
            <a:avLst/>
          </a:prstGeom>
          <a:noFill/>
        </p:spPr>
        <p:txBody>
          <a:bodyPr wrap="square" rtlCol="0">
            <a:spAutoFit/>
          </a:bodyPr>
          <a:lstStyle/>
          <a:p>
            <a:pPr algn="ctr"/>
            <a:r>
              <a:rPr lang="en-US" sz="3200" dirty="0">
                <a:solidFill>
                  <a:srgbClr val="FFFFFF"/>
                </a:solidFill>
                <a:latin typeface="Tahoma" panose="020B0604030504040204" pitchFamily="34" charset="0"/>
                <a:ea typeface="Tahoma" panose="020B0604030504040204" pitchFamily="34" charset="0"/>
                <a:cs typeface="Tahoma" panose="020B0604030504040204" pitchFamily="34" charset="0"/>
              </a:rPr>
              <a:t>Eddie</a:t>
            </a:r>
            <a:endParaRPr lang="en-US" sz="3200" dirty="0">
              <a:solidFill>
                <a:srgbClr val="FFA600"/>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2723980" y="2034992"/>
            <a:ext cx="1930204" cy="584776"/>
          </a:xfrm>
          <a:prstGeom prst="rect">
            <a:avLst/>
          </a:prstGeom>
          <a:noFill/>
        </p:spPr>
        <p:txBody>
          <a:bodyPr wrap="square" rtlCol="0">
            <a:spAutoFit/>
          </a:bodyPr>
          <a:lstStyle/>
          <a:p>
            <a:pPr algn="ctr"/>
            <a:r>
              <a:rPr lang="en-US" sz="3200" dirty="0">
                <a:solidFill>
                  <a:srgbClr val="FFFFFF"/>
                </a:solidFill>
                <a:latin typeface="Tahoma" panose="020B0604030504040204" pitchFamily="34" charset="0"/>
                <a:ea typeface="Tahoma" panose="020B0604030504040204" pitchFamily="34" charset="0"/>
                <a:cs typeface="Tahoma" panose="020B0604030504040204" pitchFamily="34" charset="0"/>
              </a:rPr>
              <a:t>Bill</a:t>
            </a:r>
            <a:endParaRPr lang="en-US" sz="3200" dirty="0">
              <a:solidFill>
                <a:srgbClr val="FFA600"/>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a:off x="4427839" y="2024750"/>
            <a:ext cx="1611756" cy="584775"/>
          </a:xfrm>
          <a:prstGeom prst="rect">
            <a:avLst/>
          </a:prstGeom>
          <a:noFill/>
        </p:spPr>
        <p:txBody>
          <a:bodyPr wrap="square" rtlCol="0">
            <a:spAutoFit/>
          </a:bodyPr>
          <a:lstStyle/>
          <a:p>
            <a:pPr algn="ctr"/>
            <a:r>
              <a:rPr lang="en-US" sz="3200" dirty="0">
                <a:solidFill>
                  <a:srgbClr val="FFFFFF"/>
                </a:solidFill>
                <a:latin typeface="Tahoma" panose="020B0604030504040204" pitchFamily="34" charset="0"/>
                <a:ea typeface="Tahoma" panose="020B0604030504040204" pitchFamily="34" charset="0"/>
                <a:cs typeface="Tahoma" panose="020B0604030504040204" pitchFamily="34" charset="0"/>
              </a:rPr>
              <a:t>Andrew</a:t>
            </a:r>
            <a:endParaRPr lang="en-US" sz="3200" dirty="0">
              <a:solidFill>
                <a:srgbClr val="FFA600"/>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a:off x="6122425" y="2024751"/>
            <a:ext cx="1480679" cy="584776"/>
          </a:xfrm>
          <a:prstGeom prst="rect">
            <a:avLst/>
          </a:prstGeom>
          <a:noFill/>
        </p:spPr>
        <p:txBody>
          <a:bodyPr wrap="square" rtlCol="0">
            <a:spAutoFit/>
          </a:bodyPr>
          <a:lstStyle/>
          <a:p>
            <a:pPr algn="ctr"/>
            <a:r>
              <a:rPr lang="en-US" sz="3200" dirty="0">
                <a:solidFill>
                  <a:srgbClr val="FFFFFF"/>
                </a:solidFill>
                <a:latin typeface="Tahoma" panose="020B0604030504040204" pitchFamily="34" charset="0"/>
                <a:ea typeface="Tahoma" panose="020B0604030504040204" pitchFamily="34" charset="0"/>
                <a:cs typeface="Tahoma" panose="020B0604030504040204" pitchFamily="34" charset="0"/>
              </a:rPr>
              <a:t>Albert</a:t>
            </a:r>
            <a:endParaRPr lang="en-US" sz="3200" dirty="0">
              <a:solidFill>
                <a:srgbClr val="FFA600"/>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8" descr="A toy figurine of a unicorn&#10;&#10;Description automatically generated with low confidence">
            <a:extLst>
              <a:ext uri="{FF2B5EF4-FFF2-40B4-BE49-F238E27FC236}">
                <a16:creationId xmlns:a16="http://schemas.microsoft.com/office/drawing/2014/main" id="{59A31C82-58BD-4BB8-ACF4-9CAADEDA3106}"/>
              </a:ext>
            </a:extLst>
          </p:cNvPr>
          <p:cNvPicPr>
            <a:picLocks noChangeAspect="1"/>
          </p:cNvPicPr>
          <p:nvPr/>
        </p:nvPicPr>
        <p:blipFill>
          <a:blip r:embed="rId5"/>
          <a:stretch>
            <a:fillRect/>
          </a:stretch>
        </p:blipFill>
        <p:spPr>
          <a:xfrm>
            <a:off x="6200093" y="131789"/>
            <a:ext cx="1389318" cy="2009235"/>
          </a:xfrm>
          <a:prstGeom prst="rect">
            <a:avLst/>
          </a:prstGeom>
        </p:spPr>
      </p:pic>
    </p:spTree>
    <p:extLst>
      <p:ext uri="{BB962C8B-B14F-4D97-AF65-F5344CB8AC3E}">
        <p14:creationId xmlns:p14="http://schemas.microsoft.com/office/powerpoint/2010/main" val="35492583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B23485-EBAD-4092-950E-9A74C86EFD11}"/>
              </a:ext>
            </a:extLst>
          </p:cNvPr>
          <p:cNvSpPr/>
          <p:nvPr/>
        </p:nvSpPr>
        <p:spPr>
          <a:xfrm>
            <a:off x="1" y="1"/>
            <a:ext cx="9143999" cy="5143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2" descr="A person smiling for the camera&#10;&#10;Description automatically generated with low confidence">
            <a:extLst>
              <a:ext uri="{FF2B5EF4-FFF2-40B4-BE49-F238E27FC236}">
                <a16:creationId xmlns:a16="http://schemas.microsoft.com/office/drawing/2014/main" id="{374A7FDA-03CD-40CC-BDE3-CAC7E29FFB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368" r="34341" b="5671"/>
          <a:stretch/>
        </p:blipFill>
        <p:spPr bwMode="auto">
          <a:xfrm>
            <a:off x="7813690" y="130693"/>
            <a:ext cx="997047" cy="997913"/>
          </a:xfrm>
          <a:prstGeom prst="ellipse">
            <a:avLst/>
          </a:prstGeom>
          <a:noFill/>
        </p:spPr>
      </p:pic>
      <p:pic>
        <p:nvPicPr>
          <p:cNvPr id="3" name="Picture 2">
            <a:extLst>
              <a:ext uri="{FF2B5EF4-FFF2-40B4-BE49-F238E27FC236}">
                <a16:creationId xmlns:a16="http://schemas.microsoft.com/office/drawing/2014/main" id="{980BAB89-EB12-4FE4-BE4B-77CF8CC853C0}"/>
              </a:ext>
            </a:extLst>
          </p:cNvPr>
          <p:cNvPicPr>
            <a:picLocks noChangeAspect="1"/>
          </p:cNvPicPr>
          <p:nvPr/>
        </p:nvPicPr>
        <p:blipFill>
          <a:blip r:embed="rId5"/>
          <a:stretch>
            <a:fillRect/>
          </a:stretch>
        </p:blipFill>
        <p:spPr>
          <a:xfrm>
            <a:off x="250212" y="79898"/>
            <a:ext cx="1099502" cy="1099502"/>
          </a:xfrm>
          <a:prstGeom prst="ellipse">
            <a:avLst/>
          </a:prstGeom>
        </p:spPr>
      </p:pic>
      <p:sp>
        <p:nvSpPr>
          <p:cNvPr id="6" name="TextBox 5"/>
          <p:cNvSpPr txBox="1"/>
          <p:nvPr/>
        </p:nvSpPr>
        <p:spPr>
          <a:xfrm>
            <a:off x="2755780" y="1266555"/>
            <a:ext cx="1355502" cy="830997"/>
          </a:xfrm>
          <a:prstGeom prst="rect">
            <a:avLst/>
          </a:prstGeom>
          <a:noFill/>
        </p:spPr>
        <p:txBody>
          <a:bodyPr wrap="square" rtlCol="0">
            <a:spAutoFit/>
          </a:bodyPr>
          <a:lstStyle/>
          <a:p>
            <a:pPr algn="ctr"/>
            <a:r>
              <a:rPr lang="en-US" sz="1600" b="1" dirty="0">
                <a:solidFill>
                  <a:srgbClr val="FFFFFF"/>
                </a:solidFill>
                <a:latin typeface="Segoe UI"/>
                <a:cs typeface="Segoe UI"/>
              </a:rPr>
              <a:t>PLAYOFFS</a:t>
            </a:r>
            <a:r>
              <a:rPr lang="en-US" sz="1600" dirty="0">
                <a:solidFill>
                  <a:srgbClr val="FFFFFF"/>
                </a:solidFill>
                <a:latin typeface="Segoe UI"/>
                <a:cs typeface="Segoe UI"/>
              </a:rPr>
              <a:t>   </a:t>
            </a:r>
          </a:p>
          <a:p>
            <a:pPr algn="ctr"/>
            <a:r>
              <a:rPr lang="en-US" sz="1600" dirty="0">
                <a:solidFill>
                  <a:srgbClr val="FFFFFF"/>
                </a:solidFill>
                <a:latin typeface="Segoe UI"/>
                <a:cs typeface="Segoe UI"/>
              </a:rPr>
              <a:t>6 seed</a:t>
            </a:r>
          </a:p>
          <a:p>
            <a:pPr algn="ctr"/>
            <a:r>
              <a:rPr lang="en-US" sz="1600" dirty="0">
                <a:solidFill>
                  <a:srgbClr val="FFFFFF"/>
                </a:solidFill>
                <a:latin typeface="Segoe UI"/>
                <a:cs typeface="Segoe UI"/>
              </a:rPr>
              <a:t>164.3 pts/</a:t>
            </a:r>
            <a:r>
              <a:rPr lang="en-US" sz="1600" dirty="0" err="1">
                <a:solidFill>
                  <a:srgbClr val="FFFFFF"/>
                </a:solidFill>
                <a:latin typeface="Segoe UI"/>
                <a:cs typeface="Segoe UI"/>
              </a:rPr>
              <a:t>wk</a:t>
            </a:r>
            <a:endParaRPr lang="en-US" sz="1600" dirty="0">
              <a:solidFill>
                <a:srgbClr val="FFFFFF"/>
              </a:solidFill>
              <a:latin typeface="Segoe UI"/>
              <a:cs typeface="Segoe UI"/>
            </a:endParaRPr>
          </a:p>
        </p:txBody>
      </p:sp>
      <p:graphicFrame>
        <p:nvGraphicFramePr>
          <p:cNvPr id="7" name="Table 6"/>
          <p:cNvGraphicFramePr>
            <a:graphicFrameLocks noGrp="1"/>
          </p:cNvGraphicFramePr>
          <p:nvPr>
            <p:extLst>
              <p:ext uri="{D42A27DB-BD31-4B8C-83A1-F6EECF244321}">
                <p14:modId xmlns:p14="http://schemas.microsoft.com/office/powerpoint/2010/main" val="365398158"/>
              </p:ext>
            </p:extLst>
          </p:nvPr>
        </p:nvGraphicFramePr>
        <p:xfrm>
          <a:off x="5032720" y="1756857"/>
          <a:ext cx="3569267" cy="3017520"/>
        </p:xfrm>
        <a:graphic>
          <a:graphicData uri="http://schemas.openxmlformats.org/drawingml/2006/table">
            <a:tbl>
              <a:tblPr firstRow="1" bandRow="1">
                <a:tableStyleId>{5940675A-B579-460E-94D1-54222C63F5DA}</a:tableStyleId>
              </a:tblPr>
              <a:tblGrid>
                <a:gridCol w="1508858">
                  <a:extLst>
                    <a:ext uri="{9D8B030D-6E8A-4147-A177-3AD203B41FA5}">
                      <a16:colId xmlns:a16="http://schemas.microsoft.com/office/drawing/2014/main" val="20000"/>
                    </a:ext>
                  </a:extLst>
                </a:gridCol>
                <a:gridCol w="735248">
                  <a:extLst>
                    <a:ext uri="{9D8B030D-6E8A-4147-A177-3AD203B41FA5}">
                      <a16:colId xmlns:a16="http://schemas.microsoft.com/office/drawing/2014/main" val="20001"/>
                    </a:ext>
                  </a:extLst>
                </a:gridCol>
                <a:gridCol w="1325161">
                  <a:extLst>
                    <a:ext uri="{9D8B030D-6E8A-4147-A177-3AD203B41FA5}">
                      <a16:colId xmlns:a16="http://schemas.microsoft.com/office/drawing/2014/main" val="20002"/>
                    </a:ext>
                  </a:extLst>
                </a:gridCol>
              </a:tblGrid>
              <a:tr h="159881">
                <a:tc>
                  <a:txBody>
                    <a:bodyPr/>
                    <a:lstStyle/>
                    <a:p>
                      <a:r>
                        <a:rPr lang="en-US" sz="1100" dirty="0">
                          <a:solidFill>
                            <a:schemeClr val="bg1"/>
                          </a:solidFill>
                          <a:latin typeface="Segoe UI"/>
                          <a:cs typeface="Segoe UI"/>
                        </a:rPr>
                        <a:t>Tannehill</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100" dirty="0">
                          <a:solidFill>
                            <a:srgbClr val="00B050"/>
                          </a:solidFill>
                          <a:latin typeface="Segoe UI"/>
                          <a:cs typeface="Segoe UI"/>
                        </a:rPr>
                        <a:t>QB 7</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100" dirty="0" err="1">
                          <a:solidFill>
                            <a:srgbClr val="00B050"/>
                          </a:solidFill>
                          <a:latin typeface="Segoe UI"/>
                          <a:cs typeface="Segoe UI"/>
                        </a:rPr>
                        <a:t>Wk</a:t>
                      </a:r>
                      <a:r>
                        <a:rPr lang="en-US" sz="1100" dirty="0">
                          <a:solidFill>
                            <a:srgbClr val="00B050"/>
                          </a:solidFill>
                          <a:latin typeface="Segoe UI"/>
                          <a:cs typeface="Segoe UI"/>
                        </a:rPr>
                        <a:t> 12 FA $0</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0"/>
                  </a:ext>
                </a:extLst>
              </a:tr>
              <a:tr h="159881">
                <a:tc>
                  <a:txBody>
                    <a:bodyPr/>
                    <a:lstStyle/>
                    <a:p>
                      <a:r>
                        <a:rPr lang="en-US" sz="1100" dirty="0">
                          <a:solidFill>
                            <a:schemeClr val="bg1"/>
                          </a:solidFill>
                          <a:latin typeface="Segoe UI"/>
                          <a:cs typeface="Segoe UI"/>
                        </a:rPr>
                        <a:t>Jalen Hurts</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100" dirty="0">
                          <a:solidFill>
                            <a:schemeClr val="bg1"/>
                          </a:solidFill>
                          <a:latin typeface="Segoe UI"/>
                          <a:cs typeface="Segoe UI"/>
                        </a:rPr>
                        <a:t>QB 31</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100" dirty="0" err="1">
                          <a:solidFill>
                            <a:schemeClr val="tx1">
                              <a:lumMod val="50000"/>
                              <a:lumOff val="50000"/>
                            </a:schemeClr>
                          </a:solidFill>
                          <a:latin typeface="Segoe UI"/>
                          <a:cs typeface="Segoe UI"/>
                        </a:rPr>
                        <a:t>Wk</a:t>
                      </a:r>
                      <a:r>
                        <a:rPr lang="en-US" sz="1100" dirty="0">
                          <a:solidFill>
                            <a:schemeClr val="tx1">
                              <a:lumMod val="50000"/>
                              <a:lumOff val="50000"/>
                            </a:schemeClr>
                          </a:solidFill>
                          <a:latin typeface="Segoe UI"/>
                          <a:cs typeface="Segoe UI"/>
                        </a:rPr>
                        <a:t> 14 FA $0</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568572927"/>
                  </a:ext>
                </a:extLst>
              </a:tr>
              <a:tr h="159881">
                <a:tc>
                  <a:txBody>
                    <a:bodyPr/>
                    <a:lstStyle/>
                    <a:p>
                      <a:r>
                        <a:rPr lang="en-US" sz="1100" dirty="0">
                          <a:solidFill>
                            <a:schemeClr val="bg1"/>
                          </a:solidFill>
                          <a:latin typeface="Segoe UI"/>
                          <a:cs typeface="Segoe UI"/>
                        </a:rPr>
                        <a:t>Dak (IR)</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100" dirty="0">
                          <a:solidFill>
                            <a:srgbClr val="EE0000"/>
                          </a:solidFill>
                          <a:latin typeface="Segoe UI"/>
                          <a:cs typeface="Segoe UI"/>
                        </a:rPr>
                        <a:t>QB 32</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100" dirty="0">
                          <a:solidFill>
                            <a:srgbClr val="EE0000"/>
                          </a:solidFill>
                          <a:latin typeface="Segoe UI"/>
                          <a:cs typeface="Segoe UI"/>
                        </a:rPr>
                        <a:t>$22 Draft</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4085506067"/>
                  </a:ext>
                </a:extLst>
              </a:tr>
              <a:tr h="159881">
                <a:tc>
                  <a:txBody>
                    <a:bodyPr/>
                    <a:lstStyle/>
                    <a:p>
                      <a:endParaRPr lang="en-US" sz="1100" dirty="0">
                        <a:solidFill>
                          <a:schemeClr val="bg1"/>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sz="1100" dirty="0">
                        <a:solidFill>
                          <a:schemeClr val="bg1"/>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sz="1100" dirty="0">
                        <a:solidFill>
                          <a:srgbClr val="00B05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408780754"/>
                  </a:ext>
                </a:extLst>
              </a:tr>
              <a:tr h="159881">
                <a:tc>
                  <a:txBody>
                    <a:bodyPr/>
                    <a:lstStyle/>
                    <a:p>
                      <a:r>
                        <a:rPr lang="en-US" sz="1100" dirty="0">
                          <a:solidFill>
                            <a:schemeClr val="bg1"/>
                          </a:solidFill>
                          <a:latin typeface="Segoe UI"/>
                          <a:cs typeface="Segoe UI"/>
                        </a:rPr>
                        <a:t>Jonathan Taylor</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100" dirty="0">
                          <a:solidFill>
                            <a:srgbClr val="00B050"/>
                          </a:solidFill>
                          <a:latin typeface="Segoe UI"/>
                          <a:cs typeface="Segoe UI"/>
                        </a:rPr>
                        <a:t>RB 6</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100" kern="1200" dirty="0" err="1">
                          <a:solidFill>
                            <a:srgbClr val="7F7F7F"/>
                          </a:solidFill>
                          <a:latin typeface="Segoe UI"/>
                          <a:ea typeface="+mn-ea"/>
                          <a:cs typeface="Segoe UI"/>
                        </a:rPr>
                        <a:t>Wk</a:t>
                      </a:r>
                      <a:r>
                        <a:rPr lang="en-US" sz="1100" kern="1200" dirty="0">
                          <a:solidFill>
                            <a:srgbClr val="7F7F7F"/>
                          </a:solidFill>
                          <a:latin typeface="Segoe UI"/>
                          <a:ea typeface="+mn-ea"/>
                          <a:cs typeface="Segoe UI"/>
                        </a:rPr>
                        <a:t> 9 Trade</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2842725019"/>
                  </a:ext>
                </a:extLst>
              </a:tr>
              <a:tr h="159881">
                <a:tc>
                  <a:txBody>
                    <a:bodyPr/>
                    <a:lstStyle/>
                    <a:p>
                      <a:r>
                        <a:rPr lang="en-US" sz="1100" dirty="0">
                          <a:solidFill>
                            <a:schemeClr val="bg1"/>
                          </a:solidFill>
                          <a:latin typeface="Segoe UI"/>
                          <a:cs typeface="Segoe UI"/>
                        </a:rPr>
                        <a:t>James Robinson</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100" dirty="0">
                          <a:solidFill>
                            <a:srgbClr val="00B050"/>
                          </a:solidFill>
                          <a:latin typeface="Segoe UI"/>
                          <a:cs typeface="Segoe UI"/>
                        </a:rPr>
                        <a:t>RB 7</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100" dirty="0" err="1">
                          <a:solidFill>
                            <a:srgbClr val="00B050"/>
                          </a:solidFill>
                          <a:latin typeface="Segoe UI"/>
                          <a:cs typeface="Segoe UI"/>
                        </a:rPr>
                        <a:t>Wk</a:t>
                      </a:r>
                      <a:r>
                        <a:rPr lang="en-US" sz="1100" dirty="0">
                          <a:solidFill>
                            <a:srgbClr val="00B050"/>
                          </a:solidFill>
                          <a:latin typeface="Segoe UI"/>
                          <a:cs typeface="Segoe UI"/>
                        </a:rPr>
                        <a:t> 1 FA $0</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3"/>
                  </a:ext>
                </a:extLst>
              </a:tr>
              <a:tr h="159881">
                <a:tc>
                  <a:txBody>
                    <a:bodyPr/>
                    <a:lstStyle/>
                    <a:p>
                      <a:r>
                        <a:rPr lang="en-US" sz="1100" dirty="0">
                          <a:solidFill>
                            <a:schemeClr val="bg1"/>
                          </a:solidFill>
                          <a:latin typeface="Segoe UI"/>
                          <a:cs typeface="Segoe UI"/>
                        </a:rPr>
                        <a:t>Kareem Hunt</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100" dirty="0">
                          <a:solidFill>
                            <a:srgbClr val="00B050"/>
                          </a:solidFill>
                          <a:latin typeface="Segoe UI"/>
                          <a:cs typeface="Segoe UI"/>
                        </a:rPr>
                        <a:t>RB 10</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100" dirty="0">
                          <a:solidFill>
                            <a:srgbClr val="00B050"/>
                          </a:solidFill>
                          <a:latin typeface="Segoe UI"/>
                          <a:cs typeface="Segoe UI"/>
                        </a:rPr>
                        <a:t>$15 Draft</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811975879"/>
                  </a:ext>
                </a:extLst>
              </a:tr>
              <a:tr h="159881">
                <a:tc>
                  <a:txBody>
                    <a:bodyPr/>
                    <a:lstStyle/>
                    <a:p>
                      <a:r>
                        <a:rPr lang="en-US" sz="1100" dirty="0">
                          <a:solidFill>
                            <a:schemeClr val="bg1"/>
                          </a:solidFill>
                          <a:latin typeface="Segoe UI"/>
                          <a:cs typeface="Segoe UI"/>
                        </a:rPr>
                        <a:t>Miles Sanders</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100" dirty="0">
                          <a:solidFill>
                            <a:schemeClr val="bg1"/>
                          </a:solidFill>
                          <a:latin typeface="Segoe UI"/>
                          <a:cs typeface="Segoe UI"/>
                        </a:rPr>
                        <a:t>RB 24</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pPr marL="0" algn="l" defTabSz="457200" rtl="0" eaLnBrk="1" latinLnBrk="0" hangingPunct="1"/>
                      <a:r>
                        <a:rPr lang="en-US" sz="1100" kern="1200" dirty="0">
                          <a:solidFill>
                            <a:srgbClr val="7F7F7F"/>
                          </a:solidFill>
                          <a:latin typeface="Segoe UI"/>
                          <a:ea typeface="+mn-ea"/>
                          <a:cs typeface="Segoe UI"/>
                        </a:rPr>
                        <a:t>$35 Draft</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1"/>
                  </a:ext>
                </a:extLst>
              </a:tr>
              <a:tr h="159881">
                <a:tc>
                  <a:txBody>
                    <a:bodyPr/>
                    <a:lstStyle/>
                    <a:p>
                      <a:r>
                        <a:rPr lang="en-US" sz="1100" dirty="0">
                          <a:solidFill>
                            <a:schemeClr val="bg1"/>
                          </a:solidFill>
                          <a:latin typeface="Segoe UI"/>
                          <a:cs typeface="Segoe UI"/>
                        </a:rPr>
                        <a:t>Jeff Wilson</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100" dirty="0">
                          <a:solidFill>
                            <a:schemeClr val="bg1"/>
                          </a:solidFill>
                          <a:latin typeface="Segoe UI"/>
                          <a:cs typeface="Segoe UI"/>
                        </a:rPr>
                        <a:t>RB 33</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100" dirty="0" err="1">
                          <a:solidFill>
                            <a:srgbClr val="7F7F7F"/>
                          </a:solidFill>
                          <a:latin typeface="Segoe UI"/>
                          <a:cs typeface="Segoe UI"/>
                        </a:rPr>
                        <a:t>Wk</a:t>
                      </a:r>
                      <a:r>
                        <a:rPr lang="en-US" sz="1100" dirty="0">
                          <a:solidFill>
                            <a:srgbClr val="7F7F7F"/>
                          </a:solidFill>
                          <a:latin typeface="Segoe UI"/>
                          <a:cs typeface="Segoe UI"/>
                        </a:rPr>
                        <a:t> 15 FA</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3442810823"/>
                  </a:ext>
                </a:extLst>
              </a:tr>
              <a:tr h="159881">
                <a:tc>
                  <a:txBody>
                    <a:bodyPr/>
                    <a:lstStyle/>
                    <a:p>
                      <a:r>
                        <a:rPr lang="en-US" sz="1100" dirty="0">
                          <a:solidFill>
                            <a:schemeClr val="bg1"/>
                          </a:solidFill>
                          <a:latin typeface="Segoe UI"/>
                          <a:cs typeface="Segoe UI"/>
                        </a:rPr>
                        <a:t>Sony Michel</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100" dirty="0">
                          <a:solidFill>
                            <a:schemeClr val="bg1"/>
                          </a:solidFill>
                          <a:latin typeface="Segoe UI"/>
                          <a:cs typeface="Segoe UI"/>
                        </a:rPr>
                        <a:t>RB 55</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100" dirty="0" err="1">
                          <a:solidFill>
                            <a:srgbClr val="7F7F7F"/>
                          </a:solidFill>
                          <a:latin typeface="Segoe UI"/>
                          <a:cs typeface="Segoe UI"/>
                        </a:rPr>
                        <a:t>Wk</a:t>
                      </a:r>
                      <a:r>
                        <a:rPr lang="en-US" sz="1100" dirty="0">
                          <a:solidFill>
                            <a:srgbClr val="7F7F7F"/>
                          </a:solidFill>
                          <a:latin typeface="Segoe UI"/>
                          <a:cs typeface="Segoe UI"/>
                        </a:rPr>
                        <a:t> 15 FA</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7"/>
                  </a:ext>
                </a:extLst>
              </a:tr>
              <a:tr h="159881">
                <a:tc>
                  <a:txBody>
                    <a:bodyPr/>
                    <a:lstStyle/>
                    <a:p>
                      <a:r>
                        <a:rPr lang="en-US" sz="1100" dirty="0" err="1">
                          <a:solidFill>
                            <a:schemeClr val="bg1"/>
                          </a:solidFill>
                          <a:latin typeface="Segoe UI"/>
                          <a:cs typeface="Segoe UI"/>
                        </a:rPr>
                        <a:t>Saquon</a:t>
                      </a:r>
                      <a:r>
                        <a:rPr lang="en-US" sz="1100" dirty="0">
                          <a:solidFill>
                            <a:schemeClr val="bg1"/>
                          </a:solidFill>
                          <a:latin typeface="Segoe UI"/>
                          <a:cs typeface="Segoe UI"/>
                        </a:rPr>
                        <a:t> (IR)</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100" dirty="0">
                          <a:solidFill>
                            <a:srgbClr val="EE0000"/>
                          </a:solidFill>
                          <a:latin typeface="Segoe UI"/>
                          <a:cs typeface="Segoe UI"/>
                        </a:rPr>
                        <a:t>RB 120</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100" dirty="0">
                          <a:solidFill>
                            <a:srgbClr val="EE0000"/>
                          </a:solidFill>
                          <a:latin typeface="Segoe UI"/>
                          <a:cs typeface="Segoe UI"/>
                        </a:rPr>
                        <a:t>$62 Draft</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8"/>
                  </a:ext>
                </a:extLst>
              </a:tr>
              <a:tr h="159881">
                <a:tc>
                  <a:txBody>
                    <a:bodyPr/>
                    <a:lstStyle/>
                    <a:p>
                      <a:endParaRPr lang="en-US" sz="1100" dirty="0">
                        <a:solidFill>
                          <a:schemeClr val="bg1"/>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sz="1100" dirty="0">
                        <a:solidFill>
                          <a:schemeClr val="bg1"/>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sz="1100" dirty="0">
                        <a:solidFill>
                          <a:srgbClr val="7F7F7F"/>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74733630"/>
                  </a:ext>
                </a:extLst>
              </a:tr>
              <a:tr h="159881">
                <a:tc>
                  <a:txBody>
                    <a:bodyPr/>
                    <a:lstStyle/>
                    <a:p>
                      <a:r>
                        <a:rPr lang="en-US" sz="1100" dirty="0">
                          <a:solidFill>
                            <a:schemeClr val="bg1"/>
                          </a:solidFill>
                          <a:latin typeface="Segoe UI"/>
                          <a:cs typeface="Segoe UI"/>
                        </a:rPr>
                        <a:t>Allen Robinson</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100" dirty="0">
                          <a:solidFill>
                            <a:srgbClr val="00B050"/>
                          </a:solidFill>
                          <a:latin typeface="Segoe UI"/>
                          <a:cs typeface="Segoe UI"/>
                        </a:rPr>
                        <a:t>WR 9</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100" dirty="0">
                          <a:solidFill>
                            <a:srgbClr val="7F7F7F"/>
                          </a:solidFill>
                          <a:latin typeface="Segoe UI"/>
                          <a:cs typeface="Segoe UI"/>
                        </a:rPr>
                        <a:t>$23 Draft</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9"/>
                  </a:ext>
                </a:extLst>
              </a:tr>
              <a:tr h="159881">
                <a:tc>
                  <a:txBody>
                    <a:bodyPr/>
                    <a:lstStyle/>
                    <a:p>
                      <a:r>
                        <a:rPr lang="en-US" sz="1100" dirty="0">
                          <a:solidFill>
                            <a:schemeClr val="bg1"/>
                          </a:solidFill>
                          <a:latin typeface="Segoe UI"/>
                          <a:cs typeface="Segoe UI"/>
                        </a:rPr>
                        <a:t>Marvin Jones</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100" dirty="0">
                          <a:solidFill>
                            <a:schemeClr val="bg1"/>
                          </a:solidFill>
                          <a:latin typeface="Segoe UI"/>
                          <a:cs typeface="Segoe UI"/>
                        </a:rPr>
                        <a:t>WR 17</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100" dirty="0" err="1">
                          <a:solidFill>
                            <a:srgbClr val="00B050"/>
                          </a:solidFill>
                          <a:latin typeface="Segoe UI"/>
                          <a:cs typeface="Segoe UI"/>
                        </a:rPr>
                        <a:t>Wk</a:t>
                      </a:r>
                      <a:r>
                        <a:rPr lang="en-US" sz="1100" dirty="0">
                          <a:solidFill>
                            <a:srgbClr val="00B050"/>
                          </a:solidFill>
                          <a:latin typeface="Segoe UI"/>
                          <a:cs typeface="Segoe UI"/>
                        </a:rPr>
                        <a:t> 8 FA $0</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5"/>
                  </a:ext>
                </a:extLst>
              </a:tr>
              <a:tr h="159881">
                <a:tc>
                  <a:txBody>
                    <a:bodyPr/>
                    <a:lstStyle/>
                    <a:p>
                      <a:r>
                        <a:rPr lang="en-US" sz="1100" dirty="0" err="1">
                          <a:solidFill>
                            <a:schemeClr val="bg1"/>
                          </a:solidFill>
                          <a:latin typeface="Segoe UI"/>
                          <a:cs typeface="Segoe UI"/>
                        </a:rPr>
                        <a:t>Aiyuk</a:t>
                      </a:r>
                      <a:endParaRPr lang="en-US" sz="1100" dirty="0">
                        <a:solidFill>
                          <a:schemeClr val="bg1"/>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100" dirty="0">
                          <a:solidFill>
                            <a:schemeClr val="bg1"/>
                          </a:solidFill>
                          <a:latin typeface="Segoe UI"/>
                          <a:cs typeface="Segoe UI"/>
                        </a:rPr>
                        <a:t>WR 33</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100" dirty="0">
                          <a:solidFill>
                            <a:srgbClr val="7F7F7F"/>
                          </a:solidFill>
                          <a:latin typeface="Segoe UI"/>
                          <a:cs typeface="Segoe UI"/>
                        </a:rPr>
                        <a:t>$1 Draft</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10"/>
                  </a:ext>
                </a:extLst>
              </a:tr>
              <a:tr h="159881">
                <a:tc>
                  <a:txBody>
                    <a:bodyPr/>
                    <a:lstStyle/>
                    <a:p>
                      <a:endParaRPr lang="en-US" sz="1100" dirty="0">
                        <a:solidFill>
                          <a:schemeClr val="bg1"/>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sz="1100" dirty="0">
                        <a:solidFill>
                          <a:schemeClr val="bg1"/>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endParaRPr lang="en-US" sz="1100" dirty="0">
                        <a:solidFill>
                          <a:srgbClr val="7F7F7F"/>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6"/>
                  </a:ext>
                </a:extLst>
              </a:tr>
              <a:tr h="159881">
                <a:tc>
                  <a:txBody>
                    <a:bodyPr/>
                    <a:lstStyle/>
                    <a:p>
                      <a:r>
                        <a:rPr lang="en-US" sz="1100" dirty="0" err="1">
                          <a:solidFill>
                            <a:schemeClr val="bg1"/>
                          </a:solidFill>
                          <a:latin typeface="Segoe UI"/>
                          <a:cs typeface="Segoe UI"/>
                        </a:rPr>
                        <a:t>Hockenson</a:t>
                      </a:r>
                      <a:endParaRPr lang="en-US" sz="1100" dirty="0">
                        <a:solidFill>
                          <a:schemeClr val="bg1"/>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100" dirty="0">
                          <a:solidFill>
                            <a:srgbClr val="00B050"/>
                          </a:solidFill>
                          <a:latin typeface="Segoe UI"/>
                          <a:cs typeface="Segoe UI"/>
                        </a:rPr>
                        <a:t>TE 5</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100" dirty="0">
                          <a:solidFill>
                            <a:srgbClr val="00B050"/>
                          </a:solidFill>
                          <a:latin typeface="Segoe UI"/>
                          <a:cs typeface="Segoe UI"/>
                        </a:rPr>
                        <a:t>$3 Draft</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12"/>
                  </a:ext>
                </a:extLst>
              </a:tr>
              <a:tr h="159881">
                <a:tc>
                  <a:txBody>
                    <a:bodyPr/>
                    <a:lstStyle/>
                    <a:p>
                      <a:r>
                        <a:rPr lang="en-US" sz="1100" dirty="0">
                          <a:solidFill>
                            <a:schemeClr val="bg1"/>
                          </a:solidFill>
                          <a:latin typeface="Segoe UI"/>
                          <a:cs typeface="Segoe UI"/>
                        </a:rPr>
                        <a:t>Jordan Atkins</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100" dirty="0">
                          <a:solidFill>
                            <a:schemeClr val="bg1"/>
                          </a:solidFill>
                          <a:latin typeface="Segoe UI"/>
                          <a:cs typeface="Segoe UI"/>
                        </a:rPr>
                        <a:t>TE 25</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100" dirty="0" err="1">
                          <a:solidFill>
                            <a:srgbClr val="7F7F7F"/>
                          </a:solidFill>
                          <a:latin typeface="Segoe UI"/>
                          <a:cs typeface="Segoe UI"/>
                        </a:rPr>
                        <a:t>Wk</a:t>
                      </a:r>
                      <a:r>
                        <a:rPr lang="en-US" sz="1100" dirty="0">
                          <a:solidFill>
                            <a:srgbClr val="7F7F7F"/>
                          </a:solidFill>
                          <a:latin typeface="Segoe UI"/>
                          <a:cs typeface="Segoe UI"/>
                        </a:rPr>
                        <a:t> 16 FA</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081952806"/>
              </p:ext>
            </p:extLst>
          </p:nvPr>
        </p:nvGraphicFramePr>
        <p:xfrm>
          <a:off x="400357" y="2182290"/>
          <a:ext cx="1651000" cy="2631440"/>
        </p:xfrm>
        <a:graphic>
          <a:graphicData uri="http://schemas.openxmlformats.org/drawingml/2006/table">
            <a:tbl>
              <a:tblPr/>
              <a:tblGrid>
                <a:gridCol w="825500">
                  <a:extLst>
                    <a:ext uri="{9D8B030D-6E8A-4147-A177-3AD203B41FA5}">
                      <a16:colId xmlns:a16="http://schemas.microsoft.com/office/drawing/2014/main" val="20000"/>
                    </a:ext>
                  </a:extLst>
                </a:gridCol>
                <a:gridCol w="825500">
                  <a:extLst>
                    <a:ext uri="{9D8B030D-6E8A-4147-A177-3AD203B41FA5}">
                      <a16:colId xmlns:a16="http://schemas.microsoft.com/office/drawing/2014/main" val="20001"/>
                    </a:ext>
                  </a:extLst>
                </a:gridCol>
              </a:tblGrid>
              <a:tr h="179799">
                <a:tc>
                  <a:txBody>
                    <a:bodyPr/>
                    <a:lstStyle/>
                    <a:p>
                      <a:pPr algn="ctr" fontAlgn="b"/>
                      <a:r>
                        <a:rPr lang="en-US" sz="1150" b="0" i="0" u="none" strike="noStrike" dirty="0" err="1">
                          <a:solidFill>
                            <a:schemeClr val="bg1"/>
                          </a:solidFill>
                          <a:effectLst/>
                          <a:latin typeface="Calibri"/>
                        </a:rPr>
                        <a:t>Wk</a:t>
                      </a:r>
                      <a:endParaRPr lang="en-US" sz="1150" b="0" i="0" u="none" strike="noStrike" dirty="0">
                        <a:solidFill>
                          <a:schemeClr val="bg1"/>
                        </a:solidFill>
                        <a:effectLst/>
                        <a:latin typeface="Calibri"/>
                      </a:endParaRPr>
                    </a:p>
                  </a:txBody>
                  <a:tcPr marL="12700" marR="12700" marT="12700" marB="0" anchor="ctr">
                    <a:lnL>
                      <a:noFill/>
                    </a:lnL>
                    <a:lnR>
                      <a:noFill/>
                    </a:lnR>
                    <a:lnT>
                      <a:noFill/>
                    </a:lnT>
                    <a:lnB>
                      <a:noFill/>
                    </a:lnB>
                  </a:tcPr>
                </a:tc>
                <a:tc>
                  <a:txBody>
                    <a:bodyPr/>
                    <a:lstStyle/>
                    <a:p>
                      <a:pPr algn="ctr" fontAlgn="b"/>
                      <a:r>
                        <a:rPr lang="en-US" sz="1150" b="0" i="0" u="none" strike="noStrike">
                          <a:solidFill>
                            <a:schemeClr val="bg1"/>
                          </a:solidFill>
                          <a:effectLst/>
                          <a:latin typeface="Calibri"/>
                        </a:rPr>
                        <a:t>Pts</a:t>
                      </a:r>
                    </a:p>
                  </a:txBody>
                  <a:tcPr marL="12700" marR="12700" marT="12700" marB="0" anchor="ctr">
                    <a:lnL>
                      <a:noFill/>
                    </a:lnL>
                    <a:lnR>
                      <a:noFill/>
                    </a:lnR>
                    <a:lnT>
                      <a:noFill/>
                    </a:lnT>
                    <a:lnB>
                      <a:noFill/>
                    </a:lnB>
                  </a:tcPr>
                </a:tc>
                <a:extLst>
                  <a:ext uri="{0D108BD9-81ED-4DB2-BD59-A6C34878D82A}">
                    <a16:rowId xmlns:a16="http://schemas.microsoft.com/office/drawing/2014/main" val="10000"/>
                  </a:ext>
                </a:extLst>
              </a:tr>
              <a:tr h="179799">
                <a:tc>
                  <a:txBody>
                    <a:bodyPr/>
                    <a:lstStyle/>
                    <a:p>
                      <a:pPr algn="ctr" fontAlgn="b"/>
                      <a:r>
                        <a:rPr lang="en-US" sz="1150" b="0" i="0" u="none" strike="noStrike" dirty="0">
                          <a:solidFill>
                            <a:schemeClr val="bg1"/>
                          </a:solidFill>
                          <a:effectLst/>
                          <a:latin typeface="Calibri"/>
                        </a:rPr>
                        <a:t>1</a:t>
                      </a:r>
                    </a:p>
                  </a:txBody>
                  <a:tcPr marL="12700" marR="12700" marT="12700" marB="0" anchor="ctr">
                    <a:lnL>
                      <a:noFill/>
                    </a:lnL>
                    <a:lnR>
                      <a:noFill/>
                    </a:lnR>
                    <a:lnT>
                      <a:noFill/>
                    </a:lnT>
                    <a:lnB>
                      <a:noFill/>
                    </a:lnB>
                  </a:tcPr>
                </a:tc>
                <a:tc>
                  <a:txBody>
                    <a:bodyPr/>
                    <a:lstStyle/>
                    <a:p>
                      <a:pPr algn="ctr" fontAlgn="b"/>
                      <a:r>
                        <a:rPr lang="en-US" sz="1150" b="0" i="0" u="none" strike="noStrike" dirty="0">
                          <a:solidFill>
                            <a:schemeClr val="bg1"/>
                          </a:solidFill>
                          <a:effectLst/>
                          <a:latin typeface="Calibri"/>
                        </a:rPr>
                        <a:t>110.22</a:t>
                      </a:r>
                    </a:p>
                  </a:txBody>
                  <a:tcPr marL="12700" marR="12700" marT="12700" marB="0" anchor="ctr">
                    <a:lnL>
                      <a:noFill/>
                    </a:lnL>
                    <a:lnR>
                      <a:noFill/>
                    </a:lnR>
                    <a:lnT>
                      <a:noFill/>
                    </a:lnT>
                    <a:lnB>
                      <a:noFill/>
                    </a:lnB>
                  </a:tcPr>
                </a:tc>
                <a:extLst>
                  <a:ext uri="{0D108BD9-81ED-4DB2-BD59-A6C34878D82A}">
                    <a16:rowId xmlns:a16="http://schemas.microsoft.com/office/drawing/2014/main" val="10001"/>
                  </a:ext>
                </a:extLst>
              </a:tr>
              <a:tr h="179799">
                <a:tc>
                  <a:txBody>
                    <a:bodyPr/>
                    <a:lstStyle/>
                    <a:p>
                      <a:pPr algn="ctr" fontAlgn="b"/>
                      <a:r>
                        <a:rPr lang="en-US" sz="1150" b="0" i="0" u="none" strike="noStrike" dirty="0">
                          <a:solidFill>
                            <a:schemeClr val="bg1"/>
                          </a:solidFill>
                          <a:effectLst/>
                          <a:latin typeface="Calibri"/>
                        </a:rPr>
                        <a:t>2</a:t>
                      </a:r>
                    </a:p>
                  </a:txBody>
                  <a:tcPr marL="12700" marR="12700" marT="12700" marB="0" anchor="ctr">
                    <a:lnL>
                      <a:noFill/>
                    </a:lnL>
                    <a:lnR>
                      <a:noFill/>
                    </a:lnR>
                    <a:lnT>
                      <a:noFill/>
                    </a:lnT>
                    <a:lnB>
                      <a:noFill/>
                    </a:lnB>
                  </a:tcPr>
                </a:tc>
                <a:tc>
                  <a:txBody>
                    <a:bodyPr/>
                    <a:lstStyle/>
                    <a:p>
                      <a:pPr algn="ctr" fontAlgn="b"/>
                      <a:r>
                        <a:rPr lang="en-US" sz="1150" b="0" i="0" u="none" strike="noStrike" dirty="0">
                          <a:solidFill>
                            <a:schemeClr val="bg1"/>
                          </a:solidFill>
                          <a:effectLst/>
                          <a:latin typeface="Calibri"/>
                        </a:rPr>
                        <a:t>154.16</a:t>
                      </a:r>
                    </a:p>
                  </a:txBody>
                  <a:tcPr marL="12700" marR="12700" marT="12700" marB="0" anchor="ctr">
                    <a:lnL>
                      <a:noFill/>
                    </a:lnL>
                    <a:lnR>
                      <a:noFill/>
                    </a:lnR>
                    <a:lnT>
                      <a:noFill/>
                    </a:lnT>
                    <a:lnB>
                      <a:noFill/>
                    </a:lnB>
                  </a:tcPr>
                </a:tc>
                <a:extLst>
                  <a:ext uri="{0D108BD9-81ED-4DB2-BD59-A6C34878D82A}">
                    <a16:rowId xmlns:a16="http://schemas.microsoft.com/office/drawing/2014/main" val="10002"/>
                  </a:ext>
                </a:extLst>
              </a:tr>
              <a:tr h="179799">
                <a:tc>
                  <a:txBody>
                    <a:bodyPr/>
                    <a:lstStyle/>
                    <a:p>
                      <a:pPr algn="ctr" fontAlgn="b"/>
                      <a:r>
                        <a:rPr lang="en-US" sz="1150" b="0" i="0" u="none" strike="noStrike" dirty="0">
                          <a:solidFill>
                            <a:schemeClr val="bg1"/>
                          </a:solidFill>
                          <a:effectLst/>
                          <a:latin typeface="Calibri"/>
                        </a:rPr>
                        <a:t>3</a:t>
                      </a:r>
                    </a:p>
                  </a:txBody>
                  <a:tcPr marL="12700" marR="12700" marT="12700" marB="0" anchor="ctr">
                    <a:lnL>
                      <a:noFill/>
                    </a:lnL>
                    <a:lnR>
                      <a:noFill/>
                    </a:lnR>
                    <a:lnT>
                      <a:noFill/>
                    </a:lnT>
                    <a:lnB>
                      <a:noFill/>
                    </a:lnB>
                  </a:tcPr>
                </a:tc>
                <a:tc>
                  <a:txBody>
                    <a:bodyPr/>
                    <a:lstStyle/>
                    <a:p>
                      <a:pPr algn="ctr" fontAlgn="b"/>
                      <a:r>
                        <a:rPr lang="en-US" sz="1150" b="0" i="0" u="none" strike="noStrike" dirty="0">
                          <a:solidFill>
                            <a:schemeClr val="bg1"/>
                          </a:solidFill>
                          <a:effectLst/>
                          <a:latin typeface="Calibri"/>
                        </a:rPr>
                        <a:t>174.20</a:t>
                      </a:r>
                    </a:p>
                  </a:txBody>
                  <a:tcPr marL="12700" marR="12700" marT="12700" marB="0" anchor="ctr">
                    <a:lnL>
                      <a:noFill/>
                    </a:lnL>
                    <a:lnR>
                      <a:noFill/>
                    </a:lnR>
                    <a:lnT>
                      <a:noFill/>
                    </a:lnT>
                    <a:lnB>
                      <a:noFill/>
                    </a:lnB>
                  </a:tcPr>
                </a:tc>
                <a:extLst>
                  <a:ext uri="{0D108BD9-81ED-4DB2-BD59-A6C34878D82A}">
                    <a16:rowId xmlns:a16="http://schemas.microsoft.com/office/drawing/2014/main" val="10003"/>
                  </a:ext>
                </a:extLst>
              </a:tr>
              <a:tr h="179799">
                <a:tc>
                  <a:txBody>
                    <a:bodyPr/>
                    <a:lstStyle/>
                    <a:p>
                      <a:pPr algn="ctr" fontAlgn="b"/>
                      <a:r>
                        <a:rPr lang="en-US" sz="1150" b="0" i="0" u="none" strike="noStrike" dirty="0">
                          <a:solidFill>
                            <a:schemeClr val="bg1"/>
                          </a:solidFill>
                          <a:effectLst/>
                          <a:latin typeface="Calibri"/>
                        </a:rPr>
                        <a:t>4</a:t>
                      </a:r>
                    </a:p>
                  </a:txBody>
                  <a:tcPr marL="12700" marR="12700" marT="12700" marB="0" anchor="ctr">
                    <a:lnL>
                      <a:noFill/>
                    </a:lnL>
                    <a:lnR>
                      <a:noFill/>
                    </a:lnR>
                    <a:lnT>
                      <a:noFill/>
                    </a:lnT>
                    <a:lnB>
                      <a:noFill/>
                    </a:lnB>
                  </a:tcPr>
                </a:tc>
                <a:tc>
                  <a:txBody>
                    <a:bodyPr/>
                    <a:lstStyle/>
                    <a:p>
                      <a:pPr algn="ctr" fontAlgn="b"/>
                      <a:r>
                        <a:rPr lang="en-US" sz="1150" b="0" i="0" u="none" strike="noStrike" dirty="0">
                          <a:solidFill>
                            <a:schemeClr val="bg1"/>
                          </a:solidFill>
                          <a:effectLst/>
                          <a:latin typeface="Calibri"/>
                        </a:rPr>
                        <a:t>192.08</a:t>
                      </a:r>
                    </a:p>
                  </a:txBody>
                  <a:tcPr marL="12700" marR="12700" marT="12700" marB="0" anchor="ctr">
                    <a:lnL>
                      <a:noFill/>
                    </a:lnL>
                    <a:lnR>
                      <a:noFill/>
                    </a:lnR>
                    <a:lnT>
                      <a:noFill/>
                    </a:lnT>
                    <a:lnB>
                      <a:noFill/>
                    </a:lnB>
                  </a:tcPr>
                </a:tc>
                <a:extLst>
                  <a:ext uri="{0D108BD9-81ED-4DB2-BD59-A6C34878D82A}">
                    <a16:rowId xmlns:a16="http://schemas.microsoft.com/office/drawing/2014/main" val="10004"/>
                  </a:ext>
                </a:extLst>
              </a:tr>
              <a:tr h="179799">
                <a:tc>
                  <a:txBody>
                    <a:bodyPr/>
                    <a:lstStyle/>
                    <a:p>
                      <a:pPr algn="ctr" fontAlgn="b"/>
                      <a:r>
                        <a:rPr lang="en-US" sz="1150" b="0" i="0" u="none" strike="noStrike" dirty="0">
                          <a:solidFill>
                            <a:schemeClr val="bg1"/>
                          </a:solidFill>
                          <a:effectLst/>
                          <a:latin typeface="Calibri"/>
                        </a:rPr>
                        <a:t>5</a:t>
                      </a:r>
                    </a:p>
                  </a:txBody>
                  <a:tcPr marL="12700" marR="12700" marT="12700" marB="0" anchor="ctr">
                    <a:lnL>
                      <a:noFill/>
                    </a:lnL>
                    <a:lnR>
                      <a:noFill/>
                    </a:lnR>
                    <a:lnT>
                      <a:noFill/>
                    </a:lnT>
                    <a:lnB>
                      <a:noFill/>
                    </a:lnB>
                  </a:tcPr>
                </a:tc>
                <a:tc>
                  <a:txBody>
                    <a:bodyPr/>
                    <a:lstStyle/>
                    <a:p>
                      <a:pPr algn="ctr" fontAlgn="b"/>
                      <a:r>
                        <a:rPr lang="en-US" sz="1150" b="0" i="0" u="none" strike="noStrike" dirty="0">
                          <a:solidFill>
                            <a:schemeClr val="bg1"/>
                          </a:solidFill>
                          <a:effectLst/>
                          <a:latin typeface="Calibri"/>
                        </a:rPr>
                        <a:t>112.54</a:t>
                      </a:r>
                    </a:p>
                  </a:txBody>
                  <a:tcPr marL="12700" marR="12700" marT="12700" marB="0" anchor="ctr">
                    <a:lnL>
                      <a:noFill/>
                    </a:lnL>
                    <a:lnR>
                      <a:noFill/>
                    </a:lnR>
                    <a:lnT>
                      <a:noFill/>
                    </a:lnT>
                    <a:lnB>
                      <a:noFill/>
                    </a:lnB>
                  </a:tcPr>
                </a:tc>
                <a:extLst>
                  <a:ext uri="{0D108BD9-81ED-4DB2-BD59-A6C34878D82A}">
                    <a16:rowId xmlns:a16="http://schemas.microsoft.com/office/drawing/2014/main" val="10005"/>
                  </a:ext>
                </a:extLst>
              </a:tr>
              <a:tr h="179799">
                <a:tc>
                  <a:txBody>
                    <a:bodyPr/>
                    <a:lstStyle/>
                    <a:p>
                      <a:pPr algn="ctr" fontAlgn="b"/>
                      <a:r>
                        <a:rPr lang="en-US" sz="1150" b="0" i="0" u="none" strike="noStrike" dirty="0">
                          <a:solidFill>
                            <a:schemeClr val="bg1"/>
                          </a:solidFill>
                          <a:effectLst/>
                          <a:latin typeface="Calibri"/>
                        </a:rPr>
                        <a:t>6</a:t>
                      </a:r>
                    </a:p>
                  </a:txBody>
                  <a:tcPr marL="12700" marR="12700" marT="12700" marB="0" anchor="ctr">
                    <a:lnL>
                      <a:noFill/>
                    </a:lnL>
                    <a:lnR>
                      <a:noFill/>
                    </a:lnR>
                    <a:lnT>
                      <a:noFill/>
                    </a:lnT>
                    <a:lnB>
                      <a:noFill/>
                    </a:lnB>
                  </a:tcPr>
                </a:tc>
                <a:tc>
                  <a:txBody>
                    <a:bodyPr/>
                    <a:lstStyle/>
                    <a:p>
                      <a:pPr algn="ctr" fontAlgn="b"/>
                      <a:r>
                        <a:rPr lang="en-US" sz="1150" b="0" i="0" u="none" strike="noStrike" dirty="0">
                          <a:solidFill>
                            <a:schemeClr val="bg1"/>
                          </a:solidFill>
                          <a:effectLst/>
                          <a:latin typeface="Calibri"/>
                        </a:rPr>
                        <a:t>123.2</a:t>
                      </a:r>
                    </a:p>
                  </a:txBody>
                  <a:tcPr marL="12700" marR="12700" marT="12700" marB="0" anchor="ctr">
                    <a:lnL>
                      <a:noFill/>
                    </a:lnL>
                    <a:lnR>
                      <a:noFill/>
                    </a:lnR>
                    <a:lnT>
                      <a:noFill/>
                    </a:lnT>
                    <a:lnB>
                      <a:noFill/>
                    </a:lnB>
                  </a:tcPr>
                </a:tc>
                <a:extLst>
                  <a:ext uri="{0D108BD9-81ED-4DB2-BD59-A6C34878D82A}">
                    <a16:rowId xmlns:a16="http://schemas.microsoft.com/office/drawing/2014/main" val="10006"/>
                  </a:ext>
                </a:extLst>
              </a:tr>
              <a:tr h="179799">
                <a:tc>
                  <a:txBody>
                    <a:bodyPr/>
                    <a:lstStyle/>
                    <a:p>
                      <a:pPr algn="ctr" fontAlgn="b"/>
                      <a:r>
                        <a:rPr lang="en-US" sz="1150" b="0" i="0" u="none" strike="noStrike" dirty="0">
                          <a:solidFill>
                            <a:schemeClr val="bg1"/>
                          </a:solidFill>
                          <a:effectLst/>
                          <a:latin typeface="Calibri"/>
                        </a:rPr>
                        <a:t>7</a:t>
                      </a:r>
                    </a:p>
                  </a:txBody>
                  <a:tcPr marL="12700" marR="12700" marT="12700" marB="0" anchor="ctr">
                    <a:lnL>
                      <a:noFill/>
                    </a:lnL>
                    <a:lnR>
                      <a:noFill/>
                    </a:lnR>
                    <a:lnT>
                      <a:noFill/>
                    </a:lnT>
                    <a:lnB>
                      <a:noFill/>
                    </a:lnB>
                  </a:tcPr>
                </a:tc>
                <a:tc>
                  <a:txBody>
                    <a:bodyPr/>
                    <a:lstStyle/>
                    <a:p>
                      <a:pPr algn="ctr" fontAlgn="b"/>
                      <a:r>
                        <a:rPr lang="en-US" sz="1150" b="0" i="0" u="none" strike="noStrike" dirty="0">
                          <a:solidFill>
                            <a:schemeClr val="bg1"/>
                          </a:solidFill>
                          <a:effectLst/>
                          <a:latin typeface="Calibri"/>
                        </a:rPr>
                        <a:t>179.86</a:t>
                      </a:r>
                    </a:p>
                  </a:txBody>
                  <a:tcPr marL="12700" marR="12700" marT="12700" marB="0" anchor="ctr">
                    <a:lnL>
                      <a:noFill/>
                    </a:lnL>
                    <a:lnR>
                      <a:noFill/>
                    </a:lnR>
                    <a:lnT>
                      <a:noFill/>
                    </a:lnT>
                    <a:lnB>
                      <a:noFill/>
                    </a:lnB>
                  </a:tcPr>
                </a:tc>
                <a:extLst>
                  <a:ext uri="{0D108BD9-81ED-4DB2-BD59-A6C34878D82A}">
                    <a16:rowId xmlns:a16="http://schemas.microsoft.com/office/drawing/2014/main" val="10007"/>
                  </a:ext>
                </a:extLst>
              </a:tr>
              <a:tr h="179799">
                <a:tc>
                  <a:txBody>
                    <a:bodyPr/>
                    <a:lstStyle/>
                    <a:p>
                      <a:pPr algn="ctr" fontAlgn="b"/>
                      <a:r>
                        <a:rPr lang="en-US" sz="1150" b="0" i="0" u="none" strike="noStrike" dirty="0">
                          <a:solidFill>
                            <a:schemeClr val="bg1"/>
                          </a:solidFill>
                          <a:effectLst/>
                          <a:latin typeface="Calibri"/>
                        </a:rPr>
                        <a:t>8</a:t>
                      </a:r>
                    </a:p>
                  </a:txBody>
                  <a:tcPr marL="12700" marR="12700" marT="12700" marB="0" anchor="ctr">
                    <a:lnL>
                      <a:noFill/>
                    </a:lnL>
                    <a:lnR>
                      <a:noFill/>
                    </a:lnR>
                    <a:lnT>
                      <a:noFill/>
                    </a:lnT>
                    <a:lnB>
                      <a:noFill/>
                    </a:lnB>
                  </a:tcPr>
                </a:tc>
                <a:tc>
                  <a:txBody>
                    <a:bodyPr/>
                    <a:lstStyle/>
                    <a:p>
                      <a:pPr algn="ctr" fontAlgn="b"/>
                      <a:r>
                        <a:rPr lang="en-US" sz="1150" b="0" i="0" u="none" strike="noStrike" dirty="0">
                          <a:solidFill>
                            <a:schemeClr val="bg1"/>
                          </a:solidFill>
                          <a:effectLst/>
                          <a:latin typeface="Calibri"/>
                        </a:rPr>
                        <a:t>121.04</a:t>
                      </a:r>
                    </a:p>
                  </a:txBody>
                  <a:tcPr marL="12700" marR="12700" marT="12700" marB="0" anchor="ctr">
                    <a:lnL>
                      <a:noFill/>
                    </a:lnL>
                    <a:lnR>
                      <a:noFill/>
                    </a:lnR>
                    <a:lnT>
                      <a:noFill/>
                    </a:lnT>
                    <a:lnB>
                      <a:noFill/>
                    </a:lnB>
                  </a:tcPr>
                </a:tc>
                <a:extLst>
                  <a:ext uri="{0D108BD9-81ED-4DB2-BD59-A6C34878D82A}">
                    <a16:rowId xmlns:a16="http://schemas.microsoft.com/office/drawing/2014/main" val="10008"/>
                  </a:ext>
                </a:extLst>
              </a:tr>
              <a:tr h="179799">
                <a:tc>
                  <a:txBody>
                    <a:bodyPr/>
                    <a:lstStyle/>
                    <a:p>
                      <a:pPr algn="ctr" fontAlgn="b"/>
                      <a:r>
                        <a:rPr lang="en-US" sz="1150" b="0" i="0" u="none" strike="noStrike" dirty="0">
                          <a:solidFill>
                            <a:schemeClr val="bg1"/>
                          </a:solidFill>
                          <a:effectLst/>
                          <a:latin typeface="Calibri"/>
                        </a:rPr>
                        <a:t>9</a:t>
                      </a:r>
                    </a:p>
                  </a:txBody>
                  <a:tcPr marL="12700" marR="12700" marT="12700" marB="0" anchor="ctr">
                    <a:lnL>
                      <a:noFill/>
                    </a:lnL>
                    <a:lnR>
                      <a:noFill/>
                    </a:lnR>
                    <a:lnT>
                      <a:noFill/>
                    </a:lnT>
                    <a:lnB>
                      <a:noFill/>
                    </a:lnB>
                  </a:tcPr>
                </a:tc>
                <a:tc>
                  <a:txBody>
                    <a:bodyPr/>
                    <a:lstStyle/>
                    <a:p>
                      <a:pPr algn="ctr" fontAlgn="b"/>
                      <a:r>
                        <a:rPr lang="en-US" sz="1150" b="0" i="0" u="none" strike="noStrike" dirty="0">
                          <a:solidFill>
                            <a:schemeClr val="bg1"/>
                          </a:solidFill>
                          <a:effectLst/>
                          <a:latin typeface="Calibri"/>
                        </a:rPr>
                        <a:t>110.4</a:t>
                      </a:r>
                    </a:p>
                  </a:txBody>
                  <a:tcPr marL="12700" marR="12700" marT="12700" marB="0" anchor="ctr">
                    <a:lnL>
                      <a:noFill/>
                    </a:lnL>
                    <a:lnR>
                      <a:noFill/>
                    </a:lnR>
                    <a:lnT>
                      <a:noFill/>
                    </a:lnT>
                    <a:lnB>
                      <a:noFill/>
                    </a:lnB>
                  </a:tcPr>
                </a:tc>
                <a:extLst>
                  <a:ext uri="{0D108BD9-81ED-4DB2-BD59-A6C34878D82A}">
                    <a16:rowId xmlns:a16="http://schemas.microsoft.com/office/drawing/2014/main" val="10009"/>
                  </a:ext>
                </a:extLst>
              </a:tr>
              <a:tr h="179799">
                <a:tc>
                  <a:txBody>
                    <a:bodyPr/>
                    <a:lstStyle/>
                    <a:p>
                      <a:pPr algn="ctr" fontAlgn="b"/>
                      <a:r>
                        <a:rPr lang="en-US" sz="1150" b="0" i="0" u="none" strike="noStrike" dirty="0">
                          <a:solidFill>
                            <a:schemeClr val="bg1"/>
                          </a:solidFill>
                          <a:effectLst/>
                          <a:latin typeface="Calibri"/>
                        </a:rPr>
                        <a:t>10</a:t>
                      </a:r>
                    </a:p>
                  </a:txBody>
                  <a:tcPr marL="12700" marR="12700" marT="12700" marB="0" anchor="ctr">
                    <a:lnL>
                      <a:noFill/>
                    </a:lnL>
                    <a:lnR>
                      <a:noFill/>
                    </a:lnR>
                    <a:lnT>
                      <a:noFill/>
                    </a:lnT>
                    <a:lnB>
                      <a:noFill/>
                    </a:lnB>
                  </a:tcPr>
                </a:tc>
                <a:tc>
                  <a:txBody>
                    <a:bodyPr/>
                    <a:lstStyle/>
                    <a:p>
                      <a:pPr algn="ctr" fontAlgn="b"/>
                      <a:r>
                        <a:rPr lang="en-US" sz="1150" b="0" i="0" u="none" strike="noStrike" dirty="0">
                          <a:solidFill>
                            <a:schemeClr val="bg1"/>
                          </a:solidFill>
                          <a:effectLst/>
                          <a:latin typeface="Calibri"/>
                        </a:rPr>
                        <a:t>109.22</a:t>
                      </a:r>
                    </a:p>
                  </a:txBody>
                  <a:tcPr marL="12700" marR="12700" marT="12700" marB="0" anchor="ctr">
                    <a:lnL>
                      <a:noFill/>
                    </a:lnL>
                    <a:lnR>
                      <a:noFill/>
                    </a:lnR>
                    <a:lnT>
                      <a:noFill/>
                    </a:lnT>
                    <a:lnB>
                      <a:noFill/>
                    </a:lnB>
                  </a:tcPr>
                </a:tc>
                <a:extLst>
                  <a:ext uri="{0D108BD9-81ED-4DB2-BD59-A6C34878D82A}">
                    <a16:rowId xmlns:a16="http://schemas.microsoft.com/office/drawing/2014/main" val="10010"/>
                  </a:ext>
                </a:extLst>
              </a:tr>
              <a:tr h="179799">
                <a:tc>
                  <a:txBody>
                    <a:bodyPr/>
                    <a:lstStyle/>
                    <a:p>
                      <a:pPr algn="ctr" fontAlgn="b"/>
                      <a:r>
                        <a:rPr lang="en-US" sz="1150" b="0" i="0" u="none" strike="noStrike" dirty="0">
                          <a:solidFill>
                            <a:schemeClr val="bg1"/>
                          </a:solidFill>
                          <a:effectLst/>
                          <a:latin typeface="Calibri"/>
                        </a:rPr>
                        <a:t>11</a:t>
                      </a:r>
                    </a:p>
                  </a:txBody>
                  <a:tcPr marL="12700" marR="12700" marT="12700" marB="0" anchor="ctr">
                    <a:lnL>
                      <a:noFill/>
                    </a:lnL>
                    <a:lnR>
                      <a:noFill/>
                    </a:lnR>
                    <a:lnT>
                      <a:noFill/>
                    </a:lnT>
                    <a:lnB>
                      <a:noFill/>
                    </a:lnB>
                  </a:tcPr>
                </a:tc>
                <a:tc>
                  <a:txBody>
                    <a:bodyPr/>
                    <a:lstStyle/>
                    <a:p>
                      <a:pPr algn="ctr" fontAlgn="b"/>
                      <a:r>
                        <a:rPr lang="en-US" sz="1150" b="0" i="0" u="none" strike="noStrike" dirty="0">
                          <a:solidFill>
                            <a:schemeClr val="bg1"/>
                          </a:solidFill>
                          <a:effectLst/>
                          <a:latin typeface="Calibri"/>
                        </a:rPr>
                        <a:t>105.98</a:t>
                      </a:r>
                    </a:p>
                  </a:txBody>
                  <a:tcPr marL="12700" marR="12700" marT="12700" marB="0" anchor="ctr">
                    <a:lnL>
                      <a:noFill/>
                    </a:lnL>
                    <a:lnR>
                      <a:noFill/>
                    </a:lnR>
                    <a:lnT>
                      <a:noFill/>
                    </a:lnT>
                    <a:lnB>
                      <a:noFill/>
                    </a:lnB>
                  </a:tcPr>
                </a:tc>
                <a:extLst>
                  <a:ext uri="{0D108BD9-81ED-4DB2-BD59-A6C34878D82A}">
                    <a16:rowId xmlns:a16="http://schemas.microsoft.com/office/drawing/2014/main" val="10011"/>
                  </a:ext>
                </a:extLst>
              </a:tr>
              <a:tr h="179799">
                <a:tc>
                  <a:txBody>
                    <a:bodyPr/>
                    <a:lstStyle/>
                    <a:p>
                      <a:pPr algn="ctr" fontAlgn="b"/>
                      <a:r>
                        <a:rPr lang="en-US" sz="1150" b="0" i="0" u="none" strike="noStrike" dirty="0">
                          <a:solidFill>
                            <a:schemeClr val="bg1"/>
                          </a:solidFill>
                          <a:effectLst/>
                          <a:latin typeface="Calibri"/>
                        </a:rPr>
                        <a:t>12</a:t>
                      </a:r>
                    </a:p>
                  </a:txBody>
                  <a:tcPr marL="12700" marR="12700" marT="12700" marB="0" anchor="ctr">
                    <a:lnL>
                      <a:noFill/>
                    </a:lnL>
                    <a:lnR>
                      <a:noFill/>
                    </a:lnR>
                    <a:lnT>
                      <a:noFill/>
                    </a:lnT>
                    <a:lnB>
                      <a:noFill/>
                    </a:lnB>
                    <a:noFill/>
                  </a:tcPr>
                </a:tc>
                <a:tc>
                  <a:txBody>
                    <a:bodyPr/>
                    <a:lstStyle/>
                    <a:p>
                      <a:pPr algn="ctr" fontAlgn="b"/>
                      <a:r>
                        <a:rPr lang="en-US" sz="1150" b="0" i="0" u="none" strike="noStrike" dirty="0">
                          <a:solidFill>
                            <a:schemeClr val="bg1"/>
                          </a:solidFill>
                          <a:effectLst/>
                          <a:latin typeface="Calibri"/>
                        </a:rPr>
                        <a:t>126.78</a:t>
                      </a:r>
                    </a:p>
                  </a:txBody>
                  <a:tcPr marL="12700" marR="12700" marT="12700" marB="0" anchor="ctr">
                    <a:lnL>
                      <a:noFill/>
                    </a:lnL>
                    <a:lnR>
                      <a:noFill/>
                    </a:lnR>
                    <a:lnT>
                      <a:noFill/>
                    </a:lnT>
                    <a:lnB>
                      <a:noFill/>
                    </a:lnB>
                  </a:tcPr>
                </a:tc>
                <a:extLst>
                  <a:ext uri="{0D108BD9-81ED-4DB2-BD59-A6C34878D82A}">
                    <a16:rowId xmlns:a16="http://schemas.microsoft.com/office/drawing/2014/main" val="10012"/>
                  </a:ext>
                </a:extLst>
              </a:tr>
              <a:tr h="179799">
                <a:tc>
                  <a:txBody>
                    <a:bodyPr/>
                    <a:lstStyle/>
                    <a:p>
                      <a:pPr algn="ctr" fontAlgn="b"/>
                      <a:r>
                        <a:rPr lang="en-US" sz="1150" b="0" i="0" u="none" strike="noStrike" dirty="0">
                          <a:solidFill>
                            <a:schemeClr val="bg1"/>
                          </a:solidFill>
                          <a:effectLst/>
                          <a:latin typeface="Calibri"/>
                        </a:rPr>
                        <a:t>13</a:t>
                      </a:r>
                    </a:p>
                  </a:txBody>
                  <a:tcPr marL="12700" marR="12700" marT="12700" marB="0" anchor="ctr">
                    <a:lnL>
                      <a:noFill/>
                    </a:lnL>
                    <a:lnR>
                      <a:noFill/>
                    </a:lnR>
                    <a:lnT>
                      <a:noFill/>
                    </a:lnT>
                    <a:lnB>
                      <a:noFill/>
                    </a:lnB>
                    <a:noFill/>
                  </a:tcPr>
                </a:tc>
                <a:tc>
                  <a:txBody>
                    <a:bodyPr/>
                    <a:lstStyle/>
                    <a:p>
                      <a:pPr algn="ctr" fontAlgn="b"/>
                      <a:r>
                        <a:rPr lang="en-US" sz="1150" b="0" i="0" u="none" strike="noStrike" dirty="0">
                          <a:solidFill>
                            <a:schemeClr val="bg1"/>
                          </a:solidFill>
                          <a:effectLst/>
                          <a:latin typeface="Calibri"/>
                        </a:rPr>
                        <a:t>179.96</a:t>
                      </a:r>
                    </a:p>
                  </a:txBody>
                  <a:tcPr marL="12700" marR="12700" marT="12700" marB="0" anchor="ctr">
                    <a:lnL>
                      <a:noFill/>
                    </a:lnL>
                    <a:lnR>
                      <a:noFill/>
                    </a:lnR>
                    <a:lnT>
                      <a:noFill/>
                    </a:lnT>
                    <a:lnB>
                      <a:noFill/>
                    </a:lnB>
                  </a:tcPr>
                </a:tc>
                <a:extLst>
                  <a:ext uri="{0D108BD9-81ED-4DB2-BD59-A6C34878D82A}">
                    <a16:rowId xmlns:a16="http://schemas.microsoft.com/office/drawing/2014/main" val="10013"/>
                  </a:ext>
                </a:extLst>
              </a:tr>
            </a:tbl>
          </a:graphicData>
        </a:graphic>
      </p:graphicFrame>
      <p:sp>
        <p:nvSpPr>
          <p:cNvPr id="20" name="Rectangle 19"/>
          <p:cNvSpPr/>
          <p:nvPr/>
        </p:nvSpPr>
        <p:spPr>
          <a:xfrm>
            <a:off x="216691" y="1292794"/>
            <a:ext cx="2063491" cy="830997"/>
          </a:xfrm>
          <a:prstGeom prst="rect">
            <a:avLst/>
          </a:prstGeom>
        </p:spPr>
        <p:txBody>
          <a:bodyPr wrap="square">
            <a:spAutoFit/>
          </a:bodyPr>
          <a:lstStyle/>
          <a:p>
            <a:pPr algn="ctr"/>
            <a:r>
              <a:rPr lang="en-US" sz="1600" b="1" dirty="0">
                <a:solidFill>
                  <a:srgbClr val="FFFFFF"/>
                </a:solidFill>
                <a:latin typeface="Segoe UI"/>
                <a:cs typeface="Segoe UI"/>
              </a:rPr>
              <a:t>REG SEASON</a:t>
            </a:r>
          </a:p>
          <a:p>
            <a:pPr algn="ctr"/>
            <a:r>
              <a:rPr lang="en-US" sz="1600" dirty="0">
                <a:solidFill>
                  <a:srgbClr val="FFFFFF"/>
                </a:solidFill>
                <a:latin typeface="Segoe UI"/>
                <a:cs typeface="Segoe UI"/>
              </a:rPr>
              <a:t>5-8 (9</a:t>
            </a:r>
            <a:r>
              <a:rPr lang="en-US" sz="1600" baseline="30000" dirty="0">
                <a:solidFill>
                  <a:srgbClr val="FFFFFF"/>
                </a:solidFill>
                <a:latin typeface="Segoe UI"/>
                <a:cs typeface="Segoe UI"/>
              </a:rPr>
              <a:t>th</a:t>
            </a:r>
            <a:r>
              <a:rPr lang="en-US" sz="1600" dirty="0">
                <a:solidFill>
                  <a:srgbClr val="FFFFFF"/>
                </a:solidFill>
                <a:latin typeface="Segoe UI"/>
                <a:cs typeface="Segoe UI"/>
              </a:rPr>
              <a:t>) </a:t>
            </a:r>
          </a:p>
          <a:p>
            <a:pPr algn="ctr"/>
            <a:r>
              <a:rPr lang="en-US" sz="1600" dirty="0">
                <a:solidFill>
                  <a:srgbClr val="FFFFFF"/>
                </a:solidFill>
                <a:latin typeface="Segoe UI"/>
                <a:cs typeface="Segoe UI"/>
              </a:rPr>
              <a:t>138.43 pts/</a:t>
            </a:r>
            <a:r>
              <a:rPr lang="en-US" sz="1600" dirty="0" err="1">
                <a:solidFill>
                  <a:srgbClr val="FFFFFF"/>
                </a:solidFill>
                <a:latin typeface="Segoe UI"/>
                <a:cs typeface="Segoe UI"/>
              </a:rPr>
              <a:t>wk</a:t>
            </a:r>
            <a:endParaRPr lang="en-US" sz="1600" dirty="0">
              <a:solidFill>
                <a:srgbClr val="FFFFFF"/>
              </a:solidFill>
              <a:latin typeface="Segoe UI"/>
              <a:cs typeface="Segoe UI"/>
            </a:endParaRPr>
          </a:p>
        </p:txBody>
      </p:sp>
      <p:graphicFrame>
        <p:nvGraphicFramePr>
          <p:cNvPr id="21" name="Table 20"/>
          <p:cNvGraphicFramePr>
            <a:graphicFrameLocks noGrp="1"/>
          </p:cNvGraphicFramePr>
          <p:nvPr>
            <p:extLst>
              <p:ext uri="{D42A27DB-BD31-4B8C-83A1-F6EECF244321}">
                <p14:modId xmlns:p14="http://schemas.microsoft.com/office/powerpoint/2010/main" val="3909296847"/>
              </p:ext>
            </p:extLst>
          </p:nvPr>
        </p:nvGraphicFramePr>
        <p:xfrm>
          <a:off x="2604115" y="2165743"/>
          <a:ext cx="1651000" cy="782320"/>
        </p:xfrm>
        <a:graphic>
          <a:graphicData uri="http://schemas.openxmlformats.org/drawingml/2006/table">
            <a:tbl>
              <a:tblPr/>
              <a:tblGrid>
                <a:gridCol w="825500">
                  <a:extLst>
                    <a:ext uri="{9D8B030D-6E8A-4147-A177-3AD203B41FA5}">
                      <a16:colId xmlns:a16="http://schemas.microsoft.com/office/drawing/2014/main" val="20000"/>
                    </a:ext>
                  </a:extLst>
                </a:gridCol>
                <a:gridCol w="825500">
                  <a:extLst>
                    <a:ext uri="{9D8B030D-6E8A-4147-A177-3AD203B41FA5}">
                      <a16:colId xmlns:a16="http://schemas.microsoft.com/office/drawing/2014/main" val="20001"/>
                    </a:ext>
                  </a:extLst>
                </a:gridCol>
              </a:tblGrid>
              <a:tr h="190500">
                <a:tc>
                  <a:txBody>
                    <a:bodyPr/>
                    <a:lstStyle/>
                    <a:p>
                      <a:pPr algn="ctr" fontAlgn="b"/>
                      <a:r>
                        <a:rPr lang="en-US" sz="1200" b="0" i="0" u="none" strike="noStrike" dirty="0" err="1">
                          <a:solidFill>
                            <a:schemeClr val="bg1"/>
                          </a:solidFill>
                          <a:effectLst/>
                          <a:latin typeface="Calibri"/>
                        </a:rPr>
                        <a:t>Wk</a:t>
                      </a:r>
                      <a:endParaRPr lang="en-US" sz="1200" b="0" i="0" u="none" strike="noStrike" dirty="0">
                        <a:solidFill>
                          <a:schemeClr val="bg1"/>
                        </a:solidFill>
                        <a:effectLst/>
                        <a:latin typeface="Calibri"/>
                      </a:endParaRPr>
                    </a:p>
                  </a:txBody>
                  <a:tcPr marL="12700" marR="12700" marT="12700" marB="0" anchor="ctr">
                    <a:lnL>
                      <a:noFill/>
                    </a:lnL>
                    <a:lnR>
                      <a:noFill/>
                    </a:lnR>
                    <a:lnT>
                      <a:noFill/>
                    </a:lnT>
                    <a:lnB>
                      <a:noFill/>
                    </a:lnB>
                  </a:tcPr>
                </a:tc>
                <a:tc>
                  <a:txBody>
                    <a:bodyPr/>
                    <a:lstStyle/>
                    <a:p>
                      <a:pPr algn="ctr" fontAlgn="b"/>
                      <a:r>
                        <a:rPr lang="en-US" sz="1200" b="0" i="0" u="none" strike="noStrike">
                          <a:solidFill>
                            <a:schemeClr val="bg1"/>
                          </a:solidFill>
                          <a:effectLst/>
                          <a:latin typeface="Calibri"/>
                        </a:rPr>
                        <a:t>Pts</a:t>
                      </a:r>
                    </a:p>
                  </a:txBody>
                  <a:tcPr marL="12700" marR="12700" marT="12700" marB="0" anchor="ctr">
                    <a:lnL>
                      <a:noFill/>
                    </a:lnL>
                    <a:lnR>
                      <a:noFill/>
                    </a:lnR>
                    <a:lnT>
                      <a:noFill/>
                    </a:lnT>
                    <a:lnB>
                      <a:noFill/>
                    </a:lnB>
                  </a:tcPr>
                </a:tc>
                <a:extLst>
                  <a:ext uri="{0D108BD9-81ED-4DB2-BD59-A6C34878D82A}">
                    <a16:rowId xmlns:a16="http://schemas.microsoft.com/office/drawing/2014/main" val="10000"/>
                  </a:ext>
                </a:extLst>
              </a:tr>
              <a:tr h="190500">
                <a:tc>
                  <a:txBody>
                    <a:bodyPr/>
                    <a:lstStyle/>
                    <a:p>
                      <a:pPr algn="ctr" fontAlgn="b"/>
                      <a:r>
                        <a:rPr lang="en-US" sz="1200" b="0" i="0" u="none" strike="noStrike" dirty="0">
                          <a:solidFill>
                            <a:schemeClr val="bg1"/>
                          </a:solidFill>
                          <a:effectLst/>
                          <a:latin typeface="Calibri"/>
                        </a:rPr>
                        <a:t>14</a:t>
                      </a:r>
                    </a:p>
                  </a:txBody>
                  <a:tcPr marL="12700" marR="12700" marT="12700" marB="0" anchor="ctr">
                    <a:lnL>
                      <a:noFill/>
                    </a:lnL>
                    <a:lnR>
                      <a:noFill/>
                    </a:lnR>
                    <a:lnT>
                      <a:noFill/>
                    </a:lnT>
                    <a:lnB>
                      <a:noFill/>
                    </a:lnB>
                  </a:tcPr>
                </a:tc>
                <a:tc>
                  <a:txBody>
                    <a:bodyPr/>
                    <a:lstStyle/>
                    <a:p>
                      <a:pPr algn="ctr" fontAlgn="b"/>
                      <a:r>
                        <a:rPr lang="en-US" sz="1200" b="0" i="0" u="none" strike="noStrike" dirty="0">
                          <a:solidFill>
                            <a:schemeClr val="bg1"/>
                          </a:solidFill>
                          <a:effectLst/>
                          <a:latin typeface="Calibri"/>
                        </a:rPr>
                        <a:t>182.72</a:t>
                      </a:r>
                    </a:p>
                  </a:txBody>
                  <a:tcPr marL="12700" marR="12700" marT="12700" marB="0" anchor="ctr">
                    <a:lnL>
                      <a:noFill/>
                    </a:lnL>
                    <a:lnR>
                      <a:noFill/>
                    </a:lnR>
                    <a:lnT>
                      <a:noFill/>
                    </a:lnT>
                    <a:lnB>
                      <a:noFill/>
                    </a:lnB>
                  </a:tcPr>
                </a:tc>
                <a:extLst>
                  <a:ext uri="{0D108BD9-81ED-4DB2-BD59-A6C34878D82A}">
                    <a16:rowId xmlns:a16="http://schemas.microsoft.com/office/drawing/2014/main" val="10001"/>
                  </a:ext>
                </a:extLst>
              </a:tr>
              <a:tr h="190500">
                <a:tc>
                  <a:txBody>
                    <a:bodyPr/>
                    <a:lstStyle/>
                    <a:p>
                      <a:pPr algn="ctr" fontAlgn="b"/>
                      <a:r>
                        <a:rPr lang="en-US" sz="1200" b="0" i="0" u="none" strike="noStrike" dirty="0">
                          <a:solidFill>
                            <a:schemeClr val="bg1"/>
                          </a:solidFill>
                          <a:effectLst/>
                          <a:latin typeface="Calibri"/>
                        </a:rPr>
                        <a:t>15</a:t>
                      </a:r>
                    </a:p>
                  </a:txBody>
                  <a:tcPr marL="12700" marR="12700" marT="12700" marB="0" anchor="ctr">
                    <a:lnL>
                      <a:noFill/>
                    </a:lnL>
                    <a:lnR>
                      <a:noFill/>
                    </a:lnR>
                    <a:lnT>
                      <a:noFill/>
                    </a:lnT>
                    <a:lnB>
                      <a:noFill/>
                    </a:lnB>
                  </a:tcPr>
                </a:tc>
                <a:tc>
                  <a:txBody>
                    <a:bodyPr/>
                    <a:lstStyle/>
                    <a:p>
                      <a:pPr algn="ctr" fontAlgn="b"/>
                      <a:r>
                        <a:rPr lang="en-US" sz="1200" b="0" i="0" u="none" strike="noStrike" dirty="0">
                          <a:solidFill>
                            <a:schemeClr val="bg1"/>
                          </a:solidFill>
                          <a:effectLst/>
                          <a:latin typeface="Calibri"/>
                        </a:rPr>
                        <a:t>163.44</a:t>
                      </a:r>
                    </a:p>
                  </a:txBody>
                  <a:tcPr marL="12700" marR="12700" marT="12700" marB="0" anchor="ctr">
                    <a:lnL>
                      <a:noFill/>
                    </a:lnL>
                    <a:lnR>
                      <a:noFill/>
                    </a:lnR>
                    <a:lnT>
                      <a:noFill/>
                    </a:lnT>
                    <a:lnB>
                      <a:noFill/>
                    </a:lnB>
                  </a:tcPr>
                </a:tc>
                <a:extLst>
                  <a:ext uri="{0D108BD9-81ED-4DB2-BD59-A6C34878D82A}">
                    <a16:rowId xmlns:a16="http://schemas.microsoft.com/office/drawing/2014/main" val="10002"/>
                  </a:ext>
                </a:extLst>
              </a:tr>
              <a:tr h="190500">
                <a:tc>
                  <a:txBody>
                    <a:bodyPr/>
                    <a:lstStyle/>
                    <a:p>
                      <a:pPr algn="ctr" fontAlgn="b"/>
                      <a:r>
                        <a:rPr lang="en-US" sz="1200" b="0" i="0" u="none" strike="noStrike" dirty="0">
                          <a:solidFill>
                            <a:schemeClr val="bg1"/>
                          </a:solidFill>
                          <a:effectLst/>
                          <a:latin typeface="Calibri"/>
                        </a:rPr>
                        <a:t>16</a:t>
                      </a:r>
                    </a:p>
                  </a:txBody>
                  <a:tcPr marL="12700" marR="12700" marT="12700" marB="0" anchor="ctr">
                    <a:lnL>
                      <a:noFill/>
                    </a:lnL>
                    <a:lnR>
                      <a:noFill/>
                    </a:lnR>
                    <a:lnT>
                      <a:noFill/>
                    </a:lnT>
                    <a:lnB>
                      <a:noFill/>
                    </a:lnB>
                  </a:tcPr>
                </a:tc>
                <a:tc>
                  <a:txBody>
                    <a:bodyPr/>
                    <a:lstStyle/>
                    <a:p>
                      <a:pPr algn="ctr" fontAlgn="b"/>
                      <a:r>
                        <a:rPr lang="en-US" sz="1200" b="0" i="0" u="none" strike="noStrike" dirty="0">
                          <a:solidFill>
                            <a:schemeClr val="bg1"/>
                          </a:solidFill>
                          <a:effectLst/>
                          <a:latin typeface="Calibri"/>
                        </a:rPr>
                        <a:t>146.8</a:t>
                      </a:r>
                    </a:p>
                  </a:txBody>
                  <a:tcPr marL="12700" marR="12700" marT="12700" marB="0" anchor="ctr">
                    <a:lnL>
                      <a:noFill/>
                    </a:lnL>
                    <a:lnR>
                      <a:noFill/>
                    </a:lnR>
                    <a:lnT>
                      <a:noFill/>
                    </a:lnT>
                    <a:lnB>
                      <a:noFill/>
                    </a:lnB>
                  </a:tcPr>
                </a:tc>
                <a:extLst>
                  <a:ext uri="{0D108BD9-81ED-4DB2-BD59-A6C34878D82A}">
                    <a16:rowId xmlns:a16="http://schemas.microsoft.com/office/drawing/2014/main" val="3339077806"/>
                  </a:ext>
                </a:extLst>
              </a:tr>
            </a:tbl>
          </a:graphicData>
        </a:graphic>
      </p:graphicFrame>
      <p:sp>
        <p:nvSpPr>
          <p:cNvPr id="22" name="TextBox 21"/>
          <p:cNvSpPr txBox="1"/>
          <p:nvPr/>
        </p:nvSpPr>
        <p:spPr>
          <a:xfrm>
            <a:off x="2077563" y="3148987"/>
            <a:ext cx="2781040" cy="1785104"/>
          </a:xfrm>
          <a:prstGeom prst="rect">
            <a:avLst/>
          </a:prstGeom>
          <a:noFill/>
        </p:spPr>
        <p:txBody>
          <a:bodyPr wrap="square" rtlCol="0">
            <a:spAutoFit/>
          </a:bodyPr>
          <a:lstStyle/>
          <a:p>
            <a:pPr algn="ctr"/>
            <a:r>
              <a:rPr lang="en-US" sz="1100" dirty="0">
                <a:solidFill>
                  <a:srgbClr val="FFFFFF"/>
                </a:solidFill>
                <a:latin typeface="Segoe UI"/>
                <a:cs typeface="Segoe UI"/>
              </a:rPr>
              <a:t>5-8 reg </a:t>
            </a:r>
            <a:r>
              <a:rPr lang="en-US" sz="1100" dirty="0" err="1">
                <a:solidFill>
                  <a:srgbClr val="FFFFFF"/>
                </a:solidFill>
                <a:latin typeface="Segoe UI"/>
                <a:cs typeface="Segoe UI"/>
              </a:rPr>
              <a:t>ssn</a:t>
            </a:r>
            <a:r>
              <a:rPr lang="en-US" sz="1100" dirty="0">
                <a:solidFill>
                  <a:srgbClr val="FFFFFF"/>
                </a:solidFill>
                <a:latin typeface="Segoe UI"/>
                <a:cs typeface="Segoe UI"/>
              </a:rPr>
              <a:t> finish, squeaked into </a:t>
            </a:r>
          </a:p>
          <a:p>
            <a:pPr algn="ctr"/>
            <a:r>
              <a:rPr lang="en-US" sz="1100" dirty="0">
                <a:solidFill>
                  <a:srgbClr val="FFFFFF"/>
                </a:solidFill>
                <a:latin typeface="Segoe UI"/>
                <a:cs typeface="Segoe UI"/>
              </a:rPr>
              <a:t>playoffs with 6</a:t>
            </a:r>
            <a:r>
              <a:rPr lang="en-US" sz="1100" baseline="30000" dirty="0">
                <a:solidFill>
                  <a:srgbClr val="FFFFFF"/>
                </a:solidFill>
                <a:latin typeface="Segoe UI"/>
                <a:cs typeface="Segoe UI"/>
              </a:rPr>
              <a:t>th</a:t>
            </a:r>
            <a:r>
              <a:rPr lang="en-US" sz="1100" dirty="0">
                <a:solidFill>
                  <a:srgbClr val="FFFFFF"/>
                </a:solidFill>
                <a:latin typeface="Segoe UI"/>
                <a:cs typeface="Segoe UI"/>
              </a:rPr>
              <a:t> seed points-for</a:t>
            </a:r>
          </a:p>
          <a:p>
            <a:pPr algn="ctr"/>
            <a:endParaRPr lang="en-US" sz="1100" dirty="0">
              <a:solidFill>
                <a:srgbClr val="FFFFFF"/>
              </a:solidFill>
              <a:latin typeface="Segoe UI"/>
              <a:cs typeface="Segoe UI"/>
            </a:endParaRPr>
          </a:p>
          <a:p>
            <a:pPr algn="ctr"/>
            <a:r>
              <a:rPr lang="en-US" sz="1100" dirty="0">
                <a:solidFill>
                  <a:srgbClr val="FFFFFF"/>
                </a:solidFill>
                <a:latin typeface="Segoe UI"/>
                <a:cs typeface="Segoe UI"/>
              </a:rPr>
              <a:t>9.9 points total season pts away </a:t>
            </a:r>
          </a:p>
          <a:p>
            <a:pPr algn="ctr"/>
            <a:r>
              <a:rPr lang="en-US" sz="1100" dirty="0">
                <a:solidFill>
                  <a:srgbClr val="FFFFFF"/>
                </a:solidFill>
                <a:latin typeface="Segoe UI"/>
                <a:cs typeface="Segoe UI"/>
              </a:rPr>
              <a:t>from not making playoffs</a:t>
            </a:r>
          </a:p>
          <a:p>
            <a:pPr algn="ctr"/>
            <a:endParaRPr lang="en-US" sz="1100" dirty="0">
              <a:solidFill>
                <a:srgbClr val="FFFFFF"/>
              </a:solidFill>
              <a:latin typeface="Segoe UI"/>
              <a:cs typeface="Segoe UI"/>
            </a:endParaRPr>
          </a:p>
          <a:p>
            <a:pPr algn="ctr"/>
            <a:r>
              <a:rPr lang="en-US" sz="1100" dirty="0">
                <a:solidFill>
                  <a:srgbClr val="FFFFFF"/>
                </a:solidFill>
                <a:latin typeface="Segoe UI"/>
                <a:cs typeface="Segoe UI"/>
              </a:rPr>
              <a:t>Spent $67 FAAB on </a:t>
            </a:r>
            <a:r>
              <a:rPr lang="en-US" sz="1100" dirty="0" err="1">
                <a:solidFill>
                  <a:srgbClr val="FFFFFF"/>
                </a:solidFill>
                <a:latin typeface="Segoe UI"/>
                <a:cs typeface="Segoe UI"/>
              </a:rPr>
              <a:t>Nyheim</a:t>
            </a:r>
            <a:r>
              <a:rPr lang="en-US" sz="1100" dirty="0">
                <a:solidFill>
                  <a:srgbClr val="FFFFFF"/>
                </a:solidFill>
                <a:latin typeface="Segoe UI"/>
                <a:cs typeface="Segoe UI"/>
              </a:rPr>
              <a:t> Hines </a:t>
            </a:r>
            <a:r>
              <a:rPr lang="en-US" sz="1100" dirty="0" err="1">
                <a:solidFill>
                  <a:srgbClr val="FFFFFF"/>
                </a:solidFill>
                <a:latin typeface="Segoe UI"/>
                <a:cs typeface="Segoe UI"/>
              </a:rPr>
              <a:t>wk</a:t>
            </a:r>
            <a:r>
              <a:rPr lang="en-US" sz="1100" dirty="0">
                <a:solidFill>
                  <a:srgbClr val="FFFFFF"/>
                </a:solidFill>
                <a:latin typeface="Segoe UI"/>
                <a:cs typeface="Segoe UI"/>
              </a:rPr>
              <a:t> 2</a:t>
            </a:r>
          </a:p>
          <a:p>
            <a:pPr algn="ctr"/>
            <a:r>
              <a:rPr lang="en-US" sz="1100" dirty="0">
                <a:solidFill>
                  <a:srgbClr val="FFFFFF"/>
                </a:solidFill>
                <a:latin typeface="Segoe UI"/>
                <a:cs typeface="Segoe UI"/>
              </a:rPr>
              <a:t>Out of FAAB by </a:t>
            </a:r>
            <a:r>
              <a:rPr lang="en-US" sz="1100" dirty="0" err="1">
                <a:solidFill>
                  <a:srgbClr val="FFFFFF"/>
                </a:solidFill>
                <a:latin typeface="Segoe UI"/>
                <a:cs typeface="Segoe UI"/>
              </a:rPr>
              <a:t>wk</a:t>
            </a:r>
            <a:r>
              <a:rPr lang="en-US" sz="1100" dirty="0">
                <a:solidFill>
                  <a:srgbClr val="FFFFFF"/>
                </a:solidFill>
                <a:latin typeface="Segoe UI"/>
                <a:cs typeface="Segoe UI"/>
              </a:rPr>
              <a:t> 7</a:t>
            </a:r>
          </a:p>
          <a:p>
            <a:pPr algn="ctr"/>
            <a:endParaRPr lang="en-US" sz="1100" dirty="0">
              <a:solidFill>
                <a:srgbClr val="FFFFFF"/>
              </a:solidFill>
              <a:latin typeface="Segoe UI"/>
              <a:cs typeface="Segoe UI"/>
            </a:endParaRPr>
          </a:p>
          <a:p>
            <a:pPr algn="ctr"/>
            <a:r>
              <a:rPr lang="en-US" sz="1100" dirty="0">
                <a:solidFill>
                  <a:srgbClr val="FFFFFF"/>
                </a:solidFill>
                <a:latin typeface="Segoe UI"/>
                <a:cs typeface="Segoe UI"/>
              </a:rPr>
              <a:t>Trades Made:  3</a:t>
            </a:r>
          </a:p>
        </p:txBody>
      </p:sp>
      <p:pic>
        <p:nvPicPr>
          <p:cNvPr id="4" name="The-Lombardi-Trophy--Reprise--David-Robidoux--Super-Bowl-Theme_mp3ify-dot-com">
            <a:hlinkClick r:id="" action="ppaction://media"/>
            <a:extLst>
              <a:ext uri="{FF2B5EF4-FFF2-40B4-BE49-F238E27FC236}">
                <a16:creationId xmlns:a16="http://schemas.microsoft.com/office/drawing/2014/main" id="{8B142FEC-C1F5-452E-A95E-5DA5A4DFCB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553" y="5230136"/>
            <a:ext cx="304800" cy="304800"/>
          </a:xfrm>
          <a:prstGeom prst="rect">
            <a:avLst/>
          </a:prstGeom>
        </p:spPr>
      </p:pic>
      <p:sp>
        <p:nvSpPr>
          <p:cNvPr id="11" name="TextBox 10">
            <a:extLst>
              <a:ext uri="{FF2B5EF4-FFF2-40B4-BE49-F238E27FC236}">
                <a16:creationId xmlns:a16="http://schemas.microsoft.com/office/drawing/2014/main" id="{772095CE-FAE7-4E6F-A1AE-CFE74FB7A1F5}"/>
              </a:ext>
            </a:extLst>
          </p:cNvPr>
          <p:cNvSpPr txBox="1"/>
          <p:nvPr/>
        </p:nvSpPr>
        <p:spPr>
          <a:xfrm>
            <a:off x="1553822" y="263774"/>
            <a:ext cx="7386070" cy="646331"/>
          </a:xfrm>
          <a:prstGeom prst="rect">
            <a:avLst/>
          </a:prstGeom>
          <a:noFill/>
        </p:spPr>
        <p:txBody>
          <a:bodyPr wrap="square" rtlCol="0">
            <a:spAutoFit/>
          </a:bodyPr>
          <a:lstStyle/>
          <a:p>
            <a:r>
              <a:rPr lang="en-US" sz="3600" b="1" dirty="0" err="1">
                <a:solidFill>
                  <a:srgbClr val="FFFFFF"/>
                </a:solidFill>
                <a:latin typeface="Tahoma" panose="020B0604030504040204" pitchFamily="34" charset="0"/>
                <a:ea typeface="Tahoma" panose="020B0604030504040204" pitchFamily="34" charset="0"/>
                <a:cs typeface="Tahoma" panose="020B0604030504040204" pitchFamily="34" charset="0"/>
              </a:rPr>
              <a:t>Eddieyiey</a:t>
            </a:r>
            <a:r>
              <a:rPr lang="en-US" sz="36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2000" dirty="0">
                <a:solidFill>
                  <a:srgbClr val="FFFFFF"/>
                </a:solidFill>
                <a:latin typeface="Tahoma" panose="020B0604030504040204" pitchFamily="34" charset="0"/>
                <a:ea typeface="Tahoma" panose="020B0604030504040204" pitchFamily="34" charset="0"/>
                <a:cs typeface="Tahoma" panose="020B0604030504040204" pitchFamily="34" charset="0"/>
              </a:rPr>
              <a:t>Former Sizzler CEO Kerry </a:t>
            </a:r>
            <a:r>
              <a:rPr lang="en-US" sz="2000" dirty="0" err="1">
                <a:solidFill>
                  <a:srgbClr val="FFFFFF"/>
                </a:solidFill>
                <a:latin typeface="Tahoma" panose="020B0604030504040204" pitchFamily="34" charset="0"/>
                <a:ea typeface="Tahoma" panose="020B0604030504040204" pitchFamily="34" charset="0"/>
                <a:cs typeface="Tahoma" panose="020B0604030504040204" pitchFamily="34" charset="0"/>
              </a:rPr>
              <a:t>Kramp</a:t>
            </a:r>
            <a:endPar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11" descr="Sx3_TrophyOnly.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774" y="5363321"/>
            <a:ext cx="1027622" cy="1822315"/>
          </a:xfrm>
          <a:prstGeom prst="rect">
            <a:avLst/>
          </a:prstGeom>
        </p:spPr>
      </p:pic>
      <p:pic>
        <p:nvPicPr>
          <p:cNvPr id="14" name="Picture 13" descr="Sx3_TrophyOnly.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98558" y="5143501"/>
            <a:ext cx="606793" cy="1076046"/>
          </a:xfrm>
          <a:prstGeom prst="rect">
            <a:avLst/>
          </a:prstGeom>
        </p:spPr>
      </p:pic>
      <p:pic>
        <p:nvPicPr>
          <p:cNvPr id="15" name="Picture 14" descr="Sx3_TrophyOnly.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03944" y="6436511"/>
            <a:ext cx="606793" cy="1076046"/>
          </a:xfrm>
          <a:prstGeom prst="rect">
            <a:avLst/>
          </a:prstGeom>
        </p:spPr>
      </p:pic>
      <p:pic>
        <p:nvPicPr>
          <p:cNvPr id="16" name="Picture 15" descr="Sx3_TrophyOnly.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49774" y="8187776"/>
            <a:ext cx="963744" cy="1709039"/>
          </a:xfrm>
          <a:prstGeom prst="rect">
            <a:avLst/>
          </a:prstGeom>
        </p:spPr>
      </p:pic>
      <p:pic>
        <p:nvPicPr>
          <p:cNvPr id="17" name="Picture 16" descr="Sx3_TrophyOnly.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2546" y="6264345"/>
            <a:ext cx="370302" cy="656669"/>
          </a:xfrm>
          <a:prstGeom prst="rect">
            <a:avLst/>
          </a:prstGeom>
        </p:spPr>
      </p:pic>
      <p:pic>
        <p:nvPicPr>
          <p:cNvPr id="18" name="Picture 17" descr="Sx3_TrophyOnly.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15752" y="9094717"/>
            <a:ext cx="370302" cy="656669"/>
          </a:xfrm>
          <a:prstGeom prst="rect">
            <a:avLst/>
          </a:prstGeom>
        </p:spPr>
      </p:pic>
      <p:pic>
        <p:nvPicPr>
          <p:cNvPr id="19" name="Picture 18" descr="Sx3_TrophyOnly.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7771" y="5816744"/>
            <a:ext cx="799976" cy="1418624"/>
          </a:xfrm>
          <a:prstGeom prst="rect">
            <a:avLst/>
          </a:prstGeom>
        </p:spPr>
      </p:pic>
      <p:sp>
        <p:nvSpPr>
          <p:cNvPr id="24" name="TextBox 23">
            <a:extLst>
              <a:ext uri="{FF2B5EF4-FFF2-40B4-BE49-F238E27FC236}">
                <a16:creationId xmlns:a16="http://schemas.microsoft.com/office/drawing/2014/main" id="{772095CE-FAE7-4E6F-A1AE-CFE74FB7A1F5}"/>
              </a:ext>
            </a:extLst>
          </p:cNvPr>
          <p:cNvSpPr txBox="1"/>
          <p:nvPr/>
        </p:nvSpPr>
        <p:spPr>
          <a:xfrm>
            <a:off x="18553" y="1587180"/>
            <a:ext cx="9125447" cy="1631216"/>
          </a:xfrm>
          <a:prstGeom prst="rect">
            <a:avLst/>
          </a:prstGeom>
          <a:noFill/>
        </p:spPr>
        <p:txBody>
          <a:bodyPr wrap="square" rtlCol="0">
            <a:spAutoFit/>
          </a:bodyPr>
          <a:lstStyle/>
          <a:p>
            <a:pPr algn="ctr"/>
            <a:r>
              <a:rPr lang="en-US" sz="10000" b="1" dirty="0">
                <a:solidFill>
                  <a:srgbClr val="FFFFFF"/>
                </a:solidFill>
                <a:latin typeface="Segoe UI"/>
                <a:cs typeface="Segoe UI"/>
              </a:rPr>
              <a:t>THE  CHAMP</a:t>
            </a:r>
            <a:endParaRPr lang="en-US" sz="10000" dirty="0">
              <a:solidFill>
                <a:srgbClr val="FFFFFF"/>
              </a:solidFill>
              <a:latin typeface="Segoe UI"/>
              <a:cs typeface="Segoe UI"/>
            </a:endParaRPr>
          </a:p>
        </p:txBody>
      </p:sp>
      <p:sp>
        <p:nvSpPr>
          <p:cNvPr id="28" name="TextBox 27">
            <a:extLst>
              <a:ext uri="{FF2B5EF4-FFF2-40B4-BE49-F238E27FC236}">
                <a16:creationId xmlns:a16="http://schemas.microsoft.com/office/drawing/2014/main" id="{A3F8B2D8-02CC-4B3A-ACD7-FE17026E1B6F}"/>
              </a:ext>
            </a:extLst>
          </p:cNvPr>
          <p:cNvSpPr txBox="1"/>
          <p:nvPr/>
        </p:nvSpPr>
        <p:spPr>
          <a:xfrm>
            <a:off x="5230021" y="1266554"/>
            <a:ext cx="3082192" cy="338554"/>
          </a:xfrm>
          <a:prstGeom prst="rect">
            <a:avLst/>
          </a:prstGeom>
          <a:noFill/>
        </p:spPr>
        <p:txBody>
          <a:bodyPr wrap="square" rtlCol="0">
            <a:spAutoFit/>
          </a:bodyPr>
          <a:lstStyle/>
          <a:p>
            <a:pPr algn="ctr"/>
            <a:r>
              <a:rPr lang="en-US" sz="1600" b="1" dirty="0">
                <a:solidFill>
                  <a:srgbClr val="FFFFFF"/>
                </a:solidFill>
                <a:latin typeface="Segoe UI"/>
                <a:cs typeface="Segoe UI"/>
              </a:rPr>
              <a:t>CHAMPIONSHIP ROSTER</a:t>
            </a:r>
            <a:endParaRPr lang="en-US" sz="1600" dirty="0">
              <a:solidFill>
                <a:srgbClr val="FFFFFF"/>
              </a:solidFill>
              <a:latin typeface="Segoe UI"/>
              <a:cs typeface="Segoe UI"/>
            </a:endParaRPr>
          </a:p>
        </p:txBody>
      </p:sp>
    </p:spTree>
    <p:extLst>
      <p:ext uri="{BB962C8B-B14F-4D97-AF65-F5344CB8AC3E}">
        <p14:creationId xmlns:p14="http://schemas.microsoft.com/office/powerpoint/2010/main" val="178513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4718" fill="hold"/>
                                        <p:tgtEl>
                                          <p:spTgt spid="4"/>
                                        </p:tgtEl>
                                      </p:cBhvr>
                                    </p:cmd>
                                  </p:childTnLst>
                                </p:cTn>
                              </p:par>
                              <p:par>
                                <p:cTn id="7" presetID="2" presetClass="entr" presetSubtype="1" repeatCount="indefinite" accel="5000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 calcmode="lin" valueType="num">
                                      <p:cBhvr additive="base">
                                        <p:cTn id="9" dur="3000" fill="hold"/>
                                        <p:tgtEl>
                                          <p:spTgt spid="12"/>
                                        </p:tgtEl>
                                        <p:attrNameLst>
                                          <p:attrName>ppt_x</p:attrName>
                                        </p:attrNameLst>
                                      </p:cBhvr>
                                      <p:tavLst>
                                        <p:tav tm="0">
                                          <p:val>
                                            <p:strVal val="#ppt_x"/>
                                          </p:val>
                                        </p:tav>
                                        <p:tav tm="100000">
                                          <p:val>
                                            <p:strVal val="#ppt_x"/>
                                          </p:val>
                                        </p:tav>
                                      </p:tavLst>
                                    </p:anim>
                                    <p:anim calcmode="lin" valueType="num">
                                      <p:cBhvr additive="base">
                                        <p:cTn id="10" dur="3000" fill="hold"/>
                                        <p:tgtEl>
                                          <p:spTgt spid="12"/>
                                        </p:tgtEl>
                                        <p:attrNameLst>
                                          <p:attrName>ppt_y</p:attrName>
                                        </p:attrNameLst>
                                      </p:cBhvr>
                                      <p:tavLst>
                                        <p:tav tm="0">
                                          <p:val>
                                            <p:strVal val="0-#ppt_h/2"/>
                                          </p:val>
                                        </p:tav>
                                        <p:tav tm="100000">
                                          <p:val>
                                            <p:strVal val="#ppt_y"/>
                                          </p:val>
                                        </p:tav>
                                      </p:tavLst>
                                    </p:anim>
                                  </p:childTnLst>
                                </p:cTn>
                              </p:par>
                              <p:par>
                                <p:cTn id="11" presetID="2" presetClass="entr" presetSubtype="1" repeatCount="indefinite" accel="5000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0" fill="hold"/>
                                        <p:tgtEl>
                                          <p:spTgt spid="14"/>
                                        </p:tgtEl>
                                        <p:attrNameLst>
                                          <p:attrName>ppt_x</p:attrName>
                                        </p:attrNameLst>
                                      </p:cBhvr>
                                      <p:tavLst>
                                        <p:tav tm="0">
                                          <p:val>
                                            <p:strVal val="#ppt_x"/>
                                          </p:val>
                                        </p:tav>
                                        <p:tav tm="100000">
                                          <p:val>
                                            <p:strVal val="#ppt_x"/>
                                          </p:val>
                                        </p:tav>
                                      </p:tavLst>
                                    </p:anim>
                                    <p:anim calcmode="lin" valueType="num">
                                      <p:cBhvr additive="base">
                                        <p:cTn id="14" dur="5000" fill="hold"/>
                                        <p:tgtEl>
                                          <p:spTgt spid="14"/>
                                        </p:tgtEl>
                                        <p:attrNameLst>
                                          <p:attrName>ppt_y</p:attrName>
                                        </p:attrNameLst>
                                      </p:cBhvr>
                                      <p:tavLst>
                                        <p:tav tm="0">
                                          <p:val>
                                            <p:strVal val="0-#ppt_h/2"/>
                                          </p:val>
                                        </p:tav>
                                        <p:tav tm="100000">
                                          <p:val>
                                            <p:strVal val="#ppt_y"/>
                                          </p:val>
                                        </p:tav>
                                      </p:tavLst>
                                    </p:anim>
                                  </p:childTnLst>
                                </p:cTn>
                              </p:par>
                              <p:par>
                                <p:cTn id="15" presetID="2" presetClass="entr" presetSubtype="1" repeatCount="indefinite" accel="50000"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3000" fill="hold"/>
                                        <p:tgtEl>
                                          <p:spTgt spid="15"/>
                                        </p:tgtEl>
                                        <p:attrNameLst>
                                          <p:attrName>ppt_x</p:attrName>
                                        </p:attrNameLst>
                                      </p:cBhvr>
                                      <p:tavLst>
                                        <p:tav tm="0">
                                          <p:val>
                                            <p:strVal val="#ppt_x"/>
                                          </p:val>
                                        </p:tav>
                                        <p:tav tm="100000">
                                          <p:val>
                                            <p:strVal val="#ppt_x"/>
                                          </p:val>
                                        </p:tav>
                                      </p:tavLst>
                                    </p:anim>
                                    <p:anim calcmode="lin" valueType="num">
                                      <p:cBhvr additive="base">
                                        <p:cTn id="18" dur="3000" fill="hold"/>
                                        <p:tgtEl>
                                          <p:spTgt spid="15"/>
                                        </p:tgtEl>
                                        <p:attrNameLst>
                                          <p:attrName>ppt_y</p:attrName>
                                        </p:attrNameLst>
                                      </p:cBhvr>
                                      <p:tavLst>
                                        <p:tav tm="0">
                                          <p:val>
                                            <p:strVal val="0-#ppt_h/2"/>
                                          </p:val>
                                        </p:tav>
                                        <p:tav tm="100000">
                                          <p:val>
                                            <p:strVal val="#ppt_y"/>
                                          </p:val>
                                        </p:tav>
                                      </p:tavLst>
                                    </p:anim>
                                  </p:childTnLst>
                                </p:cTn>
                              </p:par>
                              <p:par>
                                <p:cTn id="19" presetID="2" presetClass="entr" presetSubtype="1" repeatCount="indefinite" accel="5000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3000" fill="hold"/>
                                        <p:tgtEl>
                                          <p:spTgt spid="16"/>
                                        </p:tgtEl>
                                        <p:attrNameLst>
                                          <p:attrName>ppt_x</p:attrName>
                                        </p:attrNameLst>
                                      </p:cBhvr>
                                      <p:tavLst>
                                        <p:tav tm="0">
                                          <p:val>
                                            <p:strVal val="#ppt_x"/>
                                          </p:val>
                                        </p:tav>
                                        <p:tav tm="100000">
                                          <p:val>
                                            <p:strVal val="#ppt_x"/>
                                          </p:val>
                                        </p:tav>
                                      </p:tavLst>
                                    </p:anim>
                                    <p:anim calcmode="lin" valueType="num">
                                      <p:cBhvr additive="base">
                                        <p:cTn id="22" dur="3000" fill="hold"/>
                                        <p:tgtEl>
                                          <p:spTgt spid="16"/>
                                        </p:tgtEl>
                                        <p:attrNameLst>
                                          <p:attrName>ppt_y</p:attrName>
                                        </p:attrNameLst>
                                      </p:cBhvr>
                                      <p:tavLst>
                                        <p:tav tm="0">
                                          <p:val>
                                            <p:strVal val="0-#ppt_h/2"/>
                                          </p:val>
                                        </p:tav>
                                        <p:tav tm="100000">
                                          <p:val>
                                            <p:strVal val="#ppt_y"/>
                                          </p:val>
                                        </p:tav>
                                      </p:tavLst>
                                    </p:anim>
                                  </p:childTnLst>
                                </p:cTn>
                              </p:par>
                              <p:par>
                                <p:cTn id="23" presetID="2" presetClass="entr" presetSubtype="1" repeatCount="indefinite" accel="5000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0" fill="hold"/>
                                        <p:tgtEl>
                                          <p:spTgt spid="17"/>
                                        </p:tgtEl>
                                        <p:attrNameLst>
                                          <p:attrName>ppt_x</p:attrName>
                                        </p:attrNameLst>
                                      </p:cBhvr>
                                      <p:tavLst>
                                        <p:tav tm="0">
                                          <p:val>
                                            <p:strVal val="#ppt_x"/>
                                          </p:val>
                                        </p:tav>
                                        <p:tav tm="100000">
                                          <p:val>
                                            <p:strVal val="#ppt_x"/>
                                          </p:val>
                                        </p:tav>
                                      </p:tavLst>
                                    </p:anim>
                                    <p:anim calcmode="lin" valueType="num">
                                      <p:cBhvr additive="base">
                                        <p:cTn id="26" dur="5000" fill="hold"/>
                                        <p:tgtEl>
                                          <p:spTgt spid="17"/>
                                        </p:tgtEl>
                                        <p:attrNameLst>
                                          <p:attrName>ppt_y</p:attrName>
                                        </p:attrNameLst>
                                      </p:cBhvr>
                                      <p:tavLst>
                                        <p:tav tm="0">
                                          <p:val>
                                            <p:strVal val="0-#ppt_h/2"/>
                                          </p:val>
                                        </p:tav>
                                        <p:tav tm="100000">
                                          <p:val>
                                            <p:strVal val="#ppt_y"/>
                                          </p:val>
                                        </p:tav>
                                      </p:tavLst>
                                    </p:anim>
                                  </p:childTnLst>
                                </p:cTn>
                              </p:par>
                              <p:par>
                                <p:cTn id="27" presetID="2" presetClass="entr" presetSubtype="1" repeatCount="indefinite" accel="50000" fill="hold" nodeType="withEffect">
                                  <p:stCondLst>
                                    <p:cond delay="100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0" fill="hold"/>
                                        <p:tgtEl>
                                          <p:spTgt spid="18"/>
                                        </p:tgtEl>
                                        <p:attrNameLst>
                                          <p:attrName>ppt_x</p:attrName>
                                        </p:attrNameLst>
                                      </p:cBhvr>
                                      <p:tavLst>
                                        <p:tav tm="0">
                                          <p:val>
                                            <p:strVal val="#ppt_x"/>
                                          </p:val>
                                        </p:tav>
                                        <p:tav tm="100000">
                                          <p:val>
                                            <p:strVal val="#ppt_x"/>
                                          </p:val>
                                        </p:tav>
                                      </p:tavLst>
                                    </p:anim>
                                    <p:anim calcmode="lin" valueType="num">
                                      <p:cBhvr additive="base">
                                        <p:cTn id="30" dur="5000" fill="hold"/>
                                        <p:tgtEl>
                                          <p:spTgt spid="18"/>
                                        </p:tgtEl>
                                        <p:attrNameLst>
                                          <p:attrName>ppt_y</p:attrName>
                                        </p:attrNameLst>
                                      </p:cBhvr>
                                      <p:tavLst>
                                        <p:tav tm="0">
                                          <p:val>
                                            <p:strVal val="0-#ppt_h/2"/>
                                          </p:val>
                                        </p:tav>
                                        <p:tav tm="100000">
                                          <p:val>
                                            <p:strVal val="#ppt_y"/>
                                          </p:val>
                                        </p:tav>
                                      </p:tavLst>
                                    </p:anim>
                                  </p:childTnLst>
                                </p:cTn>
                              </p:par>
                              <p:par>
                                <p:cTn id="31" presetID="2" presetClass="entr" presetSubtype="1" repeatCount="indefinite" accel="50000" fill="hold" nodeType="withEffect">
                                  <p:stCondLst>
                                    <p:cond delay="100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3000" fill="hold"/>
                                        <p:tgtEl>
                                          <p:spTgt spid="19"/>
                                        </p:tgtEl>
                                        <p:attrNameLst>
                                          <p:attrName>ppt_x</p:attrName>
                                        </p:attrNameLst>
                                      </p:cBhvr>
                                      <p:tavLst>
                                        <p:tav tm="0">
                                          <p:val>
                                            <p:strVal val="#ppt_x"/>
                                          </p:val>
                                        </p:tav>
                                        <p:tav tm="100000">
                                          <p:val>
                                            <p:strVal val="#ppt_x"/>
                                          </p:val>
                                        </p:tav>
                                      </p:tavLst>
                                    </p:anim>
                                    <p:anim calcmode="lin" valueType="num">
                                      <p:cBhvr additive="base">
                                        <p:cTn id="34" dur="3000" fill="hold"/>
                                        <p:tgtEl>
                                          <p:spTgt spid="19"/>
                                        </p:tgtEl>
                                        <p:attrNameLst>
                                          <p:attrName>ppt_y</p:attrName>
                                        </p:attrNameLst>
                                      </p:cBhvr>
                                      <p:tavLst>
                                        <p:tav tm="0">
                                          <p:val>
                                            <p:strVal val="0-#ppt_h/2"/>
                                          </p:val>
                                        </p:tav>
                                        <p:tav tm="100000">
                                          <p:val>
                                            <p:strVal val="#ppt_y"/>
                                          </p:val>
                                        </p:tav>
                                      </p:tavLst>
                                    </p:anim>
                                  </p:childTnLst>
                                </p:cTn>
                              </p:par>
                              <p:par>
                                <p:cTn id="35" presetID="23" presetClass="entr" presetSubtype="16" fill="hold" grpId="1" nodeType="withEffect">
                                  <p:stCondLst>
                                    <p:cond delay="2000"/>
                                  </p:stCondLst>
                                  <p:childTnLst>
                                    <p:set>
                                      <p:cBhvr>
                                        <p:cTn id="36" dur="1" fill="hold">
                                          <p:stCondLst>
                                            <p:cond delay="0"/>
                                          </p:stCondLst>
                                        </p:cTn>
                                        <p:tgtEl>
                                          <p:spTgt spid="24"/>
                                        </p:tgtEl>
                                        <p:attrNameLst>
                                          <p:attrName>style.visibility</p:attrName>
                                        </p:attrNameLst>
                                      </p:cBhvr>
                                      <p:to>
                                        <p:strVal val="visible"/>
                                      </p:to>
                                    </p:set>
                                    <p:anim calcmode="lin" valueType="num">
                                      <p:cBhvr>
                                        <p:cTn id="37" dur="2000" fill="hold"/>
                                        <p:tgtEl>
                                          <p:spTgt spid="24"/>
                                        </p:tgtEl>
                                        <p:attrNameLst>
                                          <p:attrName>ppt_w</p:attrName>
                                        </p:attrNameLst>
                                      </p:cBhvr>
                                      <p:tavLst>
                                        <p:tav tm="0">
                                          <p:val>
                                            <p:fltVal val="0"/>
                                          </p:val>
                                        </p:tav>
                                        <p:tav tm="100000">
                                          <p:val>
                                            <p:strVal val="#ppt_w"/>
                                          </p:val>
                                        </p:tav>
                                      </p:tavLst>
                                    </p:anim>
                                    <p:anim calcmode="lin" valueType="num">
                                      <p:cBhvr>
                                        <p:cTn id="38" dur="2000" fill="hold"/>
                                        <p:tgtEl>
                                          <p:spTgt spid="24"/>
                                        </p:tgtEl>
                                        <p:attrNameLst>
                                          <p:attrName>ppt_h</p:attrName>
                                        </p:attrNameLst>
                                      </p:cBhvr>
                                      <p:tavLst>
                                        <p:tav tm="0">
                                          <p:val>
                                            <p:fltVal val="0"/>
                                          </p:val>
                                        </p:tav>
                                        <p:tav tm="100000">
                                          <p:val>
                                            <p:strVal val="#ppt_h"/>
                                          </p:val>
                                        </p:tav>
                                      </p:tavLst>
                                    </p:anim>
                                  </p:childTnLst>
                                </p:cTn>
                              </p:par>
                              <p:par>
                                <p:cTn id="39" presetID="10" presetClass="exit" presetSubtype="0" fill="hold" grpId="0" nodeType="withEffect">
                                  <p:stCondLst>
                                    <p:cond delay="1000"/>
                                  </p:stCondLst>
                                  <p:childTnLst>
                                    <p:animEffect transition="out" filter="fade">
                                      <p:cBhvr>
                                        <p:cTn id="40" dur="5000"/>
                                        <p:tgtEl>
                                          <p:spTgt spid="24"/>
                                        </p:tgtEl>
                                      </p:cBhvr>
                                    </p:animEffect>
                                    <p:set>
                                      <p:cBhvr>
                                        <p:cTn id="41" dur="1" fill="hold">
                                          <p:stCondLst>
                                            <p:cond delay="4999"/>
                                          </p:stCondLst>
                                        </p:cTn>
                                        <p:tgtEl>
                                          <p:spTgt spid="2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3000"/>
                                        <p:tgtEl>
                                          <p:spTgt spid="20"/>
                                        </p:tgtEl>
                                      </p:cBhvr>
                                    </p:animEffect>
                                  </p:childTnLst>
                                </p:cTn>
                              </p:par>
                              <p:par>
                                <p:cTn id="47" presetID="10" presetClass="entr" presetSubtype="0" fill="hold"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30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3000"/>
                                        <p:tgtEl>
                                          <p:spTgt spid="6"/>
                                        </p:tgtEl>
                                      </p:cBhvr>
                                    </p:animEffect>
                                  </p:childTnLst>
                                </p:cTn>
                              </p:par>
                              <p:par>
                                <p:cTn id="55" presetID="10" presetClass="entr" presetSubtype="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3000"/>
                                        <p:tgtEl>
                                          <p:spTgt spid="21"/>
                                        </p:tgtEl>
                                      </p:cBhvr>
                                    </p:animEffect>
                                  </p:childTnLst>
                                </p:cTn>
                              </p:par>
                              <p:par>
                                <p:cTn id="58" presetID="10" presetClass="entr" presetSubtype="0" fill="hold" grpId="0" nodeType="withEffect">
                                  <p:stCondLst>
                                    <p:cond delay="200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30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3000"/>
                                        <p:tgtEl>
                                          <p:spTgt spid="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3000"/>
                                        <p:tgtEl>
                                          <p:spTgt spid="28"/>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fade">
                                      <p:cBhvr>
                                        <p:cTn id="73" dur="500"/>
                                        <p:tgtEl>
                                          <p:spTgt spid="2"/>
                                        </p:tgtEl>
                                      </p:cBhvr>
                                    </p:animEffect>
                                  </p:childTnLst>
                                </p:cTn>
                              </p:par>
                              <p:par>
                                <p:cTn id="74" presetID="10" presetClass="entr" presetSubtype="0" fill="hold" nodeType="with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fade">
                                      <p:cBhvr>
                                        <p:cTn id="76" dur="500"/>
                                        <p:tgtEl>
                                          <p:spTgt spid="3"/>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fade">
                                      <p:cBhvr>
                                        <p:cTn id="79" dur="3000"/>
                                        <p:tgtEl>
                                          <p:spTgt spid="11"/>
                                        </p:tgtEl>
                                      </p:cBhvr>
                                    </p:animEffect>
                                  </p:childTnLst>
                                </p:cTn>
                              </p:par>
                            </p:childTnLst>
                          </p:cTn>
                        </p:par>
                      </p:childTnLst>
                    </p:cTn>
                  </p:par>
                  <p:par>
                    <p:cTn id="80" fill="hold">
                      <p:stCondLst>
                        <p:cond delay="indefinite"/>
                      </p:stCondLst>
                      <p:childTnLst>
                        <p:par>
                          <p:cTn id="81" fill="hold">
                            <p:stCondLst>
                              <p:cond delay="0"/>
                            </p:stCondLst>
                            <p:childTnLst>
                              <p:par>
                                <p:cTn id="82" presetID="3" presetClass="mediacall" presetSubtype="0" fill="hold" nodeType="clickEffect">
                                  <p:stCondLst>
                                    <p:cond delay="0"/>
                                  </p:stCondLst>
                                  <p:childTnLst>
                                    <p:cmd type="call" cmd="stop">
                                      <p:cBhvr>
                                        <p:cTn id="83"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2830">
                <p:cTn id="84" fill="hold" display="0">
                  <p:stCondLst>
                    <p:cond delay="indefinite"/>
                  </p:stCondLst>
                  <p:endCondLst>
                    <p:cond evt="onStopAudio" delay="0">
                      <p:tgtEl>
                        <p:sldTgt/>
                      </p:tgtEl>
                    </p:cond>
                  </p:endCondLst>
                </p:cTn>
                <p:tgtEl>
                  <p:spTgt spid="4"/>
                </p:tgtEl>
              </p:cMediaNode>
            </p:audio>
          </p:childTnLst>
        </p:cTn>
      </p:par>
    </p:tnLst>
    <p:bldLst>
      <p:bldP spid="6" grpId="0"/>
      <p:bldP spid="20" grpId="0"/>
      <p:bldP spid="22" grpId="0"/>
      <p:bldP spid="11" grpId="0"/>
      <p:bldP spid="24" grpId="0"/>
      <p:bldP spid="24" grpId="1"/>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527539" y="429846"/>
            <a:ext cx="3464322" cy="3966308"/>
          </a:xfrm>
          <a:prstGeom prst="rect">
            <a:avLst/>
          </a:prstGeom>
        </p:spPr>
      </p:pic>
      <p:sp>
        <p:nvSpPr>
          <p:cNvPr id="11" name="TextBox 10"/>
          <p:cNvSpPr txBox="1"/>
          <p:nvPr/>
        </p:nvSpPr>
        <p:spPr>
          <a:xfrm>
            <a:off x="4131447" y="1582615"/>
            <a:ext cx="4407959" cy="1785104"/>
          </a:xfrm>
          <a:prstGeom prst="rect">
            <a:avLst/>
          </a:prstGeom>
          <a:noFill/>
        </p:spPr>
        <p:txBody>
          <a:bodyPr wrap="square" rtlCol="0">
            <a:spAutoFit/>
          </a:bodyPr>
          <a:lstStyle/>
          <a:p>
            <a:pPr algn="ctr"/>
            <a:r>
              <a:rPr lang="en-US" sz="11000" b="1" dirty="0">
                <a:latin typeface="Tahoma" panose="020B0604030504040204" pitchFamily="34" charset="0"/>
                <a:ea typeface="Tahoma" panose="020B0604030504040204" pitchFamily="34" charset="0"/>
                <a:cs typeface="Tahoma" panose="020B0604030504040204" pitchFamily="34" charset="0"/>
              </a:rPr>
              <a:t>Stats!</a:t>
            </a:r>
          </a:p>
        </p:txBody>
      </p:sp>
      <p:pic>
        <p:nvPicPr>
          <p:cNvPr id="13" name="Picture 12" descr="ba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147802">
            <a:off x="2617859" y="1679693"/>
            <a:ext cx="1627248" cy="1055430"/>
          </a:xfrm>
          <a:prstGeom prst="rect">
            <a:avLst/>
          </a:prstGeom>
        </p:spPr>
      </p:pic>
    </p:spTree>
    <p:extLst>
      <p:ext uri="{BB962C8B-B14F-4D97-AF65-F5344CB8AC3E}">
        <p14:creationId xmlns:p14="http://schemas.microsoft.com/office/powerpoint/2010/main" val="3427251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5143500"/>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rot="1101132">
            <a:off x="6188951" y="1786443"/>
            <a:ext cx="1868273" cy="185232"/>
          </a:xfrm>
          <a:prstGeom prst="rect">
            <a:avLst/>
          </a:prstGeom>
          <a:noFill/>
        </p:spPr>
        <p:txBody>
          <a:bodyPr wrap="square" rtlCol="0">
            <a:prstTxWarp prst="textArchUp">
              <a:avLst/>
            </a:prstTxWarp>
            <a:sp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with </a:t>
            </a:r>
            <a:r>
              <a:rPr lang="en-US" b="1" dirty="0" err="1">
                <a:latin typeface="Tahoma" panose="020B0604030504040204" pitchFamily="34" charset="0"/>
                <a:ea typeface="Tahoma" panose="020B0604030504040204" pitchFamily="34" charset="0"/>
                <a:cs typeface="Tahoma" panose="020B0604030504040204" pitchFamily="34" charset="0"/>
              </a:rPr>
              <a:t>JeffBot</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27650" name="Picture 2" descr="A close-up of a robot&#10;&#10;Description automatically generated with low confidence">
            <a:extLst>
              <a:ext uri="{FF2B5EF4-FFF2-40B4-BE49-F238E27FC236}">
                <a16:creationId xmlns:a16="http://schemas.microsoft.com/office/drawing/2014/main" id="{7B92979D-477C-4703-82BC-AC2B63231C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000" t="-1607" r="12051" b="24659"/>
          <a:stretch/>
        </p:blipFill>
        <p:spPr bwMode="auto">
          <a:xfrm>
            <a:off x="2936700" y="659376"/>
            <a:ext cx="3060986" cy="3060986"/>
          </a:xfrm>
          <a:prstGeom prst="ellipse">
            <a:avLst/>
          </a:prstGeom>
          <a:solidFill>
            <a:schemeClr val="bg1">
              <a:lumMod val="85000"/>
            </a:schemeClr>
          </a:solidFill>
        </p:spPr>
      </p:pic>
      <p:sp>
        <p:nvSpPr>
          <p:cNvPr id="14" name="TextBox 13">
            <a:extLst>
              <a:ext uri="{FF2B5EF4-FFF2-40B4-BE49-F238E27FC236}">
                <a16:creationId xmlns:a16="http://schemas.microsoft.com/office/drawing/2014/main" id="{C0105C5F-E82F-48E2-BF90-2A44E660A8F5}"/>
              </a:ext>
            </a:extLst>
          </p:cNvPr>
          <p:cNvSpPr txBox="1"/>
          <p:nvPr/>
        </p:nvSpPr>
        <p:spPr>
          <a:xfrm>
            <a:off x="260679" y="3938147"/>
            <a:ext cx="8605420" cy="584775"/>
          </a:xfrm>
          <a:prstGeom prst="rect">
            <a:avLst/>
          </a:prstGeom>
          <a:noFill/>
        </p:spPr>
        <p:txBody>
          <a:bodyPr wrap="square" rtlCol="0">
            <a:spAutoFit/>
          </a:bodyPr>
          <a:lstStyle/>
          <a:p>
            <a:pPr algn="ctr"/>
            <a:r>
              <a:rPr lang="en-US" sz="3200" dirty="0">
                <a:latin typeface="OCR A Extended" panose="02010509020102010303" pitchFamily="50" charset="0"/>
                <a:ea typeface="HGPGothicE" panose="020B0400000000000000" pitchFamily="34" charset="-128"/>
                <a:cs typeface="Tahoma" panose="020B0604030504040204" pitchFamily="34" charset="0"/>
              </a:rPr>
              <a:t>“Thanks for the birthday wishes!”</a:t>
            </a:r>
          </a:p>
        </p:txBody>
      </p:sp>
      <p:pic>
        <p:nvPicPr>
          <p:cNvPr id="3" name="showerThePeople">
            <a:hlinkClick r:id="" action="ppaction://media"/>
            <a:extLst>
              <a:ext uri="{FF2B5EF4-FFF2-40B4-BE49-F238E27FC236}">
                <a16:creationId xmlns:a16="http://schemas.microsoft.com/office/drawing/2014/main" id="{D55C64ED-071D-4893-B392-1D3D8D541C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9134" y="4838700"/>
            <a:ext cx="304800" cy="304800"/>
          </a:xfrm>
          <a:prstGeom prst="rect">
            <a:avLst/>
          </a:prstGeom>
        </p:spPr>
      </p:pic>
      <p:sp>
        <p:nvSpPr>
          <p:cNvPr id="8" name="TextBox 7"/>
          <p:cNvSpPr txBox="1"/>
          <p:nvPr/>
        </p:nvSpPr>
        <p:spPr>
          <a:xfrm>
            <a:off x="-37263" y="866432"/>
            <a:ext cx="9181263" cy="3890891"/>
          </a:xfrm>
          <a:prstGeom prst="rect">
            <a:avLst/>
          </a:prstGeom>
          <a:noFill/>
        </p:spPr>
        <p:txBody>
          <a:bodyPr wrap="square" rtlCol="0">
            <a:prstTxWarp prst="textArchU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8000" b="1" dirty="0">
                <a:ln w="11430"/>
                <a:effectLst>
                  <a:outerShdw blurRad="76200" dist="50800" dir="5400000" algn="tl" rotWithShape="0">
                    <a:srgbClr val="000000">
                      <a:alpha val="65000"/>
                    </a:srgbClr>
                  </a:outerShdw>
                </a:effectLst>
                <a:latin typeface="Tahoma" panose="020B0604030504040204" pitchFamily="34" charset="0"/>
                <a:ea typeface="Tahoma" panose="020B0604030504040204" pitchFamily="34" charset="0"/>
                <a:cs typeface="Tahoma" panose="020B0604030504040204" pitchFamily="34" charset="0"/>
              </a:rPr>
              <a:t>Sx3 Trash Talk</a:t>
            </a:r>
          </a:p>
        </p:txBody>
      </p:sp>
    </p:spTree>
    <p:extLst>
      <p:ext uri="{BB962C8B-B14F-4D97-AF65-F5344CB8AC3E}">
        <p14:creationId xmlns:p14="http://schemas.microsoft.com/office/powerpoint/2010/main" val="250181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2500"/>
                                  </p:stCondLst>
                                  <p:childTnLst>
                                    <p:cmd type="call" cmd="playFrom(0.0)">
                                      <p:cBhvr>
                                        <p:cTn id="6" dur="36179" fill="hold"/>
                                        <p:tgtEl>
                                          <p:spTgt spid="3"/>
                                        </p:tgtEl>
                                      </p:cBhvr>
                                    </p:cmd>
                                  </p:childTnLst>
                                </p:cTn>
                              </p:par>
                              <p:par>
                                <p:cTn id="7" presetID="10" presetClass="entr" presetSubtype="0" fill="hold" grpId="0" nodeType="withEffect">
                                  <p:stCondLst>
                                    <p:cond delay="200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35126" b="1021"/>
          <a:stretch/>
        </p:blipFill>
        <p:spPr>
          <a:xfrm>
            <a:off x="0" y="1"/>
            <a:ext cx="9140850" cy="5143500"/>
          </a:xfrm>
          <a:prstGeom prst="rect">
            <a:avLst/>
          </a:prstGeom>
        </p:spPr>
      </p:pic>
      <p:sp>
        <p:nvSpPr>
          <p:cNvPr id="10" name="TextBox 9"/>
          <p:cNvSpPr txBox="1"/>
          <p:nvPr/>
        </p:nvSpPr>
        <p:spPr>
          <a:xfrm>
            <a:off x="0" y="87370"/>
            <a:ext cx="9144000" cy="646331"/>
          </a:xfrm>
          <a:prstGeom prst="rect">
            <a:avLst/>
          </a:prstGeom>
          <a:noFill/>
        </p:spPr>
        <p:txBody>
          <a:bodyPr wrap="square" rtlCol="0">
            <a:spAutoFit/>
          </a:bodyPr>
          <a:lstStyle/>
          <a:p>
            <a:pPr algn="ctr" defTabSz="685800"/>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2020: The Ones</a:t>
            </a:r>
          </a:p>
        </p:txBody>
      </p:sp>
      <p:graphicFrame>
        <p:nvGraphicFramePr>
          <p:cNvPr id="14" name="Table 13">
            <a:extLst>
              <a:ext uri="{FF2B5EF4-FFF2-40B4-BE49-F238E27FC236}">
                <a16:creationId xmlns:a16="http://schemas.microsoft.com/office/drawing/2014/main" id="{5BC36267-5C69-49C0-B418-EC90C73AC9BD}"/>
              </a:ext>
            </a:extLst>
          </p:cNvPr>
          <p:cNvGraphicFramePr>
            <a:graphicFrameLocks noGrp="1"/>
          </p:cNvGraphicFramePr>
          <p:nvPr>
            <p:extLst>
              <p:ext uri="{D42A27DB-BD31-4B8C-83A1-F6EECF244321}">
                <p14:modId xmlns:p14="http://schemas.microsoft.com/office/powerpoint/2010/main" val="3501556607"/>
              </p:ext>
            </p:extLst>
          </p:nvPr>
        </p:nvGraphicFramePr>
        <p:xfrm>
          <a:off x="2435708" y="821407"/>
          <a:ext cx="2006620" cy="4124428"/>
        </p:xfrm>
        <a:graphic>
          <a:graphicData uri="http://schemas.openxmlformats.org/drawingml/2006/table">
            <a:tbl>
              <a:tblPr firstRow="1">
                <a:tableStyleId>{74C1A8A3-306A-4EB7-A6B1-4F7E0EB9C5D6}</a:tableStyleId>
              </a:tblPr>
              <a:tblGrid>
                <a:gridCol w="558326">
                  <a:extLst>
                    <a:ext uri="{9D8B030D-6E8A-4147-A177-3AD203B41FA5}">
                      <a16:colId xmlns:a16="http://schemas.microsoft.com/office/drawing/2014/main" val="20000"/>
                    </a:ext>
                  </a:extLst>
                </a:gridCol>
                <a:gridCol w="444984">
                  <a:extLst>
                    <a:ext uri="{9D8B030D-6E8A-4147-A177-3AD203B41FA5}">
                      <a16:colId xmlns:a16="http://schemas.microsoft.com/office/drawing/2014/main" val="20001"/>
                    </a:ext>
                  </a:extLst>
                </a:gridCol>
                <a:gridCol w="501655">
                  <a:extLst>
                    <a:ext uri="{9D8B030D-6E8A-4147-A177-3AD203B41FA5}">
                      <a16:colId xmlns:a16="http://schemas.microsoft.com/office/drawing/2014/main" val="20002"/>
                    </a:ext>
                  </a:extLst>
                </a:gridCol>
                <a:gridCol w="501655">
                  <a:extLst>
                    <a:ext uri="{9D8B030D-6E8A-4147-A177-3AD203B41FA5}">
                      <a16:colId xmlns:a16="http://schemas.microsoft.com/office/drawing/2014/main" val="20003"/>
                    </a:ext>
                  </a:extLst>
                </a:gridCol>
              </a:tblGrid>
              <a:tr h="466969">
                <a:tc gridSpan="4">
                  <a:txBody>
                    <a:bodyPr/>
                    <a:lstStyle/>
                    <a:p>
                      <a:pPr marL="0" algn="ctr" defTabSz="457200" rtl="0" eaLnBrk="1" fontAlgn="b" latinLnBrk="0" hangingPunct="1"/>
                      <a:r>
                        <a:rPr lang="en-US" sz="1800" u="none" strike="noStrike" kern="1200" dirty="0">
                          <a:effectLst/>
                        </a:rPr>
                        <a:t>RB</a:t>
                      </a:r>
                      <a:endParaRPr lang="en-US" sz="1800" b="1" i="0" u="none" strike="noStrike" kern="1200" dirty="0">
                        <a:solidFill>
                          <a:srgbClr val="000000"/>
                        </a:solidFill>
                        <a:effectLst/>
                        <a:latin typeface="Arial Narrow" panose="020B0606020202030204" pitchFamily="34" charset="0"/>
                        <a:ea typeface="+mn-ea"/>
                        <a:cs typeface="Segoe UI" panose="020B0502040204020203" pitchFamily="34" charset="0"/>
                      </a:endParaRP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algn="ctr" defTabSz="457200" rtl="0" eaLnBrk="1" fontAlgn="b" latinLnBrk="0" hangingPunct="1"/>
                      <a:endParaRPr lang="en-US" sz="900" u="none" strike="noStrike" kern="1200" dirty="0">
                        <a:solidFill>
                          <a:schemeClr val="dk1"/>
                        </a:solidFill>
                        <a:effectLst/>
                        <a:latin typeface="Arial Narrow" panose="020B0606020202030204" pitchFamily="34" charset="0"/>
                        <a:ea typeface="+mn-ea"/>
                        <a:cs typeface="Segoe UI" panose="020B0502040204020203" pitchFamily="34" charset="0"/>
                      </a:endParaRPr>
                    </a:p>
                  </a:txBody>
                  <a:tcPr marL="12700" marR="12700" marT="12700"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75000"/>
                      </a:schemeClr>
                    </a:solidFill>
                  </a:tcPr>
                </a:tc>
                <a:tc hMerge="1">
                  <a:txBody>
                    <a:bodyPr/>
                    <a:lstStyle/>
                    <a:p>
                      <a:pPr marL="0" algn="ctr" defTabSz="457200" rtl="0" eaLnBrk="1" fontAlgn="b" latinLnBrk="0" hangingPunct="1"/>
                      <a:endParaRPr lang="en-US" sz="900" u="none" strike="noStrike" kern="1200">
                        <a:solidFill>
                          <a:schemeClr val="dk1"/>
                        </a:solidFill>
                        <a:effectLst/>
                        <a:latin typeface="Arial Narrow" panose="020B0606020202030204" pitchFamily="34" charset="0"/>
                        <a:ea typeface="+mn-ea"/>
                        <a:cs typeface="Segoe UI" panose="020B0502040204020203" pitchFamily="34" charset="0"/>
                      </a:endParaRPr>
                    </a:p>
                  </a:txBody>
                  <a:tcPr marL="12700" marR="12700" marT="12700"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75000"/>
                      </a:schemeClr>
                    </a:solidFill>
                  </a:tcPr>
                </a:tc>
                <a:tc hMerge="1">
                  <a:txBody>
                    <a:bodyPr/>
                    <a:lstStyle/>
                    <a:p>
                      <a:pPr marL="0" algn="ctr" defTabSz="457200" rtl="0" eaLnBrk="1" fontAlgn="b" latinLnBrk="0" hangingPunct="1"/>
                      <a:endParaRPr lang="en-US" sz="900" u="none" strike="noStrike" kern="1200" dirty="0">
                        <a:solidFill>
                          <a:schemeClr val="dk1"/>
                        </a:solidFill>
                        <a:effectLst/>
                        <a:latin typeface="Arial Narrow" panose="020B0606020202030204" pitchFamily="34" charset="0"/>
                        <a:ea typeface="+mn-ea"/>
                        <a:cs typeface="Segoe UI" panose="020B0502040204020203" pitchFamily="34" charset="0"/>
                      </a:endParaRPr>
                    </a:p>
                  </a:txBody>
                  <a:tcPr marL="12700" marR="12700" marT="12700"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399438449"/>
                  </a:ext>
                </a:extLst>
              </a:tr>
              <a:tr h="281008">
                <a:tc>
                  <a:txBody>
                    <a:bodyPr/>
                    <a:lstStyle/>
                    <a:p>
                      <a:pPr marL="0" algn="ctr" defTabSz="457200" rtl="0" eaLnBrk="1" fontAlgn="b" latinLnBrk="0" hangingPunct="1"/>
                      <a:r>
                        <a:rPr lang="en-US" sz="1050" u="none" strike="noStrike" kern="1200" dirty="0">
                          <a:effectLst/>
                          <a:latin typeface="Arial Narrow" panose="020B0606020202030204" pitchFamily="34" charset="0"/>
                        </a:rPr>
                        <a:t>Player</a:t>
                      </a:r>
                      <a:endParaRPr lang="en-US" sz="1050" u="none" strike="noStrike" kern="1200" dirty="0">
                        <a:solidFill>
                          <a:schemeClr val="dk1"/>
                        </a:solidFill>
                        <a:effectLst/>
                        <a:latin typeface="Arial Narrow" panose="020B0606020202030204" pitchFamily="34" charset="0"/>
                        <a:ea typeface="+mn-ea"/>
                        <a:cs typeface="Segoe UI" panose="020B0502040204020203" pitchFamily="34" charset="0"/>
                      </a:endParaRP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050" u="none" strike="noStrike" dirty="0">
                          <a:effectLst/>
                          <a:latin typeface="Arial Narrow" panose="020B0606020202030204" pitchFamily="34" charset="0"/>
                        </a:rPr>
                        <a:t>Pts</a:t>
                      </a:r>
                      <a:endParaRPr lang="en-US" sz="1050" b="0" i="0" u="none" strike="noStrike" dirty="0">
                        <a:solidFill>
                          <a:srgbClr val="000000"/>
                        </a:solidFill>
                        <a:effectLst/>
                        <a:latin typeface="Arial Narrow" panose="020B0606020202030204" pitchFamily="34" charset="0"/>
                        <a:cs typeface="Segoe UI" panose="020B0502040204020203" pitchFamily="34" charset="0"/>
                      </a:endParaRP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tc>
                  <a:txBody>
                    <a:bodyPr/>
                    <a:lstStyle/>
                    <a:p>
                      <a:pPr marL="0" algn="ctr" defTabSz="457200" rtl="0" eaLnBrk="1" fontAlgn="b" latinLnBrk="0" hangingPunct="1"/>
                      <a:r>
                        <a:rPr lang="en-US" sz="1050" u="none" strike="noStrike" kern="1200" dirty="0">
                          <a:effectLst/>
                          <a:latin typeface="Arial Narrow" panose="020B0606020202030204" pitchFamily="34" charset="0"/>
                        </a:rPr>
                        <a:t>Draft $</a:t>
                      </a:r>
                      <a:endParaRPr lang="en-US" sz="1050" u="none" strike="noStrike" kern="1200" dirty="0">
                        <a:solidFill>
                          <a:schemeClr val="dk1"/>
                        </a:solidFill>
                        <a:effectLst/>
                        <a:latin typeface="Arial Narrow" panose="020B0606020202030204" pitchFamily="34" charset="0"/>
                        <a:ea typeface="+mn-ea"/>
                        <a:cs typeface="Segoe UI" panose="020B0502040204020203" pitchFamily="34" charset="0"/>
                      </a:endParaRP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tc>
                  <a:txBody>
                    <a:bodyPr/>
                    <a:lstStyle/>
                    <a:p>
                      <a:pPr marL="0" algn="ctr" defTabSz="457200" rtl="0" eaLnBrk="1" fontAlgn="b" latinLnBrk="0" hangingPunct="1"/>
                      <a:r>
                        <a:rPr lang="en-US" sz="1050" u="none" strike="noStrike" kern="1200" dirty="0">
                          <a:effectLst/>
                          <a:latin typeface="Arial Narrow" panose="020B0606020202030204" pitchFamily="34" charset="0"/>
                        </a:rPr>
                        <a:t>By</a:t>
                      </a:r>
                      <a:endParaRPr lang="en-US" sz="1050" u="none" strike="noStrike" kern="1200" dirty="0">
                        <a:solidFill>
                          <a:schemeClr val="dk1"/>
                        </a:solidFill>
                        <a:effectLst/>
                        <a:latin typeface="Arial Narrow" panose="020B0606020202030204" pitchFamily="34" charset="0"/>
                        <a:ea typeface="+mn-ea"/>
                        <a:cs typeface="Segoe UI" panose="020B0502040204020203" pitchFamily="34" charset="0"/>
                      </a:endParaRP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0"/>
                  </a:ext>
                </a:extLst>
              </a:tr>
              <a:tr h="281008">
                <a:tc>
                  <a:txBody>
                    <a:bodyPr/>
                    <a:lstStyle/>
                    <a:p>
                      <a:pPr algn="ctr" fontAlgn="b"/>
                      <a:r>
                        <a:rPr lang="en-US" sz="1050" b="0" i="0" u="none" strike="noStrike" dirty="0">
                          <a:solidFill>
                            <a:schemeClr val="tx1"/>
                          </a:solidFill>
                          <a:effectLst/>
                          <a:latin typeface="Arial Narrow"/>
                          <a:cs typeface="Arial Narrow"/>
                        </a:rPr>
                        <a:t>Kamara</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383</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$42</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Darren</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1"/>
                  </a:ext>
                </a:extLst>
              </a:tr>
              <a:tr h="281008">
                <a:tc>
                  <a:txBody>
                    <a:bodyPr/>
                    <a:lstStyle/>
                    <a:p>
                      <a:pPr algn="ctr" fontAlgn="b"/>
                      <a:r>
                        <a:rPr lang="en-US" sz="1050" b="0" i="0" u="none" strike="noStrike" dirty="0">
                          <a:solidFill>
                            <a:schemeClr val="tx1"/>
                          </a:solidFill>
                          <a:effectLst/>
                          <a:latin typeface="Arial Narrow"/>
                          <a:cs typeface="Arial Narrow"/>
                        </a:rPr>
                        <a:t>Henry</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353</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$37</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Andrew</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2"/>
                  </a:ext>
                </a:extLst>
              </a:tr>
              <a:tr h="281008">
                <a:tc>
                  <a:txBody>
                    <a:bodyPr/>
                    <a:lstStyle/>
                    <a:p>
                      <a:pPr algn="ctr" fontAlgn="b"/>
                      <a:r>
                        <a:rPr lang="en-US" sz="1050" b="0" i="0" u="none" strike="noStrike" dirty="0">
                          <a:solidFill>
                            <a:schemeClr val="tx1"/>
                          </a:solidFill>
                          <a:effectLst/>
                          <a:latin typeface="Arial Narrow"/>
                          <a:cs typeface="Arial Narrow"/>
                        </a:rPr>
                        <a:t>Dalvin</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351</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$52</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Trent</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3"/>
                  </a:ext>
                </a:extLst>
              </a:tr>
              <a:tr h="281008">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Arial Narrow"/>
                        </a:rPr>
                        <a:t>Monty</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Arial Narrow"/>
                        </a:rPr>
                        <a:t>269</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mn-cs"/>
                        </a:rPr>
                        <a:t>$10</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Arial Narrow"/>
                        </a:rPr>
                        <a:t>Trevor</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extLst>
                  <a:ext uri="{0D108BD9-81ED-4DB2-BD59-A6C34878D82A}">
                    <a16:rowId xmlns:a16="http://schemas.microsoft.com/office/drawing/2014/main" val="10004"/>
                  </a:ext>
                </a:extLst>
              </a:tr>
              <a:tr h="281008">
                <a:tc>
                  <a:txBody>
                    <a:bodyPr/>
                    <a:lstStyle/>
                    <a:p>
                      <a:pPr algn="ctr" fontAlgn="b"/>
                      <a:r>
                        <a:rPr lang="en-US" sz="1050" b="0" i="0" u="none" strike="noStrike" dirty="0">
                          <a:solidFill>
                            <a:schemeClr val="tx1"/>
                          </a:solidFill>
                          <a:effectLst/>
                          <a:latin typeface="Arial Narrow"/>
                          <a:cs typeface="Arial Narrow"/>
                        </a:rPr>
                        <a:t>A Jones</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265</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$31</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Jim</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5"/>
                  </a:ext>
                </a:extLst>
              </a:tr>
              <a:tr h="281008">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Arial Narrow"/>
                        </a:rPr>
                        <a:t>J Taylor</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Arial Narrow"/>
                        </a:rPr>
                        <a:t>259</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mn-cs"/>
                        </a:rPr>
                        <a:t>$23</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Arial Narrow"/>
                        </a:rPr>
                        <a:t>Jim</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extLst>
                  <a:ext uri="{0D108BD9-81ED-4DB2-BD59-A6C34878D82A}">
                    <a16:rowId xmlns:a16="http://schemas.microsoft.com/office/drawing/2014/main" val="10006"/>
                  </a:ext>
                </a:extLst>
              </a:tr>
              <a:tr h="281008">
                <a:tc>
                  <a:txBody>
                    <a:bodyPr/>
                    <a:lstStyle/>
                    <a:p>
                      <a:pPr algn="ctr" fontAlgn="b"/>
                      <a:r>
                        <a:rPr lang="en-US" sz="1050" b="0" i="0" u="none" strike="noStrike" dirty="0">
                          <a:solidFill>
                            <a:schemeClr val="tx1"/>
                          </a:solidFill>
                          <a:effectLst/>
                          <a:latin typeface="Arial Narrow"/>
                          <a:cs typeface="Arial Narrow"/>
                        </a:rPr>
                        <a:t>Robinson</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254</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2">
                  <a:txBody>
                    <a:bodyPr/>
                    <a:lstStyle/>
                    <a:p>
                      <a:pPr algn="ctr" fontAlgn="b"/>
                      <a:r>
                        <a:rPr lang="en-US" sz="1050" b="0" i="0" u="none" strike="noStrike" dirty="0">
                          <a:solidFill>
                            <a:srgbClr val="EE0000"/>
                          </a:solidFill>
                          <a:effectLst/>
                          <a:latin typeface="Arial Narrow"/>
                          <a:cs typeface="Arial Narrow"/>
                        </a:rPr>
                        <a:t>undrafted</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pPr algn="ctr" fontAlgn="b"/>
                      <a:endParaRPr lang="en-US" sz="1050" b="0" i="0" u="none" strike="noStrike" dirty="0">
                        <a:solidFill>
                          <a:srgbClr val="000000"/>
                        </a:solidFill>
                        <a:effectLst/>
                        <a:latin typeface="Arial Narrow"/>
                        <a:cs typeface="Arial Narrow"/>
                      </a:endParaRP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7"/>
                  </a:ext>
                </a:extLst>
              </a:tr>
              <a:tr h="281008">
                <a:tc>
                  <a:txBody>
                    <a:bodyPr/>
                    <a:lstStyle/>
                    <a:p>
                      <a:pPr algn="ctr" fontAlgn="b"/>
                      <a:r>
                        <a:rPr lang="en-US" sz="1050" b="0" i="0" u="none" strike="noStrike" dirty="0">
                          <a:solidFill>
                            <a:schemeClr val="tx1"/>
                          </a:solidFill>
                          <a:effectLst/>
                          <a:latin typeface="Arial Narrow"/>
                          <a:cs typeface="Arial Narrow"/>
                        </a:rPr>
                        <a:t>J Jacobs</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233</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$45</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Trevor</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8"/>
                  </a:ext>
                </a:extLst>
              </a:tr>
              <a:tr h="281008">
                <a:tc>
                  <a:txBody>
                    <a:bodyPr/>
                    <a:lstStyle/>
                    <a:p>
                      <a:pPr algn="ctr" fontAlgn="b"/>
                      <a:r>
                        <a:rPr lang="en-US" sz="1050" b="0" i="0" u="none" strike="noStrike" dirty="0">
                          <a:solidFill>
                            <a:schemeClr val="tx1"/>
                          </a:solidFill>
                          <a:effectLst/>
                          <a:latin typeface="Arial Narrow"/>
                          <a:cs typeface="Arial Narrow"/>
                        </a:rPr>
                        <a:t>Zeke</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225</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$46</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Darren</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9"/>
                  </a:ext>
                </a:extLst>
              </a:tr>
              <a:tr h="281008">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Arial Narrow"/>
                        </a:rPr>
                        <a:t>Kareem</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Arial Narrow"/>
                        </a:rPr>
                        <a:t>219</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mn-cs"/>
                        </a:rPr>
                        <a:t>$16</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Arial Narrow"/>
                        </a:rPr>
                        <a:t>Eddie</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extLst>
                  <a:ext uri="{0D108BD9-81ED-4DB2-BD59-A6C34878D82A}">
                    <a16:rowId xmlns:a16="http://schemas.microsoft.com/office/drawing/2014/main" val="10010"/>
                  </a:ext>
                </a:extLst>
              </a:tr>
              <a:tr h="285363">
                <a:tc>
                  <a:txBody>
                    <a:bodyPr/>
                    <a:lstStyle/>
                    <a:p>
                      <a:pPr algn="ctr" fontAlgn="b"/>
                      <a:r>
                        <a:rPr lang="en-US" sz="1050" b="0" i="0" u="none" strike="noStrike" dirty="0">
                          <a:solidFill>
                            <a:schemeClr val="tx1"/>
                          </a:solidFill>
                          <a:effectLst/>
                          <a:latin typeface="Arial Narrow"/>
                          <a:cs typeface="Arial Narrow"/>
                        </a:rPr>
                        <a:t>Chubb</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213</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$35</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u="none" strike="noStrike" kern="1200" dirty="0">
                          <a:solidFill>
                            <a:schemeClr val="tx1"/>
                          </a:solidFill>
                          <a:effectLst/>
                          <a:latin typeface="Arial Narrow"/>
                          <a:ea typeface="+mn-ea"/>
                          <a:cs typeface="Arial Narrow"/>
                        </a:rPr>
                        <a:t>Aaron</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11"/>
                  </a:ext>
                </a:extLst>
              </a:tr>
              <a:tr h="281008">
                <a:tc>
                  <a:txBody>
                    <a:bodyPr/>
                    <a:lstStyle/>
                    <a:p>
                      <a:pPr algn="ctr" fontAlgn="b"/>
                      <a:r>
                        <a:rPr lang="en-US" sz="1050" b="0" i="0" u="none" strike="noStrike" dirty="0" err="1">
                          <a:solidFill>
                            <a:schemeClr val="tx1"/>
                          </a:solidFill>
                          <a:effectLst/>
                          <a:latin typeface="Arial Narrow"/>
                          <a:cs typeface="Arial Narrow"/>
                        </a:rPr>
                        <a:t>Nyheim</a:t>
                      </a:r>
                      <a:endParaRPr lang="en-US" sz="1050" b="0" i="0" u="none" strike="noStrike" dirty="0">
                        <a:solidFill>
                          <a:schemeClr val="tx1"/>
                        </a:solidFill>
                        <a:effectLst/>
                        <a:latin typeface="Arial Narrow"/>
                        <a:cs typeface="Arial Narrow"/>
                      </a:endParaRP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208</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2">
                  <a:txBody>
                    <a:bodyPr/>
                    <a:lstStyle/>
                    <a:p>
                      <a:pPr algn="ctr" fontAlgn="b"/>
                      <a:r>
                        <a:rPr lang="en-US" sz="1050" b="0" i="0" u="none" strike="noStrike" dirty="0">
                          <a:solidFill>
                            <a:srgbClr val="EE0000"/>
                          </a:solidFill>
                          <a:effectLst/>
                          <a:latin typeface="Arial Narrow"/>
                          <a:cs typeface="Arial Narrow"/>
                        </a:rPr>
                        <a:t>undrafted</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pPr algn="ctr" fontAlgn="b"/>
                      <a:endParaRPr lang="en-US" sz="1050" b="0" i="0" u="none" strike="noStrike" dirty="0">
                        <a:solidFill>
                          <a:schemeClr val="tx1"/>
                        </a:solidFill>
                        <a:effectLst/>
                        <a:latin typeface="Arial Narrow"/>
                        <a:cs typeface="Arial Narrow"/>
                      </a:endParaRP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graphicFrame>
        <p:nvGraphicFramePr>
          <p:cNvPr id="15" name="Table 14">
            <a:extLst>
              <a:ext uri="{FF2B5EF4-FFF2-40B4-BE49-F238E27FC236}">
                <a16:creationId xmlns:a16="http://schemas.microsoft.com/office/drawing/2014/main" id="{4BB1A1AB-E365-4376-8701-104D52ED8A9D}"/>
              </a:ext>
            </a:extLst>
          </p:cNvPr>
          <p:cNvGraphicFramePr>
            <a:graphicFrameLocks noGrp="1"/>
          </p:cNvGraphicFramePr>
          <p:nvPr>
            <p:extLst>
              <p:ext uri="{D42A27DB-BD31-4B8C-83A1-F6EECF244321}">
                <p14:modId xmlns:p14="http://schemas.microsoft.com/office/powerpoint/2010/main" val="1155893609"/>
              </p:ext>
            </p:extLst>
          </p:nvPr>
        </p:nvGraphicFramePr>
        <p:xfrm>
          <a:off x="199165" y="807961"/>
          <a:ext cx="2006624" cy="4187370"/>
        </p:xfrm>
        <a:graphic>
          <a:graphicData uri="http://schemas.openxmlformats.org/drawingml/2006/table">
            <a:tbl>
              <a:tblPr firstRow="1">
                <a:tableStyleId>{74C1A8A3-306A-4EB7-A6B1-4F7E0EB9C5D6}</a:tableStyleId>
              </a:tblPr>
              <a:tblGrid>
                <a:gridCol w="566164">
                  <a:extLst>
                    <a:ext uri="{9D8B030D-6E8A-4147-A177-3AD203B41FA5}">
                      <a16:colId xmlns:a16="http://schemas.microsoft.com/office/drawing/2014/main" val="3001801616"/>
                    </a:ext>
                  </a:extLst>
                </a:gridCol>
                <a:gridCol w="437148">
                  <a:extLst>
                    <a:ext uri="{9D8B030D-6E8A-4147-A177-3AD203B41FA5}">
                      <a16:colId xmlns:a16="http://schemas.microsoft.com/office/drawing/2014/main" val="312687649"/>
                    </a:ext>
                  </a:extLst>
                </a:gridCol>
                <a:gridCol w="501656">
                  <a:extLst>
                    <a:ext uri="{9D8B030D-6E8A-4147-A177-3AD203B41FA5}">
                      <a16:colId xmlns:a16="http://schemas.microsoft.com/office/drawing/2014/main" val="1081995813"/>
                    </a:ext>
                  </a:extLst>
                </a:gridCol>
                <a:gridCol w="501656">
                  <a:extLst>
                    <a:ext uri="{9D8B030D-6E8A-4147-A177-3AD203B41FA5}">
                      <a16:colId xmlns:a16="http://schemas.microsoft.com/office/drawing/2014/main" val="761955994"/>
                    </a:ext>
                  </a:extLst>
                </a:gridCol>
              </a:tblGrid>
              <a:tr h="455714">
                <a:tc gridSpan="4">
                  <a:txBody>
                    <a:bodyPr/>
                    <a:lstStyle/>
                    <a:p>
                      <a:pPr algn="ctr" fontAlgn="b"/>
                      <a:r>
                        <a:rPr lang="en-US" sz="1800" u="none" strike="noStrike" kern="1200" dirty="0">
                          <a:effectLst/>
                        </a:rPr>
                        <a:t>QB</a:t>
                      </a:r>
                      <a:endParaRPr lang="en-US" sz="1800" b="1" i="0" u="none" strike="noStrike" kern="1200" dirty="0">
                        <a:solidFill>
                          <a:srgbClr val="000000"/>
                        </a:solidFill>
                        <a:effectLst/>
                        <a:latin typeface="Arial Narrow" panose="020B0606020202030204" pitchFamily="34" charset="0"/>
                        <a:ea typeface="+mn-ea"/>
                        <a:cs typeface="Segoe UI" panose="020B0502040204020203" pitchFamily="34" charset="0"/>
                      </a:endParaRPr>
                    </a:p>
                  </a:txBody>
                  <a:tcPr marL="3572" marR="3572" marT="3572"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pPr algn="ctr" fontAlgn="b"/>
                      <a:endParaRPr lang="en-US" sz="1200" b="0" i="0" u="none" strike="noStrike" dirty="0">
                        <a:solidFill>
                          <a:srgbClr val="000000"/>
                        </a:solidFill>
                        <a:effectLst/>
                        <a:latin typeface="Calibri" panose="020F0502020204030204" pitchFamily="34" charset="0"/>
                      </a:endParaRPr>
                    </a:p>
                  </a:txBody>
                  <a:tcPr marL="4763" marR="4763" marT="4763" marB="0" anchor="ctr">
                    <a:solidFill>
                      <a:schemeClr val="bg1">
                        <a:lumMod val="75000"/>
                      </a:schemeClr>
                    </a:solidFill>
                  </a:tcPr>
                </a:tc>
                <a:tc hMerge="1">
                  <a:txBody>
                    <a:bodyPr/>
                    <a:lstStyle/>
                    <a:p>
                      <a:pPr algn="ctr" fontAlgn="b"/>
                      <a:endParaRPr lang="en-US" sz="1200" b="0" i="0" u="none" strike="noStrike">
                        <a:solidFill>
                          <a:srgbClr val="000000"/>
                        </a:solidFill>
                        <a:effectLst/>
                        <a:latin typeface="Calibri" panose="020F0502020204030204" pitchFamily="34" charset="0"/>
                      </a:endParaRPr>
                    </a:p>
                  </a:txBody>
                  <a:tcPr marL="4763" marR="4763" marT="4763" marB="0" anchor="ctr">
                    <a:solidFill>
                      <a:schemeClr val="bg1">
                        <a:lumMod val="75000"/>
                      </a:schemeClr>
                    </a:solidFill>
                  </a:tcPr>
                </a:tc>
                <a:tc hMerge="1">
                  <a:txBody>
                    <a:bodyPr/>
                    <a:lstStyle/>
                    <a:p>
                      <a:pPr algn="ctr" fontAlgn="b"/>
                      <a:endParaRPr lang="en-US" sz="1200" b="0" i="0" u="none" strike="noStrike">
                        <a:solidFill>
                          <a:srgbClr val="000000"/>
                        </a:solidFill>
                        <a:effectLst/>
                        <a:latin typeface="Calibri" panose="020F0502020204030204" pitchFamily="34" charset="0"/>
                      </a:endParaRPr>
                    </a:p>
                  </a:txBody>
                  <a:tcPr marL="4763" marR="4763" marT="4763" marB="0" anchor="ctr">
                    <a:solidFill>
                      <a:schemeClr val="bg1">
                        <a:lumMod val="75000"/>
                      </a:schemeClr>
                    </a:solidFill>
                  </a:tcPr>
                </a:tc>
                <a:extLst>
                  <a:ext uri="{0D108BD9-81ED-4DB2-BD59-A6C34878D82A}">
                    <a16:rowId xmlns:a16="http://schemas.microsoft.com/office/drawing/2014/main" val="1680201557"/>
                  </a:ext>
                </a:extLst>
              </a:tr>
              <a:tr h="283243">
                <a:tc>
                  <a:txBody>
                    <a:bodyPr/>
                    <a:lstStyle/>
                    <a:p>
                      <a:pPr marL="0" algn="ctr" defTabSz="457200" rtl="0" eaLnBrk="1" fontAlgn="b" latinLnBrk="0" hangingPunct="1"/>
                      <a:r>
                        <a:rPr lang="en-US" sz="1050" u="none" strike="noStrike" kern="1200" dirty="0">
                          <a:effectLst/>
                          <a:latin typeface="Arial Narrow" panose="020B0606020202030204" pitchFamily="34" charset="0"/>
                        </a:rPr>
                        <a:t>Player</a:t>
                      </a:r>
                      <a:endParaRPr lang="en-US" sz="1050" u="none" strike="noStrike" kern="1200" dirty="0">
                        <a:solidFill>
                          <a:schemeClr val="dk1"/>
                        </a:solidFill>
                        <a:effectLst/>
                        <a:latin typeface="Arial Narrow" panose="020B0606020202030204" pitchFamily="34" charset="0"/>
                        <a:ea typeface="+mn-ea"/>
                        <a:cs typeface="Segoe UI" panose="020B0502040204020203" pitchFamily="34" charset="0"/>
                      </a:endParaRP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050" u="none" strike="noStrike" dirty="0">
                          <a:effectLst/>
                          <a:latin typeface="Arial Narrow" panose="020B0606020202030204" pitchFamily="34" charset="0"/>
                        </a:rPr>
                        <a:t>Pts</a:t>
                      </a:r>
                      <a:endParaRPr lang="en-US" sz="1050" b="0" i="0" u="none" strike="noStrike" dirty="0">
                        <a:solidFill>
                          <a:srgbClr val="000000"/>
                        </a:solidFill>
                        <a:effectLst/>
                        <a:latin typeface="Arial Narrow" panose="020B0606020202030204" pitchFamily="34" charset="0"/>
                        <a:cs typeface="Segoe UI" panose="020B0502040204020203" pitchFamily="34" charset="0"/>
                      </a:endParaRP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tc>
                  <a:txBody>
                    <a:bodyPr/>
                    <a:lstStyle/>
                    <a:p>
                      <a:pPr marL="0" algn="ctr" defTabSz="457200" rtl="0" eaLnBrk="1" fontAlgn="b" latinLnBrk="0" hangingPunct="1"/>
                      <a:r>
                        <a:rPr lang="en-US" sz="1050" u="none" strike="noStrike" kern="1200" dirty="0">
                          <a:effectLst/>
                          <a:latin typeface="Arial Narrow" panose="020B0606020202030204" pitchFamily="34" charset="0"/>
                        </a:rPr>
                        <a:t>Draft $</a:t>
                      </a:r>
                      <a:endParaRPr lang="en-US" sz="1050" u="none" strike="noStrike" kern="1200" dirty="0">
                        <a:solidFill>
                          <a:schemeClr val="dk1"/>
                        </a:solidFill>
                        <a:effectLst/>
                        <a:latin typeface="Arial Narrow" panose="020B0606020202030204" pitchFamily="34" charset="0"/>
                        <a:ea typeface="+mn-ea"/>
                        <a:cs typeface="Segoe UI" panose="020B0502040204020203" pitchFamily="34" charset="0"/>
                      </a:endParaRP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tc>
                  <a:txBody>
                    <a:bodyPr/>
                    <a:lstStyle/>
                    <a:p>
                      <a:pPr marL="0" algn="ctr" defTabSz="457200" rtl="0" eaLnBrk="1" fontAlgn="b" latinLnBrk="0" hangingPunct="1"/>
                      <a:r>
                        <a:rPr lang="en-US" sz="1050" u="none" strike="noStrike" kern="1200" dirty="0">
                          <a:effectLst/>
                          <a:latin typeface="Arial Narrow" panose="020B0606020202030204" pitchFamily="34" charset="0"/>
                        </a:rPr>
                        <a:t>By</a:t>
                      </a:r>
                      <a:endParaRPr lang="en-US" sz="1050" u="none" strike="noStrike" kern="1200" dirty="0">
                        <a:solidFill>
                          <a:schemeClr val="dk1"/>
                        </a:solidFill>
                        <a:effectLst/>
                        <a:latin typeface="Arial Narrow" panose="020B0606020202030204" pitchFamily="34" charset="0"/>
                        <a:ea typeface="+mn-ea"/>
                        <a:cs typeface="Segoe UI" panose="020B0502040204020203" pitchFamily="34" charset="0"/>
                      </a:endParaRP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045953604"/>
                  </a:ext>
                </a:extLst>
              </a:tr>
              <a:tr h="283243">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Arial Narrow"/>
                        </a:rPr>
                        <a:t>Josh Allen</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Arial Narrow"/>
                        </a:rPr>
                        <a:t>407</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Segoe UI"/>
                        </a:rPr>
                        <a:t>$6</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Segoe UI"/>
                        </a:rPr>
                        <a:t>Jim</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extLst>
                  <a:ext uri="{0D108BD9-81ED-4DB2-BD59-A6C34878D82A}">
                    <a16:rowId xmlns:a16="http://schemas.microsoft.com/office/drawing/2014/main" val="2896805246"/>
                  </a:ext>
                </a:extLst>
              </a:tr>
              <a:tr h="283243">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Arial Narrow"/>
                        </a:rPr>
                        <a:t>Rodgers</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Arial Narrow"/>
                        </a:rPr>
                        <a:t>394</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mn-cs"/>
                        </a:rPr>
                        <a:t>$4</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Segoe UI"/>
                        </a:rPr>
                        <a:t>Aaron</a:t>
                      </a:r>
                      <a:endParaRPr lang="pl-PL" sz="1050" b="1" i="0" u="none" strike="noStrike" kern="1200" dirty="0">
                        <a:solidFill>
                          <a:schemeClr val="bg1"/>
                        </a:solidFill>
                        <a:effectLst/>
                        <a:latin typeface="Arial Narrow"/>
                        <a:ea typeface="+mn-ea"/>
                        <a:cs typeface="Segoe UI"/>
                      </a:endParaRP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extLst>
                  <a:ext uri="{0D108BD9-81ED-4DB2-BD59-A6C34878D82A}">
                    <a16:rowId xmlns:a16="http://schemas.microsoft.com/office/drawing/2014/main" val="3699603693"/>
                  </a:ext>
                </a:extLst>
              </a:tr>
              <a:tr h="283243">
                <a:tc>
                  <a:txBody>
                    <a:bodyPr/>
                    <a:lstStyle/>
                    <a:p>
                      <a:pPr algn="ctr" fontAlgn="b"/>
                      <a:r>
                        <a:rPr lang="en-US" sz="1050" b="0" i="0" u="none" strike="noStrike" dirty="0" err="1">
                          <a:solidFill>
                            <a:schemeClr val="tx1"/>
                          </a:solidFill>
                          <a:effectLst/>
                          <a:latin typeface="Arial Narrow"/>
                          <a:cs typeface="Arial Narrow"/>
                        </a:rPr>
                        <a:t>Mahomes</a:t>
                      </a:r>
                      <a:endParaRPr lang="en-US" sz="1050" b="0" i="0" u="none" strike="noStrike" dirty="0">
                        <a:solidFill>
                          <a:schemeClr val="tx1"/>
                        </a:solidFill>
                        <a:effectLst/>
                        <a:latin typeface="Arial Narrow"/>
                        <a:cs typeface="Arial Narrow"/>
                      </a:endParaRP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388</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panose="020B0606020202030204" pitchFamily="34" charset="0"/>
                          <a:cs typeface="Segoe UI"/>
                        </a:rPr>
                        <a:t>$32</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panose="020B0606020202030204" pitchFamily="34" charset="0"/>
                          <a:cs typeface="Segoe UI"/>
                        </a:rPr>
                        <a:t>Trevor</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742087860"/>
                  </a:ext>
                </a:extLst>
              </a:tr>
              <a:tr h="283243">
                <a:tc>
                  <a:txBody>
                    <a:bodyPr/>
                    <a:lstStyle/>
                    <a:p>
                      <a:pPr algn="ctr" fontAlgn="b"/>
                      <a:r>
                        <a:rPr lang="en-US" sz="1050" b="0" i="0" u="none" strike="noStrike" dirty="0">
                          <a:solidFill>
                            <a:schemeClr val="tx1"/>
                          </a:solidFill>
                          <a:effectLst/>
                          <a:latin typeface="Arial Narrow"/>
                          <a:cs typeface="Arial Narrow"/>
                        </a:rPr>
                        <a:t>Kyler</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388</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panose="020B0606020202030204" pitchFamily="34" charset="0"/>
                          <a:cs typeface="Segoe UI"/>
                        </a:rPr>
                        <a:t>$16</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panose="020B0606020202030204" pitchFamily="34" charset="0"/>
                          <a:cs typeface="Segoe UI"/>
                        </a:rPr>
                        <a:t>Jeff</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19789809"/>
                  </a:ext>
                </a:extLst>
              </a:tr>
              <a:tr h="283243">
                <a:tc>
                  <a:txBody>
                    <a:bodyPr/>
                    <a:lstStyle/>
                    <a:p>
                      <a:pPr algn="ctr" fontAlgn="b"/>
                      <a:r>
                        <a:rPr lang="en-US" sz="1050" b="0" i="0" u="none" strike="noStrike" dirty="0">
                          <a:solidFill>
                            <a:schemeClr val="tx1"/>
                          </a:solidFill>
                          <a:effectLst/>
                          <a:latin typeface="Arial Narrow"/>
                          <a:cs typeface="Arial Narrow"/>
                        </a:rPr>
                        <a:t>Watson</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383</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u="none" strike="noStrike" kern="1200" dirty="0">
                          <a:solidFill>
                            <a:schemeClr val="tx1"/>
                          </a:solidFill>
                          <a:effectLst/>
                          <a:latin typeface="Arial Narrow" panose="020B0606020202030204" pitchFamily="34" charset="0"/>
                          <a:ea typeface="+mn-ea"/>
                          <a:cs typeface="+mn-cs"/>
                        </a:rPr>
                        <a:t>$18</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panose="020B0606020202030204" pitchFamily="34" charset="0"/>
                          <a:cs typeface="Segoe UI"/>
                        </a:rPr>
                        <a:t>Jeff</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277163096"/>
                  </a:ext>
                </a:extLst>
              </a:tr>
              <a:tr h="283243">
                <a:tc>
                  <a:txBody>
                    <a:bodyPr/>
                    <a:lstStyle/>
                    <a:p>
                      <a:pPr algn="ctr" fontAlgn="b"/>
                      <a:r>
                        <a:rPr lang="en-US" sz="1050" b="0" i="0" u="none" strike="noStrike" dirty="0">
                          <a:solidFill>
                            <a:schemeClr val="tx1"/>
                          </a:solidFill>
                          <a:effectLst/>
                          <a:latin typeface="Arial Narrow"/>
                          <a:cs typeface="Arial Narrow"/>
                        </a:rPr>
                        <a:t>Russell</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367</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panose="020B0606020202030204" pitchFamily="34" charset="0"/>
                          <a:cs typeface="Segoe UI"/>
                        </a:rPr>
                        <a:t>$18</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panose="020B0606020202030204" pitchFamily="34" charset="0"/>
                          <a:cs typeface="Segoe UI"/>
                        </a:rPr>
                        <a:t>Trent</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592783774"/>
                  </a:ext>
                </a:extLst>
              </a:tr>
              <a:tr h="283243">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Arial Narrow"/>
                        </a:rPr>
                        <a:t>Tannehill</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Arial Narrow"/>
                        </a:rPr>
                        <a:t>351</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mn-cs"/>
                        </a:rPr>
                        <a:t>$1</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Segoe UI"/>
                        </a:rPr>
                        <a:t>Andrew</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extLst>
                  <a:ext uri="{0D108BD9-81ED-4DB2-BD59-A6C34878D82A}">
                    <a16:rowId xmlns:a16="http://schemas.microsoft.com/office/drawing/2014/main" val="210807314"/>
                  </a:ext>
                </a:extLst>
              </a:tr>
              <a:tr h="283243">
                <a:tc>
                  <a:txBody>
                    <a:bodyPr/>
                    <a:lstStyle/>
                    <a:p>
                      <a:pPr algn="ctr" fontAlgn="b"/>
                      <a:r>
                        <a:rPr lang="en-US" sz="1050" b="0" i="0" u="none" strike="noStrike" dirty="0">
                          <a:solidFill>
                            <a:schemeClr val="tx1"/>
                          </a:solidFill>
                          <a:effectLst/>
                          <a:latin typeface="Arial Narrow"/>
                          <a:cs typeface="Arial Narrow"/>
                        </a:rPr>
                        <a:t>Herbert</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346</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2">
                  <a:txBody>
                    <a:bodyPr/>
                    <a:lstStyle/>
                    <a:p>
                      <a:pPr algn="ctr" fontAlgn="b"/>
                      <a:r>
                        <a:rPr lang="en-US" sz="1050" b="0" i="0" u="none" strike="noStrike" dirty="0">
                          <a:solidFill>
                            <a:srgbClr val="EE0000"/>
                          </a:solidFill>
                          <a:effectLst/>
                          <a:latin typeface="Arial Narrow" panose="020B0606020202030204" pitchFamily="34" charset="0"/>
                          <a:cs typeface="Segoe UI"/>
                        </a:rPr>
                        <a:t>undrafted</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pPr algn="ctr" fontAlgn="b"/>
                      <a:endParaRPr lang="en-US" sz="1050" b="0" i="0" u="none" strike="noStrike" dirty="0">
                        <a:solidFill>
                          <a:srgbClr val="FF0000"/>
                        </a:solidFill>
                        <a:effectLst/>
                        <a:latin typeface="Arial Narrow" panose="020B0606020202030204" pitchFamily="34" charset="0"/>
                        <a:cs typeface="Segoe UI"/>
                      </a:endParaRP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773374706"/>
                  </a:ext>
                </a:extLst>
              </a:tr>
              <a:tr h="283243">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Arial Narrow"/>
                        </a:rPr>
                        <a:t>Brady</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Arial Narrow"/>
                        </a:rPr>
                        <a:t>344</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mn-cs"/>
                        </a:rPr>
                        <a:t>$4</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Segoe UI"/>
                        </a:rPr>
                        <a:t>Jake</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extLst>
                  <a:ext uri="{0D108BD9-81ED-4DB2-BD59-A6C34878D82A}">
                    <a16:rowId xmlns:a16="http://schemas.microsoft.com/office/drawing/2014/main" val="913433205"/>
                  </a:ext>
                </a:extLst>
              </a:tr>
              <a:tr h="283243">
                <a:tc>
                  <a:txBody>
                    <a:bodyPr/>
                    <a:lstStyle/>
                    <a:p>
                      <a:pPr algn="ctr" fontAlgn="b"/>
                      <a:r>
                        <a:rPr lang="en-US" sz="1050" b="0" i="0" u="none" strike="noStrike" dirty="0">
                          <a:solidFill>
                            <a:schemeClr val="tx1"/>
                          </a:solidFill>
                          <a:effectLst/>
                          <a:latin typeface="Arial Narrow"/>
                          <a:cs typeface="Arial Narrow"/>
                        </a:rPr>
                        <a:t>Lamar</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336</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panose="020B0606020202030204" pitchFamily="34" charset="0"/>
                          <a:cs typeface="Segoe UI"/>
                        </a:rPr>
                        <a:t>$29</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u="none" strike="noStrike" kern="1200" dirty="0">
                          <a:solidFill>
                            <a:schemeClr val="tx1"/>
                          </a:solidFill>
                          <a:effectLst/>
                          <a:latin typeface="Arial Narrow" panose="020B0606020202030204" pitchFamily="34" charset="0"/>
                          <a:ea typeface="+mn-ea"/>
                          <a:cs typeface="+mn-cs"/>
                        </a:rPr>
                        <a:t>Jim</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196024203"/>
                  </a:ext>
                </a:extLst>
              </a:tr>
              <a:tr h="283243">
                <a:tc>
                  <a:txBody>
                    <a:bodyPr/>
                    <a:lstStyle/>
                    <a:p>
                      <a:pPr algn="ctr" fontAlgn="b"/>
                      <a:r>
                        <a:rPr lang="en-US" sz="1050" b="0" i="0" u="none" strike="noStrike" dirty="0">
                          <a:solidFill>
                            <a:schemeClr val="tx1"/>
                          </a:solidFill>
                          <a:effectLst/>
                          <a:latin typeface="Arial Narrow"/>
                          <a:cs typeface="Arial Narrow"/>
                        </a:rPr>
                        <a:t>Cousins</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315</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2">
                  <a:txBody>
                    <a:bodyPr/>
                    <a:lstStyle/>
                    <a:p>
                      <a:pPr algn="ctr" fontAlgn="b"/>
                      <a:r>
                        <a:rPr lang="en-US" sz="1050" b="0" i="0" u="none" strike="noStrike" dirty="0">
                          <a:solidFill>
                            <a:srgbClr val="EE0000"/>
                          </a:solidFill>
                          <a:effectLst/>
                          <a:latin typeface="Arial Narrow" panose="020B0606020202030204" pitchFamily="34" charset="0"/>
                          <a:cs typeface="Segoe UI"/>
                        </a:rPr>
                        <a:t>undrafted</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pPr algn="ctr" fontAlgn="b"/>
                      <a:endParaRPr lang="en-US" sz="1050" b="0" i="0" u="none" strike="noStrike" dirty="0">
                        <a:solidFill>
                          <a:srgbClr val="000000"/>
                        </a:solidFill>
                        <a:effectLst/>
                        <a:latin typeface="Arial Narrow" panose="020B0606020202030204" pitchFamily="34" charset="0"/>
                        <a:cs typeface="Segoe UI"/>
                      </a:endParaRP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603688626"/>
                  </a:ext>
                </a:extLst>
              </a:tr>
              <a:tr h="283243">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Arial Narrow"/>
                        </a:rPr>
                        <a:t>M Ryan</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Arial Narrow"/>
                        </a:rPr>
                        <a:t>289</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mn-cs"/>
                        </a:rPr>
                        <a:t>$3</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Segoe UI"/>
                        </a:rPr>
                        <a:t>Andrew</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extLst>
                  <a:ext uri="{0D108BD9-81ED-4DB2-BD59-A6C34878D82A}">
                    <a16:rowId xmlns:a16="http://schemas.microsoft.com/office/drawing/2014/main" val="3184308257"/>
                  </a:ext>
                </a:extLst>
              </a:tr>
            </a:tbl>
          </a:graphicData>
        </a:graphic>
      </p:graphicFrame>
      <p:graphicFrame>
        <p:nvGraphicFramePr>
          <p:cNvPr id="16" name="Table 15">
            <a:extLst>
              <a:ext uri="{FF2B5EF4-FFF2-40B4-BE49-F238E27FC236}">
                <a16:creationId xmlns:a16="http://schemas.microsoft.com/office/drawing/2014/main" id="{B24FBB5F-4DC0-470B-B04B-57A8D14A32CA}"/>
              </a:ext>
            </a:extLst>
          </p:cNvPr>
          <p:cNvGraphicFramePr>
            <a:graphicFrameLocks noGrp="1"/>
          </p:cNvGraphicFramePr>
          <p:nvPr>
            <p:extLst>
              <p:ext uri="{D42A27DB-BD31-4B8C-83A1-F6EECF244321}">
                <p14:modId xmlns:p14="http://schemas.microsoft.com/office/powerpoint/2010/main" val="932737610"/>
              </p:ext>
            </p:extLst>
          </p:nvPr>
        </p:nvGraphicFramePr>
        <p:xfrm>
          <a:off x="4661035" y="821407"/>
          <a:ext cx="2058722" cy="4124427"/>
        </p:xfrm>
        <a:graphic>
          <a:graphicData uri="http://schemas.openxmlformats.org/drawingml/2006/table">
            <a:tbl>
              <a:tblPr firstRow="1">
                <a:tableStyleId>{74C1A8A3-306A-4EB7-A6B1-4F7E0EB9C5D6}</a:tableStyleId>
              </a:tblPr>
              <a:tblGrid>
                <a:gridCol w="535142">
                  <a:extLst>
                    <a:ext uri="{9D8B030D-6E8A-4147-A177-3AD203B41FA5}">
                      <a16:colId xmlns:a16="http://schemas.microsoft.com/office/drawing/2014/main" val="20000"/>
                    </a:ext>
                  </a:extLst>
                </a:gridCol>
                <a:gridCol w="468168">
                  <a:extLst>
                    <a:ext uri="{9D8B030D-6E8A-4147-A177-3AD203B41FA5}">
                      <a16:colId xmlns:a16="http://schemas.microsoft.com/office/drawing/2014/main" val="20001"/>
                    </a:ext>
                  </a:extLst>
                </a:gridCol>
                <a:gridCol w="407826">
                  <a:extLst>
                    <a:ext uri="{9D8B030D-6E8A-4147-A177-3AD203B41FA5}">
                      <a16:colId xmlns:a16="http://schemas.microsoft.com/office/drawing/2014/main" val="20002"/>
                    </a:ext>
                  </a:extLst>
                </a:gridCol>
                <a:gridCol w="647586">
                  <a:extLst>
                    <a:ext uri="{9D8B030D-6E8A-4147-A177-3AD203B41FA5}">
                      <a16:colId xmlns:a16="http://schemas.microsoft.com/office/drawing/2014/main" val="20003"/>
                    </a:ext>
                  </a:extLst>
                </a:gridCol>
              </a:tblGrid>
              <a:tr h="467462">
                <a:tc gridSpan="4">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800" u="none" strike="noStrike" kern="1200" dirty="0">
                          <a:effectLst/>
                          <a:latin typeface="Arial Narrow" panose="020B0606020202030204" pitchFamily="34" charset="0"/>
                        </a:rPr>
                        <a:t>WR</a:t>
                      </a:r>
                      <a:endParaRPr lang="en-US" sz="1800" b="1" i="0" u="none" strike="noStrike" kern="1200" dirty="0">
                        <a:solidFill>
                          <a:srgbClr val="000000"/>
                        </a:solidFill>
                        <a:effectLst/>
                        <a:latin typeface="Arial Narrow" panose="020B0606020202030204" pitchFamily="34" charset="0"/>
                        <a:ea typeface="+mn-ea"/>
                        <a:cs typeface="Segoe UI" panose="020B0502040204020203" pitchFamily="34" charset="0"/>
                      </a:endParaRP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pPr algn="ctr" fontAlgn="b"/>
                      <a:endParaRPr lang="en-US" sz="1400" b="0" i="0" u="none" strike="noStrike">
                        <a:solidFill>
                          <a:srgbClr val="000000"/>
                        </a:solidFill>
                        <a:effectLst/>
                        <a:latin typeface="Segoe UI"/>
                        <a:cs typeface="Segoe UI"/>
                      </a:endParaRPr>
                    </a:p>
                  </a:txBody>
                  <a:tcPr marL="12700" marR="12700" marT="12700" marB="0" anchor="b"/>
                </a:tc>
                <a:tc hMerge="1">
                  <a:txBody>
                    <a:bodyPr/>
                    <a:lstStyle/>
                    <a:p>
                      <a:pPr algn="ctr" fontAlgn="b"/>
                      <a:endParaRPr lang="en-US" sz="1400" b="0" i="0" u="none" strike="noStrike">
                        <a:solidFill>
                          <a:srgbClr val="000000"/>
                        </a:solidFill>
                        <a:effectLst/>
                        <a:latin typeface="Segoe UI"/>
                        <a:cs typeface="Segoe UI"/>
                      </a:endParaRPr>
                    </a:p>
                  </a:txBody>
                  <a:tcPr marL="12700" marR="12700" marT="12700" marB="0" anchor="b"/>
                </a:tc>
                <a:tc hMerge="1">
                  <a:txBody>
                    <a:bodyPr/>
                    <a:lstStyle/>
                    <a:p>
                      <a:pPr algn="ctr" fontAlgn="b"/>
                      <a:endParaRPr lang="en-US" sz="1400" b="0" i="0" u="none" strike="noStrike" dirty="0">
                        <a:solidFill>
                          <a:srgbClr val="000000"/>
                        </a:solidFill>
                        <a:effectLst/>
                        <a:latin typeface="Segoe UI"/>
                        <a:cs typeface="Segoe UI"/>
                      </a:endParaRPr>
                    </a:p>
                  </a:txBody>
                  <a:tcPr marL="12700" marR="12700" marT="12700" marB="0" anchor="b"/>
                </a:tc>
                <a:extLst>
                  <a:ext uri="{0D108BD9-81ED-4DB2-BD59-A6C34878D82A}">
                    <a16:rowId xmlns:a16="http://schemas.microsoft.com/office/drawing/2014/main" val="2949157664"/>
                  </a:ext>
                </a:extLst>
              </a:tr>
              <a:tr h="281305">
                <a:tc>
                  <a:txBody>
                    <a:bodyPr/>
                    <a:lstStyle/>
                    <a:p>
                      <a:pPr marL="0" algn="ctr" defTabSz="457200" rtl="0" eaLnBrk="1" fontAlgn="b" latinLnBrk="0" hangingPunct="1"/>
                      <a:r>
                        <a:rPr lang="en-US" sz="1050" u="none" strike="noStrike" kern="1200" dirty="0">
                          <a:effectLst/>
                          <a:latin typeface="Arial Narrow" panose="020B0606020202030204" pitchFamily="34" charset="0"/>
                        </a:rPr>
                        <a:t>Player</a:t>
                      </a:r>
                      <a:endParaRPr lang="en-US" sz="1050" u="none" strike="noStrike" kern="1200" dirty="0">
                        <a:solidFill>
                          <a:schemeClr val="dk1"/>
                        </a:solidFill>
                        <a:effectLst/>
                        <a:latin typeface="Arial Narrow" panose="020B0606020202030204" pitchFamily="34" charset="0"/>
                        <a:ea typeface="+mn-ea"/>
                        <a:cs typeface="Segoe UI" panose="020B0502040204020203" pitchFamily="34" charset="0"/>
                      </a:endParaRP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050" u="none" strike="noStrike" dirty="0">
                          <a:effectLst/>
                          <a:latin typeface="Arial Narrow" panose="020B0606020202030204" pitchFamily="34" charset="0"/>
                        </a:rPr>
                        <a:t>Pts</a:t>
                      </a:r>
                      <a:endParaRPr lang="en-US" sz="1050" b="0" i="0" u="none" strike="noStrike" dirty="0">
                        <a:solidFill>
                          <a:srgbClr val="000000"/>
                        </a:solidFill>
                        <a:effectLst/>
                        <a:latin typeface="Arial Narrow" panose="020B0606020202030204" pitchFamily="34" charset="0"/>
                        <a:cs typeface="Segoe UI" panose="020B0502040204020203" pitchFamily="34" charset="0"/>
                      </a:endParaRP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tc>
                  <a:txBody>
                    <a:bodyPr/>
                    <a:lstStyle/>
                    <a:p>
                      <a:pPr marL="0" algn="ctr" defTabSz="457200" rtl="0" eaLnBrk="1" fontAlgn="b" latinLnBrk="0" hangingPunct="1"/>
                      <a:r>
                        <a:rPr lang="en-US" sz="1050" u="none" strike="noStrike" kern="1200" dirty="0">
                          <a:effectLst/>
                          <a:latin typeface="Arial Narrow" panose="020B0606020202030204" pitchFamily="34" charset="0"/>
                        </a:rPr>
                        <a:t>Draft $</a:t>
                      </a:r>
                      <a:endParaRPr lang="en-US" sz="1050" u="none" strike="noStrike" kern="1200" dirty="0">
                        <a:solidFill>
                          <a:schemeClr val="dk1"/>
                        </a:solidFill>
                        <a:effectLst/>
                        <a:latin typeface="Arial Narrow" panose="020B0606020202030204" pitchFamily="34" charset="0"/>
                        <a:ea typeface="+mn-ea"/>
                        <a:cs typeface="Segoe UI" panose="020B0502040204020203" pitchFamily="34" charset="0"/>
                      </a:endParaRP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tc>
                  <a:txBody>
                    <a:bodyPr/>
                    <a:lstStyle/>
                    <a:p>
                      <a:pPr marL="0" algn="ctr" defTabSz="457200" rtl="0" eaLnBrk="1" fontAlgn="b" latinLnBrk="0" hangingPunct="1"/>
                      <a:r>
                        <a:rPr lang="en-US" sz="1050" u="none" strike="noStrike" kern="1200" dirty="0">
                          <a:effectLst/>
                          <a:latin typeface="Arial Narrow" panose="020B0606020202030204" pitchFamily="34" charset="0"/>
                        </a:rPr>
                        <a:t>By</a:t>
                      </a:r>
                      <a:endParaRPr lang="en-US" sz="1050" u="none" strike="noStrike" kern="1200" dirty="0">
                        <a:solidFill>
                          <a:schemeClr val="dk1"/>
                        </a:solidFill>
                        <a:effectLst/>
                        <a:latin typeface="Arial Narrow" panose="020B0606020202030204" pitchFamily="34" charset="0"/>
                        <a:ea typeface="+mn-ea"/>
                        <a:cs typeface="Segoe UI" panose="020B0502040204020203" pitchFamily="34" charset="0"/>
                      </a:endParaRP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0"/>
                  </a:ext>
                </a:extLst>
              </a:tr>
              <a:tr h="281305">
                <a:tc>
                  <a:txBody>
                    <a:bodyPr/>
                    <a:lstStyle/>
                    <a:p>
                      <a:pPr algn="ctr" fontAlgn="b"/>
                      <a:r>
                        <a:rPr lang="en-US" sz="1050" b="0" i="0" u="none" strike="noStrike" dirty="0">
                          <a:solidFill>
                            <a:schemeClr val="tx1"/>
                          </a:solidFill>
                          <a:effectLst/>
                          <a:latin typeface="Arial Narrow"/>
                          <a:cs typeface="Arial Narrow"/>
                        </a:rPr>
                        <a:t>Adams</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366</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$44</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Andrew</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1"/>
                  </a:ext>
                </a:extLst>
              </a:tr>
              <a:tr h="281305">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Arial Narrow"/>
                        </a:rPr>
                        <a:t>Diggs</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Arial Narrow"/>
                        </a:rPr>
                        <a:t>337</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mn-cs"/>
                        </a:rPr>
                        <a:t>$16</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Arial Narrow"/>
                        </a:rPr>
                        <a:t>Jake</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extLst>
                  <a:ext uri="{0D108BD9-81ED-4DB2-BD59-A6C34878D82A}">
                    <a16:rowId xmlns:a16="http://schemas.microsoft.com/office/drawing/2014/main" val="10002"/>
                  </a:ext>
                </a:extLst>
              </a:tr>
              <a:tr h="281305">
                <a:tc>
                  <a:txBody>
                    <a:bodyPr/>
                    <a:lstStyle/>
                    <a:p>
                      <a:pPr algn="ctr" fontAlgn="b"/>
                      <a:r>
                        <a:rPr lang="en-US" sz="1050" b="0" i="0" u="none" strike="noStrike" dirty="0">
                          <a:solidFill>
                            <a:schemeClr val="tx1"/>
                          </a:solidFill>
                          <a:effectLst/>
                          <a:latin typeface="Arial Narrow"/>
                          <a:cs typeface="Arial Narrow"/>
                        </a:rPr>
                        <a:t>Tyreek</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336</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$41</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Aaron</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3"/>
                  </a:ext>
                </a:extLst>
              </a:tr>
              <a:tr h="281305">
                <a:tc>
                  <a:txBody>
                    <a:bodyPr/>
                    <a:lstStyle/>
                    <a:p>
                      <a:pPr algn="ctr" fontAlgn="b"/>
                      <a:r>
                        <a:rPr lang="en-US" sz="1050" b="0" i="0" u="none" strike="noStrike" dirty="0">
                          <a:solidFill>
                            <a:schemeClr val="tx1"/>
                          </a:solidFill>
                          <a:effectLst/>
                          <a:latin typeface="Arial Narrow"/>
                          <a:cs typeface="Arial Narrow"/>
                        </a:rPr>
                        <a:t>Hopkins</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294</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$34</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Bill</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4"/>
                  </a:ext>
                </a:extLst>
              </a:tr>
              <a:tr h="281305">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Arial Narrow"/>
                        </a:rPr>
                        <a:t>Ridley</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Arial Narrow"/>
                        </a:rPr>
                        <a:t>289</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mn-cs"/>
                        </a:rPr>
                        <a:t>$17</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Arial Narrow"/>
                        </a:rPr>
                        <a:t>Andrew</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extLst>
                  <a:ext uri="{0D108BD9-81ED-4DB2-BD59-A6C34878D82A}">
                    <a16:rowId xmlns:a16="http://schemas.microsoft.com/office/drawing/2014/main" val="10005"/>
                  </a:ext>
                </a:extLst>
              </a:tr>
              <a:tr h="281305">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Arial Narrow"/>
                        </a:rPr>
                        <a:t>Jefferson</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Arial Narrow"/>
                        </a:rPr>
                        <a:t>282</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mn-cs"/>
                        </a:rPr>
                        <a:t>$5</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Arial Narrow"/>
                        </a:rPr>
                        <a:t>Bill</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extLst>
                  <a:ext uri="{0D108BD9-81ED-4DB2-BD59-A6C34878D82A}">
                    <a16:rowId xmlns:a16="http://schemas.microsoft.com/office/drawing/2014/main" val="10006"/>
                  </a:ext>
                </a:extLst>
              </a:tr>
              <a:tr h="281305">
                <a:tc>
                  <a:txBody>
                    <a:bodyPr/>
                    <a:lstStyle/>
                    <a:p>
                      <a:pPr algn="ctr" fontAlgn="b"/>
                      <a:r>
                        <a:rPr lang="en-US" sz="1050" b="0" i="0" u="none" strike="noStrike" dirty="0">
                          <a:solidFill>
                            <a:schemeClr val="tx1"/>
                          </a:solidFill>
                          <a:effectLst/>
                          <a:latin typeface="Arial Narrow"/>
                          <a:cs typeface="Arial Narrow"/>
                        </a:rPr>
                        <a:t>DK</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277</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$19</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Jim</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7"/>
                  </a:ext>
                </a:extLst>
              </a:tr>
              <a:tr h="281305">
                <a:tc>
                  <a:txBody>
                    <a:bodyPr/>
                    <a:lstStyle/>
                    <a:p>
                      <a:pPr algn="ctr" fontAlgn="b"/>
                      <a:r>
                        <a:rPr lang="en-US" sz="1050" b="0" i="0" u="none" strike="noStrike" dirty="0">
                          <a:solidFill>
                            <a:schemeClr val="tx1"/>
                          </a:solidFill>
                          <a:effectLst/>
                          <a:latin typeface="Arial Narrow"/>
                          <a:cs typeface="Arial Narrow"/>
                        </a:rPr>
                        <a:t>Lockett</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269</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$19</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Trevor</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8"/>
                  </a:ext>
                </a:extLst>
              </a:tr>
              <a:tr h="281305">
                <a:tc>
                  <a:txBody>
                    <a:bodyPr/>
                    <a:lstStyle/>
                    <a:p>
                      <a:pPr algn="ctr" fontAlgn="b"/>
                      <a:r>
                        <a:rPr lang="en-US" sz="1050" b="0" i="0" u="none" strike="noStrike" dirty="0">
                          <a:solidFill>
                            <a:schemeClr val="tx1"/>
                          </a:solidFill>
                          <a:effectLst/>
                          <a:latin typeface="Arial Narrow"/>
                          <a:cs typeface="Arial Narrow"/>
                        </a:rPr>
                        <a:t>Robinson</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266</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$23</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Eddie</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9"/>
                  </a:ext>
                </a:extLst>
              </a:tr>
              <a:tr h="281305">
                <a:tc>
                  <a:txBody>
                    <a:bodyPr/>
                    <a:lstStyle/>
                    <a:p>
                      <a:pPr algn="ctr" fontAlgn="b"/>
                      <a:r>
                        <a:rPr lang="en-US" sz="1050" b="0" i="0" u="none" strike="noStrike" dirty="0">
                          <a:solidFill>
                            <a:schemeClr val="tx1"/>
                          </a:solidFill>
                          <a:effectLst/>
                          <a:latin typeface="Arial Narrow"/>
                          <a:cs typeface="Arial Narrow"/>
                        </a:rPr>
                        <a:t>Thielen</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257</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$28</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Trent</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10"/>
                  </a:ext>
                </a:extLst>
              </a:tr>
              <a:tr h="281305">
                <a:tc>
                  <a:txBody>
                    <a:bodyPr/>
                    <a:lstStyle/>
                    <a:p>
                      <a:pPr algn="ctr" fontAlgn="b"/>
                      <a:r>
                        <a:rPr lang="en-US" sz="1050" b="0" i="0" u="none" strike="noStrike" dirty="0">
                          <a:solidFill>
                            <a:schemeClr val="tx1"/>
                          </a:solidFill>
                          <a:effectLst/>
                          <a:latin typeface="Arial Narrow"/>
                          <a:cs typeface="Arial Narrow"/>
                        </a:rPr>
                        <a:t>AJ Brown</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256</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$23</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Kurt</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11"/>
                  </a:ext>
                </a:extLst>
              </a:tr>
              <a:tr h="281305">
                <a:tc>
                  <a:txBody>
                    <a:bodyPr/>
                    <a:lstStyle/>
                    <a:p>
                      <a:pPr algn="ctr" fontAlgn="b"/>
                      <a:r>
                        <a:rPr lang="en-US" sz="1050" b="0" i="0" u="none" strike="noStrike" dirty="0">
                          <a:solidFill>
                            <a:schemeClr val="tx1"/>
                          </a:solidFill>
                          <a:effectLst/>
                          <a:latin typeface="Arial Narrow"/>
                          <a:cs typeface="Arial Narrow"/>
                        </a:rPr>
                        <a:t>Evans</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252</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$26</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900" b="0" i="0" u="none" strike="noStrike" dirty="0">
                          <a:solidFill>
                            <a:schemeClr val="tx1"/>
                          </a:solidFill>
                          <a:effectLst/>
                          <a:latin typeface="Arial Narrow"/>
                          <a:cs typeface="Arial Narrow"/>
                        </a:rPr>
                        <a:t>Jake</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graphicFrame>
        <p:nvGraphicFramePr>
          <p:cNvPr id="17" name="Table 16">
            <a:extLst>
              <a:ext uri="{FF2B5EF4-FFF2-40B4-BE49-F238E27FC236}">
                <a16:creationId xmlns:a16="http://schemas.microsoft.com/office/drawing/2014/main" id="{9D148E75-6C67-44A7-964A-E44456C7659A}"/>
              </a:ext>
            </a:extLst>
          </p:cNvPr>
          <p:cNvGraphicFramePr>
            <a:graphicFrameLocks noGrp="1"/>
          </p:cNvGraphicFramePr>
          <p:nvPr>
            <p:extLst>
              <p:ext uri="{D42A27DB-BD31-4B8C-83A1-F6EECF244321}">
                <p14:modId xmlns:p14="http://schemas.microsoft.com/office/powerpoint/2010/main" val="593041836"/>
              </p:ext>
            </p:extLst>
          </p:nvPr>
        </p:nvGraphicFramePr>
        <p:xfrm>
          <a:off x="6913206" y="821357"/>
          <a:ext cx="2035257" cy="4124472"/>
        </p:xfrm>
        <a:graphic>
          <a:graphicData uri="http://schemas.openxmlformats.org/drawingml/2006/table">
            <a:tbl>
              <a:tblPr firstRow="1">
                <a:tableStyleId>{74C1A8A3-306A-4EB7-A6B1-4F7E0EB9C5D6}</a:tableStyleId>
              </a:tblPr>
              <a:tblGrid>
                <a:gridCol w="501655">
                  <a:extLst>
                    <a:ext uri="{9D8B030D-6E8A-4147-A177-3AD203B41FA5}">
                      <a16:colId xmlns:a16="http://schemas.microsoft.com/office/drawing/2014/main" val="20000"/>
                    </a:ext>
                  </a:extLst>
                </a:gridCol>
                <a:gridCol w="501655">
                  <a:extLst>
                    <a:ext uri="{9D8B030D-6E8A-4147-A177-3AD203B41FA5}">
                      <a16:colId xmlns:a16="http://schemas.microsoft.com/office/drawing/2014/main" val="20001"/>
                    </a:ext>
                  </a:extLst>
                </a:gridCol>
                <a:gridCol w="392771">
                  <a:extLst>
                    <a:ext uri="{9D8B030D-6E8A-4147-A177-3AD203B41FA5}">
                      <a16:colId xmlns:a16="http://schemas.microsoft.com/office/drawing/2014/main" val="20002"/>
                    </a:ext>
                  </a:extLst>
                </a:gridCol>
                <a:gridCol w="639176">
                  <a:extLst>
                    <a:ext uri="{9D8B030D-6E8A-4147-A177-3AD203B41FA5}">
                      <a16:colId xmlns:a16="http://schemas.microsoft.com/office/drawing/2014/main" val="20003"/>
                    </a:ext>
                  </a:extLst>
                </a:gridCol>
              </a:tblGrid>
              <a:tr h="467468">
                <a:tc gridSpan="4">
                  <a:txBody>
                    <a:bodyPr/>
                    <a:lstStyle/>
                    <a:p>
                      <a:pPr algn="ctr" fontAlgn="b"/>
                      <a:r>
                        <a:rPr lang="en-US" sz="1800" b="1" u="none" strike="noStrike" kern="1200" dirty="0">
                          <a:solidFill>
                            <a:schemeClr val="lt1"/>
                          </a:solidFill>
                          <a:effectLst/>
                          <a:latin typeface="Arial Narrow" panose="020B0606020202030204" pitchFamily="34" charset="0"/>
                          <a:ea typeface="+mn-ea"/>
                          <a:cs typeface="+mn-cs"/>
                        </a:rPr>
                        <a:t>TE</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pPr algn="ctr" fontAlgn="b"/>
                      <a:endParaRPr lang="en-US" sz="1600" b="0" i="0" u="none" strike="noStrike">
                        <a:solidFill>
                          <a:srgbClr val="000000"/>
                        </a:solidFill>
                        <a:effectLst/>
                        <a:latin typeface="Arial Narrow" panose="020B0606020202030204" pitchFamily="34" charset="0"/>
                        <a:cs typeface="Segoe UI"/>
                      </a:endParaRPr>
                    </a:p>
                  </a:txBody>
                  <a:tcPr marL="12700" marR="12700" marT="12700" marB="0" anchor="b"/>
                </a:tc>
                <a:tc hMerge="1">
                  <a:txBody>
                    <a:bodyPr/>
                    <a:lstStyle/>
                    <a:p>
                      <a:pPr algn="ctr" fontAlgn="b"/>
                      <a:endParaRPr lang="en-US" sz="1600" b="0" i="0" u="none" strike="noStrike">
                        <a:solidFill>
                          <a:srgbClr val="000000"/>
                        </a:solidFill>
                        <a:effectLst/>
                        <a:latin typeface="Arial Narrow" panose="020B0606020202030204" pitchFamily="34" charset="0"/>
                        <a:cs typeface="Segoe UI"/>
                      </a:endParaRPr>
                    </a:p>
                  </a:txBody>
                  <a:tcPr marL="12700" marR="12700" marT="12700" marB="0" anchor="b"/>
                </a:tc>
                <a:tc hMerge="1">
                  <a:txBody>
                    <a:bodyPr/>
                    <a:lstStyle/>
                    <a:p>
                      <a:pPr algn="ctr" fontAlgn="b"/>
                      <a:endParaRPr lang="en-US" sz="1600" b="0" i="0" u="none" strike="noStrike">
                        <a:solidFill>
                          <a:srgbClr val="000000"/>
                        </a:solidFill>
                        <a:effectLst/>
                        <a:latin typeface="Arial Narrow" panose="020B0606020202030204" pitchFamily="34" charset="0"/>
                        <a:cs typeface="Segoe UI"/>
                      </a:endParaRPr>
                    </a:p>
                  </a:txBody>
                  <a:tcPr marL="12700" marR="12700" marT="12700" marB="0" anchor="b"/>
                </a:tc>
                <a:extLst>
                  <a:ext uri="{0D108BD9-81ED-4DB2-BD59-A6C34878D82A}">
                    <a16:rowId xmlns:a16="http://schemas.microsoft.com/office/drawing/2014/main" val="2415383674"/>
                  </a:ext>
                </a:extLst>
              </a:tr>
              <a:tr h="281308">
                <a:tc>
                  <a:txBody>
                    <a:bodyPr/>
                    <a:lstStyle/>
                    <a:p>
                      <a:pPr marL="0" algn="ctr" defTabSz="457200" rtl="0" eaLnBrk="1" fontAlgn="b" latinLnBrk="0" hangingPunct="1"/>
                      <a:r>
                        <a:rPr lang="en-US" sz="1050" u="none" strike="noStrike" kern="1200" dirty="0">
                          <a:effectLst/>
                          <a:latin typeface="Arial Narrow" panose="020B0606020202030204" pitchFamily="34" charset="0"/>
                        </a:rPr>
                        <a:t>Player</a:t>
                      </a:r>
                      <a:endParaRPr lang="en-US" sz="1050" u="none" strike="noStrike" kern="1200" dirty="0">
                        <a:solidFill>
                          <a:schemeClr val="dk1"/>
                        </a:solidFill>
                        <a:effectLst/>
                        <a:latin typeface="Arial Narrow" panose="020B0606020202030204" pitchFamily="34" charset="0"/>
                        <a:ea typeface="+mn-ea"/>
                        <a:cs typeface="Segoe UI" panose="020B0502040204020203" pitchFamily="34" charset="0"/>
                      </a:endParaRP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050" u="none" strike="noStrike" dirty="0">
                          <a:effectLst/>
                          <a:latin typeface="Arial Narrow" panose="020B0606020202030204" pitchFamily="34" charset="0"/>
                        </a:rPr>
                        <a:t>Pts</a:t>
                      </a:r>
                      <a:endParaRPr lang="en-US" sz="1050" b="0" i="0" u="none" strike="noStrike" dirty="0">
                        <a:solidFill>
                          <a:srgbClr val="000000"/>
                        </a:solidFill>
                        <a:effectLst/>
                        <a:latin typeface="Arial Narrow" panose="020B0606020202030204" pitchFamily="34" charset="0"/>
                        <a:cs typeface="Segoe UI" panose="020B0502040204020203" pitchFamily="34" charset="0"/>
                      </a:endParaRP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tc>
                  <a:txBody>
                    <a:bodyPr/>
                    <a:lstStyle/>
                    <a:p>
                      <a:pPr marL="0" algn="ctr" defTabSz="457200" rtl="0" eaLnBrk="1" fontAlgn="b" latinLnBrk="0" hangingPunct="1"/>
                      <a:r>
                        <a:rPr lang="en-US" sz="1050" u="none" strike="noStrike" kern="1200" dirty="0">
                          <a:effectLst/>
                          <a:latin typeface="Arial Narrow" panose="020B0606020202030204" pitchFamily="34" charset="0"/>
                        </a:rPr>
                        <a:t>Draft $</a:t>
                      </a:r>
                      <a:endParaRPr lang="en-US" sz="1050" u="none" strike="noStrike" kern="1200" dirty="0">
                        <a:solidFill>
                          <a:schemeClr val="dk1"/>
                        </a:solidFill>
                        <a:effectLst/>
                        <a:latin typeface="Arial Narrow" panose="020B0606020202030204" pitchFamily="34" charset="0"/>
                        <a:ea typeface="+mn-ea"/>
                        <a:cs typeface="Segoe UI" panose="020B0502040204020203" pitchFamily="34" charset="0"/>
                      </a:endParaRP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tc>
                  <a:txBody>
                    <a:bodyPr/>
                    <a:lstStyle/>
                    <a:p>
                      <a:pPr marL="0" algn="ctr" defTabSz="457200" rtl="0" eaLnBrk="1" fontAlgn="b" latinLnBrk="0" hangingPunct="1"/>
                      <a:r>
                        <a:rPr lang="en-US" sz="1050" u="none" strike="noStrike" kern="1200" dirty="0">
                          <a:effectLst/>
                          <a:latin typeface="Arial Narrow" panose="020B0606020202030204" pitchFamily="34" charset="0"/>
                        </a:rPr>
                        <a:t>By</a:t>
                      </a:r>
                      <a:endParaRPr lang="en-US" sz="1050" u="none" strike="noStrike" kern="1200" dirty="0">
                        <a:solidFill>
                          <a:schemeClr val="dk1"/>
                        </a:solidFill>
                        <a:effectLst/>
                        <a:latin typeface="Arial Narrow" panose="020B0606020202030204" pitchFamily="34" charset="0"/>
                        <a:ea typeface="+mn-ea"/>
                        <a:cs typeface="Segoe UI" panose="020B0502040204020203" pitchFamily="34" charset="0"/>
                      </a:endParaRP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0"/>
                  </a:ext>
                </a:extLst>
              </a:tr>
              <a:tr h="281308">
                <a:tc>
                  <a:txBody>
                    <a:bodyPr/>
                    <a:lstStyle/>
                    <a:p>
                      <a:pPr algn="ctr" fontAlgn="b"/>
                      <a:r>
                        <a:rPr lang="en-US" sz="1050" b="0" i="0" u="none" strike="noStrike" dirty="0" err="1">
                          <a:solidFill>
                            <a:schemeClr val="tx1"/>
                          </a:solidFill>
                          <a:effectLst/>
                          <a:latin typeface="Arial Narrow"/>
                          <a:cs typeface="Arial Narrow"/>
                        </a:rPr>
                        <a:t>Kelce</a:t>
                      </a:r>
                      <a:endParaRPr lang="en-US" sz="1050" b="0" i="0" u="none" strike="noStrike" dirty="0">
                        <a:solidFill>
                          <a:schemeClr val="tx1"/>
                        </a:solidFill>
                        <a:effectLst/>
                        <a:latin typeface="Arial Narrow"/>
                        <a:cs typeface="Arial Narrow"/>
                      </a:endParaRP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318</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$33</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Darren</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1"/>
                  </a:ext>
                </a:extLst>
              </a:tr>
              <a:tr h="281308">
                <a:tc>
                  <a:txBody>
                    <a:bodyPr/>
                    <a:lstStyle/>
                    <a:p>
                      <a:pPr algn="ctr" fontAlgn="b"/>
                      <a:r>
                        <a:rPr lang="en-US" sz="1050" b="0" i="0" u="none" strike="noStrike" dirty="0">
                          <a:solidFill>
                            <a:schemeClr val="tx1"/>
                          </a:solidFill>
                          <a:effectLst/>
                          <a:latin typeface="Arial Narrow"/>
                          <a:cs typeface="Arial Narrow"/>
                        </a:rPr>
                        <a:t>Waller</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285</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$15</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Jeff</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2"/>
                  </a:ext>
                </a:extLst>
              </a:tr>
              <a:tr h="281308">
                <a:tc>
                  <a:txBody>
                    <a:bodyPr/>
                    <a:lstStyle/>
                    <a:p>
                      <a:pPr algn="ctr" fontAlgn="b"/>
                      <a:r>
                        <a:rPr lang="en-US" sz="1050" b="0" i="0" u="none" strike="noStrike" dirty="0">
                          <a:solidFill>
                            <a:schemeClr val="tx1"/>
                          </a:solidFill>
                          <a:effectLst/>
                          <a:latin typeface="Arial Narrow"/>
                          <a:cs typeface="Arial Narrow"/>
                        </a:rPr>
                        <a:t>Logan</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177</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2">
                  <a:txBody>
                    <a:bodyPr/>
                    <a:lstStyle/>
                    <a:p>
                      <a:pPr algn="ctr" fontAlgn="b"/>
                      <a:r>
                        <a:rPr lang="en-US" sz="1050" b="0" i="0" u="none" strike="noStrike" dirty="0">
                          <a:solidFill>
                            <a:srgbClr val="EE0000"/>
                          </a:solidFill>
                          <a:effectLst/>
                          <a:latin typeface="Arial Narrow"/>
                          <a:cs typeface="Arial Narrow"/>
                        </a:rPr>
                        <a:t>undrafted</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pPr algn="ctr" fontAlgn="b"/>
                      <a:endParaRPr lang="en-US" sz="1050" b="0" i="0" u="none" strike="noStrike" dirty="0">
                        <a:solidFill>
                          <a:srgbClr val="FF0000"/>
                        </a:solidFill>
                        <a:effectLst/>
                        <a:latin typeface="Arial Narrow"/>
                        <a:cs typeface="Arial Narrow"/>
                      </a:endParaRP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3"/>
                  </a:ext>
                </a:extLst>
              </a:tr>
              <a:tr h="281308">
                <a:tc>
                  <a:txBody>
                    <a:bodyPr/>
                    <a:lstStyle/>
                    <a:p>
                      <a:pPr algn="ctr" fontAlgn="b"/>
                      <a:r>
                        <a:rPr lang="en-US" sz="1050" b="0" i="0" u="none" strike="noStrike" dirty="0" err="1">
                          <a:solidFill>
                            <a:schemeClr val="tx1"/>
                          </a:solidFill>
                          <a:effectLst/>
                          <a:latin typeface="Arial Narrow"/>
                          <a:cs typeface="Arial Narrow"/>
                        </a:rPr>
                        <a:t>Tonyan</a:t>
                      </a:r>
                      <a:endParaRPr lang="en-US" sz="1050" b="0" i="0" u="none" strike="noStrike" dirty="0">
                        <a:solidFill>
                          <a:schemeClr val="tx1"/>
                        </a:solidFill>
                        <a:effectLst/>
                        <a:latin typeface="Arial Narrow"/>
                        <a:cs typeface="Arial Narrow"/>
                      </a:endParaRP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176</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2">
                  <a:txBody>
                    <a:bodyPr/>
                    <a:lstStyle/>
                    <a:p>
                      <a:pPr algn="ctr" fontAlgn="b"/>
                      <a:r>
                        <a:rPr lang="en-US" sz="1050" b="0" i="0" u="none" strike="noStrike" dirty="0">
                          <a:solidFill>
                            <a:srgbClr val="EE0000"/>
                          </a:solidFill>
                          <a:effectLst/>
                          <a:latin typeface="Arial Narrow"/>
                          <a:cs typeface="Arial Narrow"/>
                        </a:rPr>
                        <a:t>undrafted</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pPr marL="0" marR="0" indent="0" algn="ctr" defTabSz="457200" rtl="0" eaLnBrk="1" fontAlgn="b" latinLnBrk="0" hangingPunct="1">
                        <a:lnSpc>
                          <a:spcPct val="100000"/>
                        </a:lnSpc>
                        <a:spcBef>
                          <a:spcPts val="0"/>
                        </a:spcBef>
                        <a:spcAft>
                          <a:spcPts val="0"/>
                        </a:spcAft>
                        <a:buClrTx/>
                        <a:buSzTx/>
                        <a:buFontTx/>
                        <a:buNone/>
                        <a:tabLst/>
                        <a:defRPr/>
                      </a:pPr>
                      <a:endParaRPr lang="en-US" sz="1050" b="0" u="none" strike="noStrike" kern="1200" dirty="0">
                        <a:solidFill>
                          <a:srgbClr val="000000"/>
                        </a:solidFill>
                        <a:effectLst/>
                        <a:latin typeface="Arial Narrow"/>
                        <a:ea typeface="+mn-ea"/>
                        <a:cs typeface="Arial Narrow"/>
                      </a:endParaRP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4"/>
                  </a:ext>
                </a:extLst>
              </a:tr>
              <a:tr h="281308">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Arial Narrow"/>
                        </a:rPr>
                        <a:t>Hock</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Arial Narrow"/>
                        </a:rPr>
                        <a:t>175</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Arial Narrow"/>
                        </a:rPr>
                        <a:t>$3</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Arial Narrow"/>
                        </a:rPr>
                        <a:t>Eddie</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extLst>
                  <a:ext uri="{0D108BD9-81ED-4DB2-BD59-A6C34878D82A}">
                    <a16:rowId xmlns:a16="http://schemas.microsoft.com/office/drawing/2014/main" val="10005"/>
                  </a:ext>
                </a:extLst>
              </a:tr>
              <a:tr h="281308">
                <a:tc>
                  <a:txBody>
                    <a:bodyPr/>
                    <a:lstStyle/>
                    <a:p>
                      <a:pPr algn="ctr" fontAlgn="b"/>
                      <a:r>
                        <a:rPr lang="en-US" sz="1050" b="0" i="0" u="none" strike="noStrike" dirty="0">
                          <a:solidFill>
                            <a:schemeClr val="tx1"/>
                          </a:solidFill>
                          <a:effectLst/>
                          <a:latin typeface="Arial Narrow"/>
                          <a:cs typeface="Arial Narrow"/>
                        </a:rPr>
                        <a:t>Andrews</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170</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$17</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u="none" strike="noStrike" kern="1200" dirty="0">
                          <a:solidFill>
                            <a:schemeClr val="tx1"/>
                          </a:solidFill>
                          <a:effectLst/>
                          <a:latin typeface="Arial Narrow"/>
                          <a:ea typeface="+mn-ea"/>
                          <a:cs typeface="Arial Narrow"/>
                        </a:rPr>
                        <a:t>Albert</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6"/>
                  </a:ext>
                </a:extLst>
              </a:tr>
              <a:tr h="281308">
                <a:tc>
                  <a:txBody>
                    <a:bodyPr/>
                    <a:lstStyle/>
                    <a:p>
                      <a:pPr marL="0" algn="ctr" defTabSz="685800" rtl="0" eaLnBrk="1" fontAlgn="b" latinLnBrk="0" hangingPunct="1"/>
                      <a:r>
                        <a:rPr lang="en-US" sz="1050" b="1" i="0" u="none" strike="noStrike" kern="1200" dirty="0" err="1">
                          <a:solidFill>
                            <a:schemeClr val="bg1"/>
                          </a:solidFill>
                          <a:effectLst/>
                          <a:latin typeface="Arial Narrow"/>
                          <a:ea typeface="+mn-ea"/>
                          <a:cs typeface="Arial Narrow"/>
                        </a:rPr>
                        <a:t>Gesicki</a:t>
                      </a:r>
                      <a:endParaRPr lang="en-US" sz="1050" b="1" i="0" u="none" strike="noStrike" kern="1200" dirty="0">
                        <a:solidFill>
                          <a:schemeClr val="bg1"/>
                        </a:solidFill>
                        <a:effectLst/>
                        <a:latin typeface="Arial Narrow"/>
                        <a:ea typeface="+mn-ea"/>
                        <a:cs typeface="Arial Narrow"/>
                      </a:endParaRP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Arial Narrow"/>
                        </a:rPr>
                        <a:t>160</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Arial Narrow"/>
                        </a:rPr>
                        <a:t>$2</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Arial Narrow"/>
                        </a:rPr>
                        <a:t>Aaron</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extLst>
                  <a:ext uri="{0D108BD9-81ED-4DB2-BD59-A6C34878D82A}">
                    <a16:rowId xmlns:a16="http://schemas.microsoft.com/office/drawing/2014/main" val="10007"/>
                  </a:ext>
                </a:extLst>
              </a:tr>
              <a:tr h="281308">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Arial Narrow"/>
                        </a:rPr>
                        <a:t>Gronk</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Arial Narrow"/>
                        </a:rPr>
                        <a:t>150</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Arial Narrow"/>
                        </a:rPr>
                        <a:t>$3</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Arial Narrow"/>
                        </a:rPr>
                        <a:t>Trent</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extLst>
                  <a:ext uri="{0D108BD9-81ED-4DB2-BD59-A6C34878D82A}">
                    <a16:rowId xmlns:a16="http://schemas.microsoft.com/office/drawing/2014/main" val="10008"/>
                  </a:ext>
                </a:extLst>
              </a:tr>
              <a:tr h="281308">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Arial Narrow"/>
                        </a:rPr>
                        <a:t>Fant</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Arial Narrow"/>
                        </a:rPr>
                        <a:t>149</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Arial Narrow"/>
                        </a:rPr>
                        <a:t>$5</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Arial Narrow"/>
                        </a:rPr>
                        <a:t>Kurt</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extLst>
                  <a:ext uri="{0D108BD9-81ED-4DB2-BD59-A6C34878D82A}">
                    <a16:rowId xmlns:a16="http://schemas.microsoft.com/office/drawing/2014/main" val="10009"/>
                  </a:ext>
                </a:extLst>
              </a:tr>
              <a:tr h="281308">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Arial Narrow"/>
                        </a:rPr>
                        <a:t>Hurst</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Arial Narrow"/>
                        </a:rPr>
                        <a:t>149</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Arial Narrow"/>
                        </a:rPr>
                        <a:t>$8</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algn="ctr" defTabSz="685800" rtl="0" eaLnBrk="1" fontAlgn="b" latinLnBrk="0" hangingPunct="1"/>
                      <a:r>
                        <a:rPr lang="en-US" sz="1050" b="1" i="0" u="none" strike="noStrike" kern="1200" dirty="0">
                          <a:solidFill>
                            <a:schemeClr val="bg1"/>
                          </a:solidFill>
                          <a:effectLst/>
                          <a:latin typeface="Arial Narrow"/>
                          <a:ea typeface="+mn-ea"/>
                          <a:cs typeface="Arial Narrow"/>
                        </a:rPr>
                        <a:t>Kurt</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00B050"/>
                    </a:solidFill>
                  </a:tcPr>
                </a:tc>
                <a:extLst>
                  <a:ext uri="{0D108BD9-81ED-4DB2-BD59-A6C34878D82A}">
                    <a16:rowId xmlns:a16="http://schemas.microsoft.com/office/drawing/2014/main" val="10010"/>
                  </a:ext>
                </a:extLst>
              </a:tr>
              <a:tr h="281308">
                <a:tc>
                  <a:txBody>
                    <a:bodyPr/>
                    <a:lstStyle/>
                    <a:p>
                      <a:pPr algn="ctr" fontAlgn="b"/>
                      <a:r>
                        <a:rPr lang="en-US" sz="1050" b="0" i="0" u="none" strike="noStrike" dirty="0">
                          <a:solidFill>
                            <a:schemeClr val="tx1"/>
                          </a:solidFill>
                          <a:effectLst/>
                          <a:latin typeface="Arial Narrow"/>
                          <a:cs typeface="Arial Narrow"/>
                        </a:rPr>
                        <a:t>Schultz</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146</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2">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EE0000"/>
                          </a:solidFill>
                          <a:effectLst/>
                          <a:uLnTx/>
                          <a:uFillTx/>
                          <a:latin typeface="Arial Narrow"/>
                          <a:ea typeface="+mn-ea"/>
                          <a:cs typeface="Arial Narrow"/>
                        </a:rPr>
                        <a:t>undrafted</a:t>
                      </a:r>
                      <a:endParaRPr kumimoji="0" lang="en-US" sz="1050" b="0" i="0" u="none" strike="noStrike" kern="1200" cap="none" spc="0" normalizeH="0" baseline="0" noProof="0" dirty="0">
                        <a:ln>
                          <a:noFill/>
                        </a:ln>
                        <a:solidFill>
                          <a:srgbClr val="EE0000"/>
                        </a:solidFill>
                        <a:effectLst/>
                        <a:uLnTx/>
                        <a:uFillTx/>
                        <a:latin typeface="Arial Narrow"/>
                        <a:ea typeface="+mn-ea"/>
                        <a:cs typeface="Arial Narrow"/>
                      </a:endParaRP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pPr algn="ctr" fontAlgn="b"/>
                      <a:endParaRPr lang="en-US" sz="800" b="0" u="none" strike="noStrike" kern="1200" dirty="0">
                        <a:solidFill>
                          <a:srgbClr val="FF0000"/>
                        </a:solidFill>
                        <a:effectLst/>
                        <a:latin typeface="Arial Narrow"/>
                        <a:ea typeface="+mn-ea"/>
                        <a:cs typeface="Arial Narrow"/>
                      </a:endParaRP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11"/>
                  </a:ext>
                </a:extLst>
              </a:tr>
              <a:tr h="281308">
                <a:tc>
                  <a:txBody>
                    <a:bodyPr/>
                    <a:lstStyle/>
                    <a:p>
                      <a:pPr algn="ctr" fontAlgn="b"/>
                      <a:r>
                        <a:rPr lang="en-US" sz="1050" b="0" i="0" u="none" strike="noStrike" dirty="0">
                          <a:solidFill>
                            <a:schemeClr val="tx1"/>
                          </a:solidFill>
                          <a:effectLst/>
                          <a:latin typeface="Arial Narrow"/>
                          <a:cs typeface="Arial Narrow"/>
                        </a:rPr>
                        <a:t>Graham</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050" b="0" i="0" u="none" strike="noStrike" dirty="0">
                          <a:solidFill>
                            <a:schemeClr val="tx1"/>
                          </a:solidFill>
                          <a:effectLst/>
                          <a:latin typeface="Arial Narrow"/>
                          <a:cs typeface="Arial Narrow"/>
                        </a:rPr>
                        <a:t>143</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2">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EE0000"/>
                          </a:solidFill>
                          <a:effectLst/>
                          <a:uLnTx/>
                          <a:uFillTx/>
                          <a:latin typeface="Arial Narrow"/>
                          <a:ea typeface="+mn-ea"/>
                          <a:cs typeface="Arial Narrow"/>
                        </a:rPr>
                        <a:t>undrafted</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pPr algn="ctr" fontAlgn="b"/>
                      <a:endParaRPr lang="en-US" sz="800" b="0" i="0" u="none" strike="noStrike" dirty="0">
                        <a:solidFill>
                          <a:srgbClr val="FF0000"/>
                        </a:solidFill>
                        <a:effectLst/>
                        <a:latin typeface="Arial Narrow"/>
                        <a:cs typeface="Arial Narrow"/>
                      </a:endParaRP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556711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1834"/>
            <a:ext cx="9143999" cy="553998"/>
          </a:xfrm>
          <a:prstGeom prst="rect">
            <a:avLst/>
          </a:prstGeom>
          <a:noFill/>
        </p:spPr>
        <p:txBody>
          <a:bodyPr wrap="square" rtlCol="0">
            <a:spAutoFit/>
          </a:bodyPr>
          <a:lstStyle/>
          <a:p>
            <a:pPr algn="ctr"/>
            <a:r>
              <a:rPr lang="en-US" sz="3000" b="1" dirty="0">
                <a:solidFill>
                  <a:srgbClr val="FFFFFF"/>
                </a:solidFill>
                <a:latin typeface="Tahoma" panose="020B0604030504040204" pitchFamily="34" charset="0"/>
                <a:ea typeface="Tahoma" panose="020B0604030504040204" pitchFamily="34" charset="0"/>
                <a:cs typeface="Tahoma" panose="020B0604030504040204" pitchFamily="34" charset="0"/>
              </a:rPr>
              <a:t>2020 Draft: </a:t>
            </a:r>
            <a:r>
              <a:rPr lang="en-US" sz="3000" b="1" dirty="0">
                <a:solidFill>
                  <a:schemeClr val="accent3">
                    <a:lumMod val="60000"/>
                    <a:lumOff val="40000"/>
                  </a:schemeClr>
                </a:solidFill>
                <a:latin typeface="Tahoma" panose="020B0604030504040204" pitchFamily="34" charset="0"/>
                <a:ea typeface="Tahoma" panose="020B0604030504040204" pitchFamily="34" charset="0"/>
                <a:cs typeface="Tahoma" panose="020B0604030504040204" pitchFamily="34" charset="0"/>
              </a:rPr>
              <a:t>QB, RB, WR, TE 1s </a:t>
            </a:r>
            <a:r>
              <a:rPr lang="en-US" sz="30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3000" b="1" dirty="0">
                <a:solidFill>
                  <a:srgbClr val="FFA600"/>
                </a:solidFill>
                <a:latin typeface="Tahoma" panose="020B0604030504040204" pitchFamily="34" charset="0"/>
                <a:ea typeface="Tahoma" panose="020B0604030504040204" pitchFamily="34" charset="0"/>
                <a:cs typeface="Tahoma" panose="020B0604030504040204" pitchFamily="34" charset="0"/>
              </a:rPr>
              <a:t>RB, WR 2s  </a:t>
            </a:r>
          </a:p>
        </p:txBody>
      </p:sp>
      <p:graphicFrame>
        <p:nvGraphicFramePr>
          <p:cNvPr id="2" name="Table 1"/>
          <p:cNvGraphicFramePr>
            <a:graphicFrameLocks noGrp="1"/>
          </p:cNvGraphicFramePr>
          <p:nvPr>
            <p:extLst>
              <p:ext uri="{D42A27DB-BD31-4B8C-83A1-F6EECF244321}">
                <p14:modId xmlns:p14="http://schemas.microsoft.com/office/powerpoint/2010/main" val="227404505"/>
              </p:ext>
            </p:extLst>
          </p:nvPr>
        </p:nvGraphicFramePr>
        <p:xfrm>
          <a:off x="292522" y="720726"/>
          <a:ext cx="1657795" cy="4285560"/>
        </p:xfrm>
        <a:graphic>
          <a:graphicData uri="http://schemas.openxmlformats.org/drawingml/2006/table">
            <a:tbl>
              <a:tblPr/>
              <a:tblGrid>
                <a:gridCol w="641488">
                  <a:extLst>
                    <a:ext uri="{9D8B030D-6E8A-4147-A177-3AD203B41FA5}">
                      <a16:colId xmlns:a16="http://schemas.microsoft.com/office/drawing/2014/main" val="20000"/>
                    </a:ext>
                  </a:extLst>
                </a:gridCol>
                <a:gridCol w="351082">
                  <a:extLst>
                    <a:ext uri="{9D8B030D-6E8A-4147-A177-3AD203B41FA5}">
                      <a16:colId xmlns:a16="http://schemas.microsoft.com/office/drawing/2014/main" val="20001"/>
                    </a:ext>
                  </a:extLst>
                </a:gridCol>
                <a:gridCol w="665225">
                  <a:extLst>
                    <a:ext uri="{9D8B030D-6E8A-4147-A177-3AD203B41FA5}">
                      <a16:colId xmlns:a16="http://schemas.microsoft.com/office/drawing/2014/main" val="20002"/>
                    </a:ext>
                  </a:extLst>
                </a:gridCol>
              </a:tblGrid>
              <a:tr h="142852">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CMC</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$69</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Albert</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0"/>
                  </a:ext>
                </a:extLst>
              </a:tr>
              <a:tr h="142852">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Saquon</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$62</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Eddie</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1"/>
                  </a:ext>
                </a:extLst>
              </a:tr>
              <a:tr h="142852">
                <a:tc>
                  <a:txBody>
                    <a:bodyPr/>
                    <a:lstStyle/>
                    <a:p>
                      <a:pPr algn="ctr" fontAlgn="b"/>
                      <a:r>
                        <a:rPr lang="en-US" sz="900" b="1"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Dalvin</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3">
                        <a:lumMod val="60000"/>
                        <a:lumOff val="40000"/>
                      </a:schemeClr>
                    </a:solid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$52</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Trent </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2"/>
                  </a:ext>
                </a:extLst>
              </a:tr>
              <a:tr h="142852">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MT</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$50</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Darren</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3"/>
                  </a:ext>
                </a:extLst>
              </a:tr>
              <a:tr h="142852">
                <a:tc>
                  <a:txBody>
                    <a:bodyPr/>
                    <a:lstStyle/>
                    <a:p>
                      <a:pPr algn="ctr" fontAlgn="b"/>
                      <a:r>
                        <a:rPr lang="en-US" sz="900" b="1"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Zeke</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3">
                        <a:lumMod val="60000"/>
                        <a:lumOff val="40000"/>
                      </a:schemeClr>
                    </a:solid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$46</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Darren</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4"/>
                  </a:ext>
                </a:extLst>
              </a:tr>
              <a:tr h="142852">
                <a:tc>
                  <a:txBody>
                    <a:bodyPr/>
                    <a:lstStyle/>
                    <a:p>
                      <a:pPr algn="ctr" fontAlgn="b"/>
                      <a:r>
                        <a:rPr lang="en-US" sz="900" b="1"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Jacobs</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3">
                        <a:lumMod val="60000"/>
                        <a:lumOff val="40000"/>
                      </a:schemeClr>
                    </a:solid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$45</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Trevor</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5"/>
                  </a:ext>
                </a:extLst>
              </a:tr>
              <a:tr h="142852">
                <a:tc>
                  <a:txBody>
                    <a:bodyPr/>
                    <a:lstStyle/>
                    <a:p>
                      <a:pPr algn="ctr" fontAlgn="b"/>
                      <a:r>
                        <a:rPr lang="en-US" sz="900" b="1"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Davante</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3">
                        <a:lumMod val="60000"/>
                        <a:lumOff val="40000"/>
                      </a:schemeClr>
                    </a:solid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$44</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Andrew</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6"/>
                  </a:ext>
                </a:extLst>
              </a:tr>
              <a:tr h="142852">
                <a:tc>
                  <a:txBody>
                    <a:bodyPr/>
                    <a:lstStyle/>
                    <a:p>
                      <a:pPr algn="ctr" fontAlgn="b"/>
                      <a:r>
                        <a:rPr lang="en-US" sz="900" b="1"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Kamara</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3">
                        <a:lumMod val="60000"/>
                        <a:lumOff val="40000"/>
                      </a:schemeClr>
                    </a:solid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$42</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Darren</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7"/>
                  </a:ext>
                </a:extLst>
              </a:tr>
              <a:tr h="142852">
                <a:tc>
                  <a:txBody>
                    <a:bodyPr/>
                    <a:lstStyle/>
                    <a:p>
                      <a:pPr algn="ctr" fontAlgn="b"/>
                      <a:r>
                        <a:rPr lang="en-US" sz="900" b="1"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Tyreek</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3">
                        <a:lumMod val="60000"/>
                        <a:lumOff val="40000"/>
                      </a:schemeClr>
                    </a:solid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$41</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Aaron</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8"/>
                  </a:ext>
                </a:extLst>
              </a:tr>
              <a:tr h="142852">
                <a:tc>
                  <a:txBody>
                    <a:bodyPr/>
                    <a:lstStyle/>
                    <a:p>
                      <a:pPr algn="ctr" fontAlgn="b"/>
                      <a:r>
                        <a:rPr lang="en-US" sz="900" b="1"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CEH</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rgbClr val="FFC000"/>
                    </a:solid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$40</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Bill</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9"/>
                  </a:ext>
                </a:extLst>
              </a:tr>
              <a:tr h="142852">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Mixon</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$39</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Kurt</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10"/>
                  </a:ext>
                </a:extLst>
              </a:tr>
              <a:tr h="142852">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Ekeler</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$39</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Jake</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11"/>
                  </a:ext>
                </a:extLst>
              </a:tr>
              <a:tr h="142852">
                <a:tc>
                  <a:txBody>
                    <a:bodyPr/>
                    <a:lstStyle/>
                    <a:p>
                      <a:pPr marL="0" algn="ctr" defTabSz="457200" rtl="0" eaLnBrk="1" fontAlgn="b" latinLnBrk="0" hangingPunct="1"/>
                      <a:r>
                        <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Henry</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3">
                        <a:lumMod val="60000"/>
                        <a:lumOff val="40000"/>
                      </a:schemeClr>
                    </a:solid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$37</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Andrew</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12"/>
                  </a:ext>
                </a:extLst>
              </a:tr>
              <a:tr h="142852">
                <a:tc>
                  <a:txBody>
                    <a:bodyPr/>
                    <a:lstStyle/>
                    <a:p>
                      <a:pPr marL="0" algn="ctr" defTabSz="457200" rtl="0" eaLnBrk="1" fontAlgn="b" latinLnBrk="0" hangingPunct="1"/>
                      <a:r>
                        <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Drake</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rgbClr val="FFC000"/>
                    </a:solid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$36</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Jake</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13"/>
                  </a:ext>
                </a:extLst>
              </a:tr>
              <a:tr h="142852">
                <a:tc>
                  <a:txBody>
                    <a:bodyPr/>
                    <a:lstStyle/>
                    <a:p>
                      <a:pPr marL="0" algn="ctr" defTabSz="457200" rtl="0" eaLnBrk="1" fontAlgn="b" latinLnBrk="0" hangingPunct="1"/>
                      <a:r>
                        <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Chubb</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3">
                        <a:lumMod val="60000"/>
                        <a:lumOff val="40000"/>
                      </a:schemeClr>
                    </a:solid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$35</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Aaron</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14"/>
                  </a:ext>
                </a:extLst>
              </a:tr>
              <a:tr h="142852">
                <a:tc>
                  <a:txBody>
                    <a:bodyPr/>
                    <a:lstStyle/>
                    <a:p>
                      <a:pPr marL="0" algn="ctr" defTabSz="457200" rtl="0" eaLnBrk="1" fontAlgn="b" latinLnBrk="0" hangingPunct="1"/>
                      <a:r>
                        <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Miles</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rgbClr val="FFC000"/>
                    </a:solid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$35</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Eddie</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15"/>
                  </a:ext>
                </a:extLst>
              </a:tr>
              <a:tr h="142852">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Kittle</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$34</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Trevor</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16"/>
                  </a:ext>
                </a:extLst>
              </a:tr>
              <a:tr h="142852">
                <a:tc>
                  <a:txBody>
                    <a:bodyPr/>
                    <a:lstStyle/>
                    <a:p>
                      <a:pPr marL="0" algn="ctr" defTabSz="457200" rtl="0" eaLnBrk="1" fontAlgn="b" latinLnBrk="0" hangingPunct="1"/>
                      <a:r>
                        <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Hopkins</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3">
                        <a:lumMod val="60000"/>
                        <a:lumOff val="40000"/>
                      </a:schemeClr>
                    </a:solid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$34</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Bill</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17"/>
                  </a:ext>
                </a:extLst>
              </a:tr>
              <a:tr h="142852">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Godwin</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$34</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Albert</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18"/>
                  </a:ext>
                </a:extLst>
              </a:tr>
              <a:tr h="142852">
                <a:tc>
                  <a:txBody>
                    <a:bodyPr/>
                    <a:lstStyle/>
                    <a:p>
                      <a:pPr marL="0" algn="ctr" defTabSz="457200" rtl="0" eaLnBrk="1" fontAlgn="b" latinLnBrk="0" hangingPunct="1"/>
                      <a:r>
                        <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Kelce</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3">
                        <a:lumMod val="60000"/>
                        <a:lumOff val="40000"/>
                      </a:schemeClr>
                    </a:solid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$33</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Darren</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19"/>
                  </a:ext>
                </a:extLst>
              </a:tr>
              <a:tr h="142852">
                <a:tc>
                  <a:txBody>
                    <a:bodyPr/>
                    <a:lstStyle/>
                    <a:p>
                      <a:pPr marL="0" algn="ctr" defTabSz="457200" rtl="0" eaLnBrk="1" fontAlgn="b" latinLnBrk="0" hangingPunct="1"/>
                      <a:r>
                        <a:rPr lang="en-US" sz="900" b="1" i="0" u="none" strike="noStrike" kern="12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Mahomes</a:t>
                      </a:r>
                      <a:endPar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3">
                        <a:lumMod val="60000"/>
                        <a:lumOff val="40000"/>
                      </a:schemeClr>
                    </a:solid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$32</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Trevor</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20"/>
                  </a:ext>
                </a:extLst>
              </a:tr>
              <a:tr h="142852">
                <a:tc>
                  <a:txBody>
                    <a:bodyPr/>
                    <a:lstStyle/>
                    <a:p>
                      <a:pPr marL="0" algn="ctr" defTabSz="457200" rtl="0" eaLnBrk="1" fontAlgn="b" latinLnBrk="0" hangingPunct="1"/>
                      <a:r>
                        <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 Jones</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3">
                        <a:lumMod val="60000"/>
                        <a:lumOff val="40000"/>
                      </a:schemeClr>
                    </a:solid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$31</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Jim</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21"/>
                  </a:ext>
                </a:extLst>
              </a:tr>
              <a:tr h="142852">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Golladay</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$30</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Andrew</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22"/>
                  </a:ext>
                </a:extLst>
              </a:tr>
              <a:tr h="142852">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Julio</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$30</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Bill</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23"/>
                  </a:ext>
                </a:extLst>
              </a:tr>
              <a:tr h="142852">
                <a:tc>
                  <a:txBody>
                    <a:bodyPr/>
                    <a:lstStyle/>
                    <a:p>
                      <a:pPr marL="0" algn="ctr" defTabSz="457200" rtl="0" eaLnBrk="1" fontAlgn="b" latinLnBrk="0" hangingPunct="1"/>
                      <a:r>
                        <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Lamar</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3">
                        <a:lumMod val="60000"/>
                        <a:lumOff val="40000"/>
                      </a:schemeClr>
                    </a:solid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$29</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Jim</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24"/>
                  </a:ext>
                </a:extLst>
              </a:tr>
              <a:tr h="142852">
                <a:tc>
                  <a:txBody>
                    <a:bodyPr/>
                    <a:lstStyle/>
                    <a:p>
                      <a:pPr marL="0" algn="ctr" defTabSz="457200" rtl="0" eaLnBrk="1" fontAlgn="b" latinLnBrk="0" hangingPunct="1"/>
                      <a:r>
                        <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Thielen</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3">
                        <a:lumMod val="60000"/>
                        <a:lumOff val="40000"/>
                      </a:schemeClr>
                    </a:solid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$28</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Trent </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25"/>
                  </a:ext>
                </a:extLst>
              </a:tr>
              <a:tr h="142852">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Conner</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$27</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Kurt</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26"/>
                  </a:ext>
                </a:extLst>
              </a:tr>
              <a:tr h="142852">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OBJ</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$26</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Aaron</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27"/>
                  </a:ext>
                </a:extLst>
              </a:tr>
              <a:tr h="142852">
                <a:tc>
                  <a:txBody>
                    <a:bodyPr/>
                    <a:lstStyle/>
                    <a:p>
                      <a:pPr marL="0" algn="ctr" defTabSz="457200" rtl="0" eaLnBrk="1" fontAlgn="b" latinLnBrk="0" hangingPunct="1"/>
                      <a:r>
                        <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Carson</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rgbClr val="FFC000"/>
                    </a:solid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$26</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Bill</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28"/>
                  </a:ext>
                </a:extLst>
              </a:tr>
              <a:tr h="142852">
                <a:tc>
                  <a:txBody>
                    <a:bodyPr/>
                    <a:lstStyle/>
                    <a:p>
                      <a:pPr marL="0" algn="ctr" defTabSz="457200" rtl="0" eaLnBrk="1" fontAlgn="b" latinLnBrk="0" hangingPunct="1"/>
                      <a:r>
                        <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Evans</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3">
                        <a:lumMod val="60000"/>
                        <a:lumOff val="40000"/>
                      </a:schemeClr>
                    </a:solid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$26</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Jake</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29"/>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511681837"/>
              </p:ext>
            </p:extLst>
          </p:nvPr>
        </p:nvGraphicFramePr>
        <p:xfrm>
          <a:off x="2143477" y="720727"/>
          <a:ext cx="1575729" cy="4285553"/>
        </p:xfrm>
        <a:graphic>
          <a:graphicData uri="http://schemas.openxmlformats.org/drawingml/2006/table">
            <a:tbl>
              <a:tblPr/>
              <a:tblGrid>
                <a:gridCol w="600570">
                  <a:extLst>
                    <a:ext uri="{9D8B030D-6E8A-4147-A177-3AD203B41FA5}">
                      <a16:colId xmlns:a16="http://schemas.microsoft.com/office/drawing/2014/main" val="20000"/>
                    </a:ext>
                  </a:extLst>
                </a:gridCol>
                <a:gridCol w="385528">
                  <a:extLst>
                    <a:ext uri="{9D8B030D-6E8A-4147-A177-3AD203B41FA5}">
                      <a16:colId xmlns:a16="http://schemas.microsoft.com/office/drawing/2014/main" val="20001"/>
                    </a:ext>
                  </a:extLst>
                </a:gridCol>
                <a:gridCol w="589631">
                  <a:extLst>
                    <a:ext uri="{9D8B030D-6E8A-4147-A177-3AD203B41FA5}">
                      <a16:colId xmlns:a16="http://schemas.microsoft.com/office/drawing/2014/main" val="20002"/>
                    </a:ext>
                  </a:extLst>
                </a:gridCol>
              </a:tblGrid>
              <a:tr h="148584">
                <a:tc>
                  <a:txBody>
                    <a:bodyPr/>
                    <a:lstStyle/>
                    <a:p>
                      <a:pPr algn="ctr" fontAlgn="b"/>
                      <a:r>
                        <a:rPr lang="en-US" sz="8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M Brown</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$24</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Jake</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0"/>
                  </a:ext>
                </a:extLst>
              </a:tr>
              <a:tr h="148584">
                <a:tc>
                  <a:txBody>
                    <a:bodyPr/>
                    <a:lstStyle/>
                    <a:p>
                      <a:pPr marL="0" algn="ctr" defTabSz="457200" rtl="0" eaLnBrk="1" fontAlgn="b" latinLnBrk="0" hangingPunct="1"/>
                      <a:r>
                        <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AJ Brown</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3">
                        <a:lumMod val="60000"/>
                        <a:lumOff val="40000"/>
                      </a:schemeClr>
                    </a:solid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$23</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8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Kurt</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1"/>
                  </a:ext>
                </a:extLst>
              </a:tr>
              <a:tr h="148584">
                <a:tc>
                  <a:txBody>
                    <a:bodyPr/>
                    <a:lstStyle/>
                    <a:p>
                      <a:pPr marL="0" algn="ctr" defTabSz="457200" rtl="0" eaLnBrk="1" fontAlgn="b" latinLnBrk="0" hangingPunct="1"/>
                      <a:r>
                        <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 Rob</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3">
                        <a:lumMod val="60000"/>
                        <a:lumOff val="40000"/>
                      </a:schemeClr>
                    </a:solid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$23</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8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Eddie</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2"/>
                  </a:ext>
                </a:extLst>
              </a:tr>
              <a:tr h="148584">
                <a:tc>
                  <a:txBody>
                    <a:bodyPr/>
                    <a:lstStyle/>
                    <a:p>
                      <a:pPr algn="ctr" fontAlgn="b"/>
                      <a:r>
                        <a:rPr lang="en-US" sz="800" b="0" i="0" u="none" strike="noStrike"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Le'V</a:t>
                      </a:r>
                      <a:endParaRPr lang="en-US" sz="8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$23</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Albert</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3"/>
                  </a:ext>
                </a:extLst>
              </a:tr>
              <a:tr h="148584">
                <a:tc>
                  <a:txBody>
                    <a:bodyPr/>
                    <a:lstStyle/>
                    <a:p>
                      <a:pPr marL="0" algn="ctr" defTabSz="457200" rtl="0" eaLnBrk="1" fontAlgn="b" latinLnBrk="0" hangingPunct="1"/>
                      <a:r>
                        <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J Taylor</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3">
                        <a:lumMod val="60000"/>
                        <a:lumOff val="40000"/>
                      </a:schemeClr>
                    </a:solid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$23</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Jim</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4"/>
                  </a:ext>
                </a:extLst>
              </a:tr>
              <a:tr h="148584">
                <a:tc>
                  <a:txBody>
                    <a:bodyPr/>
                    <a:lstStyle/>
                    <a:p>
                      <a:pPr marL="0" algn="ctr" defTabSz="457200" rtl="0" eaLnBrk="1" fontAlgn="b" latinLnBrk="0" hangingPunct="1"/>
                      <a:r>
                        <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Melvin</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rgbClr val="FFC000"/>
                    </a:solid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$23</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Jeff</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5"/>
                  </a:ext>
                </a:extLst>
              </a:tr>
              <a:tr h="148584">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Gurley</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$22</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Kurt</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6"/>
                  </a:ext>
                </a:extLst>
              </a:tr>
              <a:tr h="148584">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Dak</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$22</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Eddie</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7"/>
                  </a:ext>
                </a:extLst>
              </a:tr>
              <a:tr h="148584">
                <a:tc>
                  <a:txBody>
                    <a:bodyPr/>
                    <a:lstStyle/>
                    <a:p>
                      <a:pPr marL="0" algn="ctr" defTabSz="457200" rtl="0" eaLnBrk="1" fontAlgn="b" latinLnBrk="0" hangingPunct="1"/>
                      <a:r>
                        <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McLaurin</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rgbClr val="FFC000"/>
                    </a:solid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$22</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Eddie</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8"/>
                  </a:ext>
                </a:extLst>
              </a:tr>
              <a:tr h="148584">
                <a:tc>
                  <a:txBody>
                    <a:bodyPr/>
                    <a:lstStyle/>
                    <a:p>
                      <a:pPr marL="0" algn="ctr" defTabSz="457200" rtl="0" eaLnBrk="1" fontAlgn="b" latinLnBrk="0" hangingPunct="1"/>
                      <a:r>
                        <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Keenan</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rgbClr val="FFC000"/>
                    </a:solid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$21</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Aaron</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9"/>
                  </a:ext>
                </a:extLst>
              </a:tr>
              <a:tr h="138828">
                <a:tc>
                  <a:txBody>
                    <a:bodyPr/>
                    <a:lstStyle/>
                    <a:p>
                      <a:pPr marL="0" algn="ctr" defTabSz="457200" rtl="0" eaLnBrk="1" fontAlgn="b" latinLnBrk="0" hangingPunct="1"/>
                      <a:r>
                        <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Amari</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rgbClr val="FFC000"/>
                    </a:solid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$21</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Jim</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10"/>
                  </a:ext>
                </a:extLst>
              </a:tr>
              <a:tr h="138828">
                <a:tc>
                  <a:txBody>
                    <a:bodyPr/>
                    <a:lstStyle/>
                    <a:p>
                      <a:pPr marL="0" algn="ctr" defTabSz="457200" rtl="0" eaLnBrk="1" fontAlgn="b" latinLnBrk="0" hangingPunct="1"/>
                      <a:r>
                        <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Lockett</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3">
                        <a:lumMod val="60000"/>
                        <a:lumOff val="40000"/>
                      </a:schemeClr>
                    </a:solid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$19</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Trevor</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11"/>
                  </a:ext>
                </a:extLst>
              </a:tr>
              <a:tr h="138828">
                <a:tc>
                  <a:txBody>
                    <a:bodyPr/>
                    <a:lstStyle/>
                    <a:p>
                      <a:pPr marL="0" algn="ctr" defTabSz="457200" rtl="0" eaLnBrk="1" fontAlgn="b" latinLnBrk="0" hangingPunct="1"/>
                      <a:r>
                        <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Moore</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rgbClr val="FFC000"/>
                    </a:solid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$19</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Andrew</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12"/>
                  </a:ext>
                </a:extLst>
              </a:tr>
              <a:tr h="138828">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Ingram</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$19</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Trent </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13"/>
                  </a:ext>
                </a:extLst>
              </a:tr>
              <a:tr h="138828">
                <a:tc>
                  <a:txBody>
                    <a:bodyPr/>
                    <a:lstStyle/>
                    <a:p>
                      <a:pPr marL="0" algn="ctr" defTabSz="457200" rtl="0" eaLnBrk="1" fontAlgn="b" latinLnBrk="0" hangingPunct="1"/>
                      <a:r>
                        <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DK</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3">
                        <a:lumMod val="60000"/>
                        <a:lumOff val="40000"/>
                      </a:schemeClr>
                    </a:solid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$19</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Jim</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14"/>
                  </a:ext>
                </a:extLst>
              </a:tr>
              <a:tr h="138828">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Akers</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$19</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Jeff</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15"/>
                  </a:ext>
                </a:extLst>
              </a:tr>
              <a:tr h="138828">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Sutton</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$18</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Trevor</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16"/>
                  </a:ext>
                </a:extLst>
              </a:tr>
              <a:tr h="138828">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Mostert</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$18</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Andrew</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17"/>
                  </a:ext>
                </a:extLst>
              </a:tr>
              <a:tr h="138828">
                <a:tc>
                  <a:txBody>
                    <a:bodyPr/>
                    <a:lstStyle/>
                    <a:p>
                      <a:pPr marL="0" algn="ctr" defTabSz="457200" rtl="0" eaLnBrk="1" fontAlgn="b" latinLnBrk="0" hangingPunct="1"/>
                      <a:r>
                        <a:rPr lang="en-US" sz="800" b="1" i="0" u="none" strike="noStrike" kern="12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Dv</a:t>
                      </a:r>
                      <a:r>
                        <a:rPr lang="en-US" sz="8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800" b="1" i="0" u="none" strike="noStrike" kern="12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Johnsn</a:t>
                      </a:r>
                      <a:endParaRPr lang="en-US" sz="8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rgbClr val="FFC000"/>
                    </a:solid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$18</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Aaron</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18"/>
                  </a:ext>
                </a:extLst>
              </a:tr>
              <a:tr h="138828">
                <a:tc>
                  <a:txBody>
                    <a:bodyPr/>
                    <a:lstStyle/>
                    <a:p>
                      <a:pPr marL="0" algn="ctr" defTabSz="457200" rtl="0" eaLnBrk="1" fontAlgn="b" latinLnBrk="0" hangingPunct="1"/>
                      <a:r>
                        <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Russell</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3">
                        <a:lumMod val="60000"/>
                        <a:lumOff val="40000"/>
                      </a:schemeClr>
                    </a:solid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$18</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Trent </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19"/>
                  </a:ext>
                </a:extLst>
              </a:tr>
              <a:tr h="138828">
                <a:tc>
                  <a:txBody>
                    <a:bodyPr/>
                    <a:lstStyle/>
                    <a:p>
                      <a:pPr marL="0" algn="ctr" defTabSz="457200" rtl="0" eaLnBrk="1" fontAlgn="b" latinLnBrk="0" hangingPunct="1"/>
                      <a:r>
                        <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Watson</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3">
                        <a:lumMod val="60000"/>
                        <a:lumOff val="40000"/>
                      </a:schemeClr>
                    </a:solid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$18</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Jeff</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20"/>
                  </a:ext>
                </a:extLst>
              </a:tr>
              <a:tr h="138828">
                <a:tc>
                  <a:txBody>
                    <a:bodyPr/>
                    <a:lstStyle/>
                    <a:p>
                      <a:pPr marL="0" algn="ctr" defTabSz="457200" rtl="0" eaLnBrk="1" fontAlgn="b" latinLnBrk="0" hangingPunct="1"/>
                      <a:r>
                        <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Ridley</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3">
                        <a:lumMod val="60000"/>
                        <a:lumOff val="40000"/>
                      </a:schemeClr>
                    </a:solid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$17</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Andrew</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21"/>
                  </a:ext>
                </a:extLst>
              </a:tr>
              <a:tr h="138828">
                <a:tc>
                  <a:txBody>
                    <a:bodyPr/>
                    <a:lstStyle/>
                    <a:p>
                      <a:pPr marL="0" algn="ctr" defTabSz="457200" rtl="0" eaLnBrk="1" fontAlgn="b" latinLnBrk="0" hangingPunct="1"/>
                      <a:r>
                        <a:rPr lang="en-US" sz="900" b="1" i="0" u="none" strike="noStrike" kern="12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JuJu</a:t>
                      </a:r>
                      <a:endPar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rgbClr val="FFC000"/>
                    </a:solid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$17</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Kurt</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22"/>
                  </a:ext>
                </a:extLst>
              </a:tr>
              <a:tr h="138828">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Chark</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$17</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Aaron</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23"/>
                  </a:ext>
                </a:extLst>
              </a:tr>
              <a:tr h="138828">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Gallup</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$17</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Bill</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24"/>
                  </a:ext>
                </a:extLst>
              </a:tr>
              <a:tr h="138828">
                <a:tc>
                  <a:txBody>
                    <a:bodyPr/>
                    <a:lstStyle/>
                    <a:p>
                      <a:pPr marL="0" algn="ctr" defTabSz="457200" rtl="0" eaLnBrk="1" fontAlgn="b" latinLnBrk="0" hangingPunct="1"/>
                      <a:r>
                        <a:rPr lang="en-US" sz="8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M Andrews</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3">
                        <a:lumMod val="60000"/>
                        <a:lumOff val="40000"/>
                      </a:schemeClr>
                    </a:solid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$17</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Albert</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25"/>
                  </a:ext>
                </a:extLst>
              </a:tr>
              <a:tr h="134126">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Fournette</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$17</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Albert</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26"/>
                  </a:ext>
                </a:extLst>
              </a:tr>
              <a:tr h="138828">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T.Y.</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$17</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Jeff</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27"/>
                  </a:ext>
                </a:extLst>
              </a:tr>
              <a:tr h="138828">
                <a:tc>
                  <a:txBody>
                    <a:bodyPr/>
                    <a:lstStyle/>
                    <a:p>
                      <a:pPr marL="0" algn="ctr" defTabSz="457200" rtl="0" eaLnBrk="1" fontAlgn="b" latinLnBrk="0" hangingPunct="1"/>
                      <a:r>
                        <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Diggs</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3">
                        <a:lumMod val="60000"/>
                        <a:lumOff val="40000"/>
                      </a:schemeClr>
                    </a:solid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$16</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Jake</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28"/>
                  </a:ext>
                </a:extLst>
              </a:tr>
              <a:tr h="138828">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Fuller</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8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$16</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8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Jim</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29"/>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54087476"/>
              </p:ext>
            </p:extLst>
          </p:nvPr>
        </p:nvGraphicFramePr>
        <p:xfrm>
          <a:off x="3900625" y="720726"/>
          <a:ext cx="1595027" cy="4285560"/>
        </p:xfrm>
        <a:graphic>
          <a:graphicData uri="http://schemas.openxmlformats.org/drawingml/2006/table">
            <a:tbl>
              <a:tblPr/>
              <a:tblGrid>
                <a:gridCol w="572224">
                  <a:extLst>
                    <a:ext uri="{9D8B030D-6E8A-4147-A177-3AD203B41FA5}">
                      <a16:colId xmlns:a16="http://schemas.microsoft.com/office/drawing/2014/main" val="20000"/>
                    </a:ext>
                  </a:extLst>
                </a:gridCol>
                <a:gridCol w="423325">
                  <a:extLst>
                    <a:ext uri="{9D8B030D-6E8A-4147-A177-3AD203B41FA5}">
                      <a16:colId xmlns:a16="http://schemas.microsoft.com/office/drawing/2014/main" val="20001"/>
                    </a:ext>
                  </a:extLst>
                </a:gridCol>
                <a:gridCol w="599478">
                  <a:extLst>
                    <a:ext uri="{9D8B030D-6E8A-4147-A177-3AD203B41FA5}">
                      <a16:colId xmlns:a16="http://schemas.microsoft.com/office/drawing/2014/main" val="20002"/>
                    </a:ext>
                  </a:extLst>
                </a:gridCol>
              </a:tblGrid>
              <a:tr h="142852">
                <a:tc>
                  <a:txBody>
                    <a:bodyPr/>
                    <a:lstStyle/>
                    <a:p>
                      <a:pPr marL="0" algn="ctr" defTabSz="457200" rtl="0" eaLnBrk="1" fontAlgn="b" latinLnBrk="0" hangingPunct="1"/>
                      <a:r>
                        <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Kyler</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3">
                        <a:lumMod val="60000"/>
                        <a:lumOff val="40000"/>
                      </a:schemeClr>
                    </a:solid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$16</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Jeff</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0"/>
                  </a:ext>
                </a:extLst>
              </a:tr>
              <a:tr h="142852">
                <a:tc>
                  <a:txBody>
                    <a:bodyPr/>
                    <a:lstStyle/>
                    <a:p>
                      <a:pPr marL="0" algn="ctr" defTabSz="457200" rtl="0" eaLnBrk="1" fontAlgn="b" latinLnBrk="0" hangingPunct="1"/>
                      <a:r>
                        <a:rPr lang="en-US" sz="900" b="1" i="0" u="none" strike="noStrike" kern="12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Kupp</a:t>
                      </a:r>
                      <a:endPar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rgbClr val="FFC000"/>
                    </a:solid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$16</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Jeff</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1"/>
                  </a:ext>
                </a:extLst>
              </a:tr>
              <a:tr h="142852">
                <a:tc>
                  <a:txBody>
                    <a:bodyPr/>
                    <a:lstStyle/>
                    <a:p>
                      <a:pPr marL="0" algn="ctr" defTabSz="457200" rtl="0" eaLnBrk="1" fontAlgn="b" latinLnBrk="0" hangingPunct="1"/>
                      <a:r>
                        <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Gibson</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rgbClr val="FFC000"/>
                    </a:solid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$15</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Trevor</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2"/>
                  </a:ext>
                </a:extLst>
              </a:tr>
              <a:tr h="142852">
                <a:tc>
                  <a:txBody>
                    <a:bodyPr/>
                    <a:lstStyle/>
                    <a:p>
                      <a:pPr marL="0" algn="ctr" defTabSz="457200" rtl="0" eaLnBrk="1" fontAlgn="b" latinLnBrk="0" hangingPunct="1"/>
                      <a:r>
                        <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Kareem</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3">
                        <a:lumMod val="60000"/>
                        <a:lumOff val="40000"/>
                      </a:schemeClr>
                    </a:solid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$15</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Eddie</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3"/>
                  </a:ext>
                </a:extLst>
              </a:tr>
              <a:tr h="142852">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Julian</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$15</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Jim</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4"/>
                  </a:ext>
                </a:extLst>
              </a:tr>
              <a:tr h="142852">
                <a:tc>
                  <a:txBody>
                    <a:bodyPr/>
                    <a:lstStyle/>
                    <a:p>
                      <a:pPr marL="0" algn="ctr" defTabSz="457200" rtl="0" eaLnBrk="1" fontAlgn="b" latinLnBrk="0" hangingPunct="1"/>
                      <a:r>
                        <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Waller</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3">
                        <a:lumMod val="60000"/>
                        <a:lumOff val="40000"/>
                      </a:schemeClr>
                    </a:solid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$15</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Jeff</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5"/>
                  </a:ext>
                </a:extLst>
              </a:tr>
              <a:tr h="142852">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AJ Green</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$15</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Jeff</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6"/>
                  </a:ext>
                </a:extLst>
              </a:tr>
              <a:tr h="142852">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Boyd</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$14</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Andrew</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7"/>
                  </a:ext>
                </a:extLst>
              </a:tr>
              <a:tr h="142852">
                <a:tc>
                  <a:txBody>
                    <a:bodyPr/>
                    <a:lstStyle/>
                    <a:p>
                      <a:pPr algn="ctr" fontAlgn="b"/>
                      <a:r>
                        <a:rPr lang="en-US" sz="9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DeVante P</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$14</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Aaron</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8"/>
                  </a:ext>
                </a:extLst>
              </a:tr>
              <a:tr h="142852">
                <a:tc>
                  <a:txBody>
                    <a:bodyPr/>
                    <a:lstStyle/>
                    <a:p>
                      <a:pPr marL="0" algn="ctr" defTabSz="457200" rtl="0" eaLnBrk="1" fontAlgn="b" latinLnBrk="0" hangingPunct="1"/>
                      <a:r>
                        <a:rPr lang="en-US" sz="900" b="1" i="0" u="none" strike="noStrike" kern="12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CeeDee</a:t>
                      </a:r>
                      <a:endPar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rgbClr val="FFC000"/>
                    </a:solid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$14</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Trent </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9"/>
                  </a:ext>
                </a:extLst>
              </a:tr>
              <a:tr h="142852">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Jeudy</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$14</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Albert</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10"/>
                  </a:ext>
                </a:extLst>
              </a:tr>
              <a:tr h="142852">
                <a:tc>
                  <a:txBody>
                    <a:bodyPr/>
                    <a:lstStyle/>
                    <a:p>
                      <a:pPr marL="0" algn="ctr" defTabSz="457200" rtl="0" eaLnBrk="1" fontAlgn="b" latinLnBrk="0" hangingPunct="1"/>
                      <a:r>
                        <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Woods</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rgbClr val="FFC000"/>
                    </a:solid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$13</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Kurt</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11"/>
                  </a:ext>
                </a:extLst>
              </a:tr>
              <a:tr h="142852">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Dobbins</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$13</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Trent </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12"/>
                  </a:ext>
                </a:extLst>
              </a:tr>
              <a:tr h="142852">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Ertz</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$13</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Jake</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13"/>
                  </a:ext>
                </a:extLst>
              </a:tr>
              <a:tr h="142852">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 Howard</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$12</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Jim</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14"/>
                  </a:ext>
                </a:extLst>
              </a:tr>
              <a:tr h="142852">
                <a:tc>
                  <a:txBody>
                    <a:bodyPr/>
                    <a:lstStyle/>
                    <a:p>
                      <a:pPr marL="0" algn="ctr" defTabSz="457200" rtl="0" eaLnBrk="1" fontAlgn="b" latinLnBrk="0" hangingPunct="1"/>
                      <a:r>
                        <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Marvin</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rgbClr val="FFC000"/>
                    </a:solid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$11</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Bill</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15"/>
                  </a:ext>
                </a:extLst>
              </a:tr>
              <a:tr h="142852">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Engram</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$11</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Trent </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16"/>
                  </a:ext>
                </a:extLst>
              </a:tr>
              <a:tr h="142852">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Singletary</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$11</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Jeff</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17"/>
                  </a:ext>
                </a:extLst>
              </a:tr>
              <a:tr h="142852">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Kerryon</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$10</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Trevor</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18"/>
                  </a:ext>
                </a:extLst>
              </a:tr>
              <a:tr h="142852">
                <a:tc>
                  <a:txBody>
                    <a:bodyPr/>
                    <a:lstStyle/>
                    <a:p>
                      <a:pPr marL="0" algn="ctr" defTabSz="457200" rtl="0" eaLnBrk="1" fontAlgn="b" latinLnBrk="0" hangingPunct="1"/>
                      <a:r>
                        <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Monty</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3">
                        <a:lumMod val="60000"/>
                        <a:lumOff val="40000"/>
                      </a:schemeClr>
                    </a:solid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$10</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Trevor</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19"/>
                  </a:ext>
                </a:extLst>
              </a:tr>
              <a:tr h="142852">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Crowder</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$10</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Trent </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20"/>
                  </a:ext>
                </a:extLst>
              </a:tr>
              <a:tr h="142852">
                <a:tc>
                  <a:txBody>
                    <a:bodyPr/>
                    <a:lstStyle/>
                    <a:p>
                      <a:pPr marL="0" algn="ctr" defTabSz="457200" rtl="0" eaLnBrk="1" fontAlgn="b" latinLnBrk="0" hangingPunct="1"/>
                      <a:r>
                        <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Cooks</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rgbClr val="FFC000"/>
                    </a:solid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$10</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Jeff</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21"/>
                  </a:ext>
                </a:extLst>
              </a:tr>
              <a:tr h="142852">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 Miller</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$10</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Jeff</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22"/>
                  </a:ext>
                </a:extLst>
              </a:tr>
              <a:tr h="142852">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Shepard</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$10</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Jeff</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23"/>
                  </a:ext>
                </a:extLst>
              </a:tr>
              <a:tr h="142852">
                <a:tc>
                  <a:txBody>
                    <a:bodyPr/>
                    <a:lstStyle/>
                    <a:p>
                      <a:pPr marL="0" algn="ctr" defTabSz="457200" rtl="0" eaLnBrk="1" fontAlgn="b" latinLnBrk="0" hangingPunct="1"/>
                      <a:r>
                        <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Swift</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rgbClr val="FFC000"/>
                    </a:solid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$9</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Kurt</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24"/>
                  </a:ext>
                </a:extLst>
              </a:tr>
              <a:tr h="142852">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Deebo</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$9</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Kurt</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25"/>
                  </a:ext>
                </a:extLst>
              </a:tr>
              <a:tr h="142852">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Moss</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$9</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Eddie</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26"/>
                  </a:ext>
                </a:extLst>
              </a:tr>
              <a:tr h="142852">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 White</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$9</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Jim</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27"/>
                  </a:ext>
                </a:extLst>
              </a:tr>
              <a:tr h="142852">
                <a:tc>
                  <a:txBody>
                    <a:bodyPr/>
                    <a:lstStyle/>
                    <a:p>
                      <a:pPr marL="0" algn="ctr" defTabSz="457200" rtl="0" eaLnBrk="1" fontAlgn="b" latinLnBrk="0" hangingPunct="1"/>
                      <a:r>
                        <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Hurst</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3">
                        <a:lumMod val="60000"/>
                        <a:lumOff val="40000"/>
                      </a:schemeClr>
                    </a:solidFill>
                  </a:tcPr>
                </a:tc>
                <a:tc>
                  <a:txBody>
                    <a:bodyPr/>
                    <a:lstStyle/>
                    <a:p>
                      <a:pPr algn="ctr" fontAlgn="b"/>
                      <a:r>
                        <a:rPr lang="en-US" sz="9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$8</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Kurt</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28"/>
                  </a:ext>
                </a:extLst>
              </a:tr>
              <a:tr h="142852">
                <a:tc>
                  <a:txBody>
                    <a:bodyPr/>
                    <a:lstStyle/>
                    <a:p>
                      <a:pPr marL="0" algn="ctr" defTabSz="457200" rtl="0" eaLnBrk="1" fontAlgn="b" latinLnBrk="0" hangingPunct="1"/>
                      <a:r>
                        <a:rPr lang="en-US" sz="900" b="1" i="0" u="none" strike="noStrike" kern="12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Diontae</a:t>
                      </a:r>
                      <a:endPar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rgbClr val="FFC000"/>
                    </a:solid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$8</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Bill</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29"/>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421689522"/>
              </p:ext>
            </p:extLst>
          </p:nvPr>
        </p:nvGraphicFramePr>
        <p:xfrm>
          <a:off x="5687986" y="720726"/>
          <a:ext cx="1523637" cy="4285560"/>
        </p:xfrm>
        <a:graphic>
          <a:graphicData uri="http://schemas.openxmlformats.org/drawingml/2006/table">
            <a:tbl>
              <a:tblPr/>
              <a:tblGrid>
                <a:gridCol w="707226">
                  <a:extLst>
                    <a:ext uri="{9D8B030D-6E8A-4147-A177-3AD203B41FA5}">
                      <a16:colId xmlns:a16="http://schemas.microsoft.com/office/drawing/2014/main" val="20000"/>
                    </a:ext>
                  </a:extLst>
                </a:gridCol>
                <a:gridCol w="279696">
                  <a:extLst>
                    <a:ext uri="{9D8B030D-6E8A-4147-A177-3AD203B41FA5}">
                      <a16:colId xmlns:a16="http://schemas.microsoft.com/office/drawing/2014/main" val="20001"/>
                    </a:ext>
                  </a:extLst>
                </a:gridCol>
                <a:gridCol w="536715">
                  <a:extLst>
                    <a:ext uri="{9D8B030D-6E8A-4147-A177-3AD203B41FA5}">
                      <a16:colId xmlns:a16="http://schemas.microsoft.com/office/drawing/2014/main" val="20002"/>
                    </a:ext>
                  </a:extLst>
                </a:gridCol>
              </a:tblGrid>
              <a:tr h="142852">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Lindsay</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$8</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Trent </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0"/>
                  </a:ext>
                </a:extLst>
              </a:tr>
              <a:tr h="142852">
                <a:tc>
                  <a:txBody>
                    <a:bodyPr/>
                    <a:lstStyle/>
                    <a:p>
                      <a:pPr algn="ctr" fontAlgn="b"/>
                      <a:r>
                        <a:rPr lang="en-US" sz="9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M Mack</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$8</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Jake</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1"/>
                  </a:ext>
                </a:extLst>
              </a:tr>
              <a:tr h="142852">
                <a:tc>
                  <a:txBody>
                    <a:bodyPr/>
                    <a:lstStyle/>
                    <a:p>
                      <a:pPr algn="ctr" fontAlgn="b"/>
                      <a:r>
                        <a:rPr lang="en-US" sz="9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Kirk</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$8</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Jeff</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2"/>
                  </a:ext>
                </a:extLst>
              </a:tr>
              <a:tr h="142852">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Tarik</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$7</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Aaron</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3"/>
                  </a:ext>
                </a:extLst>
              </a:tr>
              <a:tr h="142852">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E Sanders</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$7</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Trent </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4"/>
                  </a:ext>
                </a:extLst>
              </a:tr>
              <a:tr h="142852">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D Harris</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$7</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Darren</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5"/>
                  </a:ext>
                </a:extLst>
              </a:tr>
              <a:tr h="142852">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Slayton</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$7</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Albert</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6"/>
                  </a:ext>
                </a:extLst>
              </a:tr>
              <a:tr h="142852">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 Brown</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$7</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Jim</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7"/>
                  </a:ext>
                </a:extLst>
              </a:tr>
              <a:tr h="142852">
                <a:tc>
                  <a:txBody>
                    <a:bodyPr/>
                    <a:lstStyle/>
                    <a:p>
                      <a:pPr algn="ctr" fontAlgn="b"/>
                      <a:r>
                        <a:rPr lang="en-US" sz="9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Latavius</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$6</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Aaron</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8"/>
                  </a:ext>
                </a:extLst>
              </a:tr>
              <a:tr h="142852">
                <a:tc>
                  <a:txBody>
                    <a:bodyPr/>
                    <a:lstStyle/>
                    <a:p>
                      <a:pPr marL="0" algn="ctr" defTabSz="457200" rtl="0" eaLnBrk="1" fontAlgn="b" latinLnBrk="0" hangingPunct="1"/>
                      <a:r>
                        <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Claypool</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rgbClr val="FFC000"/>
                    </a:solid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$6</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Bill</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09"/>
                  </a:ext>
                </a:extLst>
              </a:tr>
              <a:tr h="142852">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Pollard</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$6</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Bill</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10"/>
                  </a:ext>
                </a:extLst>
              </a:tr>
              <a:tr h="142852">
                <a:tc>
                  <a:txBody>
                    <a:bodyPr/>
                    <a:lstStyle/>
                    <a:p>
                      <a:pPr marL="0" algn="ctr" defTabSz="457200" rtl="0" eaLnBrk="1" fontAlgn="b" latinLnBrk="0" hangingPunct="1"/>
                      <a:r>
                        <a:rPr lang="en-US" sz="900" b="1" i="0" u="none" strike="noStrike" kern="12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RoJo</a:t>
                      </a:r>
                      <a:endPar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rgbClr val="FFC000"/>
                    </a:solid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$6</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Jake</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11"/>
                  </a:ext>
                </a:extLst>
              </a:tr>
              <a:tr h="142852">
                <a:tc>
                  <a:txBody>
                    <a:bodyPr/>
                    <a:lstStyle/>
                    <a:p>
                      <a:pPr marL="0" algn="ctr" defTabSz="457200" rtl="0" eaLnBrk="1" fontAlgn="b" latinLnBrk="0" hangingPunct="1"/>
                      <a:r>
                        <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J Allen</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3">
                        <a:lumMod val="60000"/>
                        <a:lumOff val="40000"/>
                      </a:schemeClr>
                    </a:solid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$6</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Jim</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12"/>
                  </a:ext>
                </a:extLst>
              </a:tr>
              <a:tr h="142852">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Breida</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$6</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Jeff</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13"/>
                  </a:ext>
                </a:extLst>
              </a:tr>
              <a:tr h="142852">
                <a:tc>
                  <a:txBody>
                    <a:bodyPr/>
                    <a:lstStyle/>
                    <a:p>
                      <a:pPr marL="0" algn="ctr" defTabSz="457200" rtl="0" eaLnBrk="1" fontAlgn="b" latinLnBrk="0" hangingPunct="1"/>
                      <a:r>
                        <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Fant</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3">
                        <a:lumMod val="60000"/>
                        <a:lumOff val="40000"/>
                      </a:schemeClr>
                    </a:solid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$5</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Kurt</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14"/>
                  </a:ext>
                </a:extLst>
              </a:tr>
              <a:tr h="142852">
                <a:tc>
                  <a:txBody>
                    <a:bodyPr/>
                    <a:lstStyle/>
                    <a:p>
                      <a:pPr marL="0" algn="ctr" defTabSz="457200" rtl="0" eaLnBrk="1" fontAlgn="b" latinLnBrk="0" hangingPunct="1"/>
                      <a:r>
                        <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J Jefferson</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3">
                        <a:lumMod val="60000"/>
                        <a:lumOff val="40000"/>
                      </a:schemeClr>
                    </a:solid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$5</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Bill</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15"/>
                  </a:ext>
                </a:extLst>
              </a:tr>
              <a:tr h="142852">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Cam</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$5</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Trent </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16"/>
                  </a:ext>
                </a:extLst>
              </a:tr>
              <a:tr h="142852">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Ruggs</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$5</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Darren</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17"/>
                  </a:ext>
                </a:extLst>
              </a:tr>
              <a:tr h="142852">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Landry</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$5</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Jake</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18"/>
                  </a:ext>
                </a:extLst>
              </a:tr>
              <a:tr h="142852">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Goldent</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$5</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Albert</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19"/>
                  </a:ext>
                </a:extLst>
              </a:tr>
              <a:tr h="142852">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Burrow</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$4</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Kurt</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20"/>
                  </a:ext>
                </a:extLst>
              </a:tr>
              <a:tr h="142852">
                <a:tc>
                  <a:txBody>
                    <a:bodyPr/>
                    <a:lstStyle/>
                    <a:p>
                      <a:pPr marL="0" algn="ctr" defTabSz="457200" rtl="0" eaLnBrk="1" fontAlgn="b" latinLnBrk="0" hangingPunct="1"/>
                      <a:r>
                        <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Rodgers</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3">
                        <a:lumMod val="60000"/>
                        <a:lumOff val="40000"/>
                      </a:schemeClr>
                    </a:solid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$4</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Aaron</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21"/>
                  </a:ext>
                </a:extLst>
              </a:tr>
              <a:tr h="142852">
                <a:tc>
                  <a:txBody>
                    <a:bodyPr/>
                    <a:lstStyle/>
                    <a:p>
                      <a:pPr marL="0" algn="ctr" defTabSz="457200" rtl="0" eaLnBrk="1" fontAlgn="b" latinLnBrk="0" hangingPunct="1"/>
                      <a:r>
                        <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Brady</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3">
                        <a:lumMod val="60000"/>
                        <a:lumOff val="40000"/>
                      </a:schemeClr>
                    </a:solid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$4</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Jake</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22"/>
                  </a:ext>
                </a:extLst>
              </a:tr>
              <a:tr h="142852">
                <a:tc>
                  <a:txBody>
                    <a:bodyPr/>
                    <a:lstStyle/>
                    <a:p>
                      <a:pPr marL="0" algn="ctr" defTabSz="457200" rtl="0" eaLnBrk="1" fontAlgn="b" latinLnBrk="0" hangingPunct="1"/>
                      <a:r>
                        <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M Ryan</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3">
                        <a:lumMod val="60000"/>
                        <a:lumOff val="40000"/>
                      </a:schemeClr>
                    </a:solid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$3</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Andrew</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23"/>
                  </a:ext>
                </a:extLst>
              </a:tr>
              <a:tr h="142852">
                <a:tc>
                  <a:txBody>
                    <a:bodyPr/>
                    <a:lstStyle/>
                    <a:p>
                      <a:pPr marL="0" algn="ctr" defTabSz="457200" rtl="0" eaLnBrk="1" fontAlgn="b" latinLnBrk="0" hangingPunct="1"/>
                      <a:r>
                        <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Hock</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3">
                        <a:lumMod val="60000"/>
                        <a:lumOff val="40000"/>
                      </a:schemeClr>
                    </a:solid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$3</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Eddie</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24"/>
                  </a:ext>
                </a:extLst>
              </a:tr>
              <a:tr h="142852">
                <a:tc>
                  <a:txBody>
                    <a:bodyPr/>
                    <a:lstStyle/>
                    <a:p>
                      <a:pPr marL="0" algn="ctr" defTabSz="457200" rtl="0" eaLnBrk="1" fontAlgn="b" latinLnBrk="0" hangingPunct="1"/>
                      <a:r>
                        <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Gronk</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3">
                        <a:lumMod val="60000"/>
                        <a:lumOff val="40000"/>
                      </a:schemeClr>
                    </a:solid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$3</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Trent </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25"/>
                  </a:ext>
                </a:extLst>
              </a:tr>
              <a:tr h="142852">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Jimmy G</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$2</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Trevor</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26"/>
                  </a:ext>
                </a:extLst>
              </a:tr>
              <a:tr h="142852">
                <a:tc>
                  <a:txBody>
                    <a:bodyPr/>
                    <a:lstStyle/>
                    <a:p>
                      <a:pPr marL="0" algn="ctr" defTabSz="457200" rtl="0" eaLnBrk="1" fontAlgn="b" latinLnBrk="0" hangingPunct="1"/>
                      <a:r>
                        <a:rPr lang="en-US" sz="900" b="1" i="0" u="none" strike="noStrike" kern="12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Gesicki</a:t>
                      </a:r>
                      <a:endPar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3">
                        <a:lumMod val="60000"/>
                        <a:lumOff val="40000"/>
                      </a:schemeClr>
                    </a:solid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$2</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Aaron</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27"/>
                  </a:ext>
                </a:extLst>
              </a:tr>
              <a:tr h="142852">
                <a:tc>
                  <a:txBody>
                    <a:bodyPr/>
                    <a:lstStyle/>
                    <a:p>
                      <a:pPr marL="0" algn="ctr" defTabSz="457200" rtl="0" eaLnBrk="1" fontAlgn="b" latinLnBrk="0" hangingPunct="1"/>
                      <a:r>
                        <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Robby</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rgbClr val="FFC000"/>
                    </a:solid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Trevor</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28"/>
                  </a:ext>
                </a:extLst>
              </a:tr>
              <a:tr h="142852">
                <a:tc>
                  <a:txBody>
                    <a:bodyPr/>
                    <a:lstStyle/>
                    <a:p>
                      <a:pPr marL="0" algn="ctr" defTabSz="457200" rtl="0" eaLnBrk="1" fontAlgn="b" latinLnBrk="0" hangingPunct="1"/>
                      <a:r>
                        <a:rPr lang="en-US" sz="900" b="1"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Tannehill</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3">
                        <a:lumMod val="60000"/>
                        <a:lumOff val="40000"/>
                      </a:schemeClr>
                    </a:solid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tc>
                  <a:txBody>
                    <a:bodyPr/>
                    <a:lstStyle/>
                    <a:p>
                      <a:pPr algn="ctr" fontAlgn="b"/>
                      <a:r>
                        <a:rPr lang="en-US" sz="9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Andrew</a:t>
                      </a:r>
                    </a:p>
                  </a:txBody>
                  <a:tcPr marL="4763" marR="4763" marT="4763" marB="0" anchor="b">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noFill/>
                  </a:tcPr>
                </a:tc>
                <a:extLst>
                  <a:ext uri="{0D108BD9-81ED-4DB2-BD59-A6C34878D82A}">
                    <a16:rowId xmlns:a16="http://schemas.microsoft.com/office/drawing/2014/main" val="10029"/>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401691172"/>
              </p:ext>
            </p:extLst>
          </p:nvPr>
        </p:nvGraphicFramePr>
        <p:xfrm>
          <a:off x="7593651" y="1837792"/>
          <a:ext cx="929376" cy="2187718"/>
        </p:xfrm>
        <a:graphic>
          <a:graphicData uri="http://schemas.openxmlformats.org/drawingml/2006/table">
            <a:tbl>
              <a:tblPr/>
              <a:tblGrid>
                <a:gridCol w="929376">
                  <a:extLst>
                    <a:ext uri="{9D8B030D-6E8A-4147-A177-3AD203B41FA5}">
                      <a16:colId xmlns:a16="http://schemas.microsoft.com/office/drawing/2014/main" val="20000"/>
                    </a:ext>
                  </a:extLst>
                </a:gridCol>
              </a:tblGrid>
              <a:tr h="175625">
                <a:tc>
                  <a:txBody>
                    <a:bodyPr/>
                    <a:lstStyle/>
                    <a:p>
                      <a:pPr algn="ctr" fontAlgn="b"/>
                      <a:r>
                        <a:rPr lang="en-US" sz="85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Herbert</a:t>
                      </a:r>
                    </a:p>
                  </a:txBody>
                  <a:tcPr marL="4525" marR="4525" marT="4525"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rgbClr val="C3D69B"/>
                    </a:solidFill>
                  </a:tcPr>
                </a:tc>
                <a:extLst>
                  <a:ext uri="{0D108BD9-81ED-4DB2-BD59-A6C34878D82A}">
                    <a16:rowId xmlns:a16="http://schemas.microsoft.com/office/drawing/2014/main" val="10000"/>
                  </a:ext>
                </a:extLst>
              </a:tr>
              <a:tr h="175625">
                <a:tc>
                  <a:txBody>
                    <a:bodyPr/>
                    <a:lstStyle/>
                    <a:p>
                      <a:pPr algn="ctr" fontAlgn="b"/>
                      <a:r>
                        <a:rPr lang="en-US" sz="85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Cousins</a:t>
                      </a:r>
                    </a:p>
                  </a:txBody>
                  <a:tcPr marL="4525" marR="4525" marT="4525"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rgbClr val="C3D69B"/>
                    </a:solidFill>
                  </a:tcPr>
                </a:tc>
                <a:extLst>
                  <a:ext uri="{0D108BD9-81ED-4DB2-BD59-A6C34878D82A}">
                    <a16:rowId xmlns:a16="http://schemas.microsoft.com/office/drawing/2014/main" val="10001"/>
                  </a:ext>
                </a:extLst>
              </a:tr>
              <a:tr h="85281">
                <a:tc>
                  <a:txBody>
                    <a:bodyPr/>
                    <a:lstStyle/>
                    <a:p>
                      <a:pPr algn="ctr" fontAlgn="b"/>
                      <a:endParaRPr lang="en-US" sz="4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525" marR="4525" marT="4525"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53150339"/>
                  </a:ext>
                </a:extLst>
              </a:tr>
              <a:tr h="175625">
                <a:tc>
                  <a:txBody>
                    <a:bodyPr/>
                    <a:lstStyle/>
                    <a:p>
                      <a:pPr algn="ctr" fontAlgn="b"/>
                      <a:r>
                        <a:rPr lang="en-US" sz="85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J Robinson</a:t>
                      </a:r>
                    </a:p>
                  </a:txBody>
                  <a:tcPr marL="4525" marR="4525" marT="4525"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rgbClr val="C3D69B"/>
                    </a:solidFill>
                  </a:tcPr>
                </a:tc>
                <a:extLst>
                  <a:ext uri="{0D108BD9-81ED-4DB2-BD59-A6C34878D82A}">
                    <a16:rowId xmlns:a16="http://schemas.microsoft.com/office/drawing/2014/main" val="10002"/>
                  </a:ext>
                </a:extLst>
              </a:tr>
              <a:tr h="175625">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850" b="1"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Nyheim</a:t>
                      </a:r>
                      <a:endParaRPr lang="en-US" sz="85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525" marR="4525" marT="4525"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rgbClr val="C3D69B"/>
                    </a:solidFill>
                  </a:tcPr>
                </a:tc>
                <a:extLst>
                  <a:ext uri="{0D108BD9-81ED-4DB2-BD59-A6C34878D82A}">
                    <a16:rowId xmlns:a16="http://schemas.microsoft.com/office/drawing/2014/main" val="3928462893"/>
                  </a:ext>
                </a:extLst>
              </a:tr>
              <a:tr h="175625">
                <a:tc>
                  <a:txBody>
                    <a:bodyPr/>
                    <a:lstStyle/>
                    <a:p>
                      <a:pPr algn="ctr" fontAlgn="b"/>
                      <a:r>
                        <a:rPr lang="en-US" sz="85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Mike Davis</a:t>
                      </a:r>
                    </a:p>
                  </a:txBody>
                  <a:tcPr marL="4525" marR="4525" marT="4525"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rgbClr val="FFC000"/>
                    </a:solidFill>
                  </a:tcPr>
                </a:tc>
                <a:extLst>
                  <a:ext uri="{0D108BD9-81ED-4DB2-BD59-A6C34878D82A}">
                    <a16:rowId xmlns:a16="http://schemas.microsoft.com/office/drawing/2014/main" val="10003"/>
                  </a:ext>
                </a:extLst>
              </a:tr>
              <a:tr h="175625">
                <a:tc>
                  <a:txBody>
                    <a:bodyPr/>
                    <a:lstStyle/>
                    <a:p>
                      <a:pPr algn="ctr" fontAlgn="b"/>
                      <a:r>
                        <a:rPr lang="en-US" sz="850" b="1"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McKissic</a:t>
                      </a:r>
                      <a:endParaRPr lang="en-US" sz="85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525" marR="4525" marT="4525"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rgbClr val="FFC000"/>
                    </a:solidFill>
                  </a:tcPr>
                </a:tc>
                <a:extLst>
                  <a:ext uri="{0D108BD9-81ED-4DB2-BD59-A6C34878D82A}">
                    <a16:rowId xmlns:a16="http://schemas.microsoft.com/office/drawing/2014/main" val="1016592494"/>
                  </a:ext>
                </a:extLst>
              </a:tr>
              <a:tr h="85281">
                <a:tc>
                  <a:txBody>
                    <a:bodyPr/>
                    <a:lstStyle/>
                    <a:p>
                      <a:pPr algn="ctr" fontAlgn="b"/>
                      <a:endParaRPr lang="en-US" sz="4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525" marR="4525" marT="4525"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248570073"/>
                  </a:ext>
                </a:extLst>
              </a:tr>
              <a:tr h="175625">
                <a:tc>
                  <a:txBody>
                    <a:bodyPr/>
                    <a:lstStyle/>
                    <a:p>
                      <a:pPr algn="ctr" fontAlgn="b"/>
                      <a:r>
                        <a:rPr lang="en-US" sz="85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Claypool</a:t>
                      </a:r>
                    </a:p>
                  </a:txBody>
                  <a:tcPr marL="4525" marR="4525" marT="4525"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rgbClr val="FFC000"/>
                    </a:solidFill>
                  </a:tcPr>
                </a:tc>
                <a:extLst>
                  <a:ext uri="{0D108BD9-81ED-4DB2-BD59-A6C34878D82A}">
                    <a16:rowId xmlns:a16="http://schemas.microsoft.com/office/drawing/2014/main" val="10004"/>
                  </a:ext>
                </a:extLst>
              </a:tr>
              <a:tr h="85281">
                <a:tc>
                  <a:txBody>
                    <a:bodyPr/>
                    <a:lstStyle/>
                    <a:p>
                      <a:pPr algn="ctr" fontAlgn="b"/>
                      <a:endParaRPr lang="en-US" sz="4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525" marR="4525" marT="4525"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070367497"/>
                  </a:ext>
                </a:extLst>
              </a:tr>
              <a:tr h="175625">
                <a:tc>
                  <a:txBody>
                    <a:bodyPr/>
                    <a:lstStyle/>
                    <a:p>
                      <a:pPr algn="ctr" fontAlgn="b"/>
                      <a:r>
                        <a:rPr lang="en-US" sz="85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Logan</a:t>
                      </a:r>
                    </a:p>
                  </a:txBody>
                  <a:tcPr marL="4525" marR="4525" marT="4525"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005"/>
                  </a:ext>
                </a:extLst>
              </a:tr>
              <a:tr h="175625">
                <a:tc>
                  <a:txBody>
                    <a:bodyPr/>
                    <a:lstStyle/>
                    <a:p>
                      <a:pPr algn="ctr" fontAlgn="b"/>
                      <a:r>
                        <a:rPr lang="en-US" sz="850" b="1"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Tonyan</a:t>
                      </a:r>
                      <a:endParaRPr lang="en-US" sz="85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4525" marR="4525" marT="4525"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006"/>
                  </a:ext>
                </a:extLst>
              </a:tr>
              <a:tr h="175625">
                <a:tc>
                  <a:txBody>
                    <a:bodyPr/>
                    <a:lstStyle/>
                    <a:p>
                      <a:pPr algn="ctr" fontAlgn="b"/>
                      <a:r>
                        <a:rPr lang="en-US" sz="85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Schultz</a:t>
                      </a:r>
                    </a:p>
                  </a:txBody>
                  <a:tcPr marL="4525" marR="4525" marT="4525"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007"/>
                  </a:ext>
                </a:extLst>
              </a:tr>
              <a:tr h="175625">
                <a:tc>
                  <a:txBody>
                    <a:bodyPr/>
                    <a:lstStyle/>
                    <a:p>
                      <a:pPr algn="ctr" fontAlgn="b"/>
                      <a:r>
                        <a:rPr lang="en-US" sz="85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Graham</a:t>
                      </a:r>
                    </a:p>
                  </a:txBody>
                  <a:tcPr marL="4525" marR="4525" marT="4525"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199404646"/>
                  </a:ext>
                </a:extLst>
              </a:tr>
            </a:tbl>
          </a:graphicData>
        </a:graphic>
      </p:graphicFrame>
      <p:sp>
        <p:nvSpPr>
          <p:cNvPr id="4" name="Rectangle 3">
            <a:extLst>
              <a:ext uri="{FF2B5EF4-FFF2-40B4-BE49-F238E27FC236}">
                <a16:creationId xmlns:a16="http://schemas.microsoft.com/office/drawing/2014/main" id="{A6A5C66B-250F-432D-B2F1-13684B8892D2}"/>
              </a:ext>
            </a:extLst>
          </p:cNvPr>
          <p:cNvSpPr/>
          <p:nvPr/>
        </p:nvSpPr>
        <p:spPr>
          <a:xfrm>
            <a:off x="7457175" y="1478763"/>
            <a:ext cx="1394304" cy="338554"/>
          </a:xfrm>
          <a:prstGeom prst="rect">
            <a:avLst/>
          </a:prstGeom>
        </p:spPr>
        <p:txBody>
          <a:bodyPr wrap="square">
            <a:spAutoFit/>
          </a:bodyPr>
          <a:lstStyle/>
          <a:p>
            <a:r>
              <a:rPr lang="en-US" sz="1600" b="1" dirty="0">
                <a:solidFill>
                  <a:srgbClr val="FFFFFF"/>
                </a:solidFill>
                <a:latin typeface="Segoe UI"/>
                <a:cs typeface="Segoe UI"/>
              </a:rPr>
              <a:t>Undrafted</a:t>
            </a:r>
          </a:p>
        </p:txBody>
      </p:sp>
    </p:spTree>
    <p:extLst>
      <p:ext uri="{BB962C8B-B14F-4D97-AF65-F5344CB8AC3E}">
        <p14:creationId xmlns:p14="http://schemas.microsoft.com/office/powerpoint/2010/main" val="941799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1834"/>
            <a:ext cx="9143999" cy="584776"/>
          </a:xfrm>
          <a:prstGeom prst="rect">
            <a:avLst/>
          </a:prstGeom>
          <a:noFill/>
        </p:spPr>
        <p:txBody>
          <a:bodyPr wrap="square" rtlCol="0">
            <a:spAutoFit/>
          </a:bodyPr>
          <a:lstStyle/>
          <a:p>
            <a:pPr algn="ctr"/>
            <a:r>
              <a:rPr lang="en-US" sz="3200" b="1" dirty="0">
                <a:solidFill>
                  <a:srgbClr val="FFFFFF"/>
                </a:solidFill>
                <a:latin typeface="Tahoma" panose="020B0604030504040204" pitchFamily="34" charset="0"/>
                <a:ea typeface="Tahoma" panose="020B0604030504040204" pitchFamily="34" charset="0"/>
                <a:cs typeface="Tahoma" panose="020B0604030504040204" pitchFamily="34" charset="0"/>
              </a:rPr>
              <a:t>2020 Draft: </a:t>
            </a:r>
            <a:r>
              <a:rPr lang="en-US" sz="3200" b="1" dirty="0">
                <a:solidFill>
                  <a:schemeClr val="accent3">
                    <a:lumMod val="60000"/>
                    <a:lumOff val="40000"/>
                  </a:schemeClr>
                </a:solidFill>
                <a:latin typeface="Tahoma" panose="020B0604030504040204" pitchFamily="34" charset="0"/>
                <a:ea typeface="Tahoma" panose="020B0604030504040204" pitchFamily="34" charset="0"/>
                <a:cs typeface="Tahoma" panose="020B0604030504040204" pitchFamily="34" charset="0"/>
              </a:rPr>
              <a:t>Stonks – Fire Sale!</a:t>
            </a:r>
            <a:endParaRPr lang="en-US" sz="3200" b="1" dirty="0">
              <a:solidFill>
                <a:srgbClr val="FFA600"/>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3995768901"/>
              </p:ext>
            </p:extLst>
          </p:nvPr>
        </p:nvGraphicFramePr>
        <p:xfrm>
          <a:off x="3700818" y="906480"/>
          <a:ext cx="3200925" cy="4015320"/>
        </p:xfrm>
        <a:graphic>
          <a:graphicData uri="http://schemas.openxmlformats.org/drawingml/2006/table">
            <a:tbl>
              <a:tblPr/>
              <a:tblGrid>
                <a:gridCol w="389302">
                  <a:extLst>
                    <a:ext uri="{9D8B030D-6E8A-4147-A177-3AD203B41FA5}">
                      <a16:colId xmlns:a16="http://schemas.microsoft.com/office/drawing/2014/main" val="20000"/>
                    </a:ext>
                  </a:extLst>
                </a:gridCol>
                <a:gridCol w="777684">
                  <a:extLst>
                    <a:ext uri="{9D8B030D-6E8A-4147-A177-3AD203B41FA5}">
                      <a16:colId xmlns:a16="http://schemas.microsoft.com/office/drawing/2014/main" val="20001"/>
                    </a:ext>
                  </a:extLst>
                </a:gridCol>
                <a:gridCol w="628128">
                  <a:extLst>
                    <a:ext uri="{9D8B030D-6E8A-4147-A177-3AD203B41FA5}">
                      <a16:colId xmlns:a16="http://schemas.microsoft.com/office/drawing/2014/main" val="20002"/>
                    </a:ext>
                  </a:extLst>
                </a:gridCol>
                <a:gridCol w="634110">
                  <a:extLst>
                    <a:ext uri="{9D8B030D-6E8A-4147-A177-3AD203B41FA5}">
                      <a16:colId xmlns:a16="http://schemas.microsoft.com/office/drawing/2014/main" val="20003"/>
                    </a:ext>
                  </a:extLst>
                </a:gridCol>
                <a:gridCol w="771701">
                  <a:extLst>
                    <a:ext uri="{9D8B030D-6E8A-4147-A177-3AD203B41FA5}">
                      <a16:colId xmlns:a16="http://schemas.microsoft.com/office/drawing/2014/main" val="20004"/>
                    </a:ext>
                  </a:extLst>
                </a:gridCol>
              </a:tblGrid>
              <a:tr h="328140">
                <a:tc>
                  <a:txBody>
                    <a:bodyPr/>
                    <a:lstStyle/>
                    <a:p>
                      <a:pPr algn="ctr" fontAlgn="b"/>
                      <a:endParaRPr lang="en-US" sz="1050" b="0" i="0" u="none" strike="noStrike" dirty="0">
                        <a:solidFill>
                          <a:srgbClr val="000000"/>
                        </a:solidFill>
                        <a:effectLst/>
                        <a:latin typeface="Segoe UI"/>
                        <a:cs typeface="Segoe UI"/>
                      </a:endParaRPr>
                    </a:p>
                  </a:txBody>
                  <a:tcPr marL="9540" marR="9540" marT="9540" marB="0" anchor="ctr">
                    <a:lnL w="12700" cap="flat" cmpd="sng" algn="ctr">
                      <a:no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chemeClr val="tx1"/>
                          </a:solidFill>
                          <a:effectLst/>
                          <a:latin typeface="Segoe UI"/>
                          <a:cs typeface="Segoe UI"/>
                        </a:rPr>
                        <a:t>Player</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fontAlgn="b"/>
                      <a:r>
                        <a:rPr lang="en-US" sz="1050" b="0" i="0" u="none" strike="noStrike" dirty="0">
                          <a:solidFill>
                            <a:schemeClr val="tx1"/>
                          </a:solidFill>
                          <a:effectLst/>
                          <a:latin typeface="Segoe UI"/>
                          <a:cs typeface="Segoe UI"/>
                        </a:rPr>
                        <a:t>Draft Cost</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fontAlgn="b"/>
                      <a:r>
                        <a:rPr lang="en-US" sz="1050" b="0" i="0" u="none" strike="noStrike" dirty="0">
                          <a:solidFill>
                            <a:schemeClr val="tx1"/>
                          </a:solidFill>
                          <a:effectLst/>
                          <a:latin typeface="Segoe UI"/>
                          <a:cs typeface="Segoe UI"/>
                        </a:rPr>
                        <a:t>EOS Rank</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050" b="0" i="0" u="none" strike="noStrike" dirty="0">
                          <a:solidFill>
                            <a:schemeClr val="tx1"/>
                          </a:solidFill>
                          <a:effectLst/>
                          <a:latin typeface="Segoe UI"/>
                          <a:cs typeface="Segoe UI"/>
                        </a:rPr>
                        <a:t>EOS </a:t>
                      </a:r>
                      <a:r>
                        <a:rPr lang="en-US" sz="1050" b="0" i="0" u="none" strike="noStrike" dirty="0" err="1">
                          <a:solidFill>
                            <a:schemeClr val="tx1"/>
                          </a:solidFill>
                          <a:effectLst/>
                          <a:latin typeface="Segoe UI"/>
                          <a:cs typeface="Segoe UI"/>
                        </a:rPr>
                        <a:t>Pts</a:t>
                      </a:r>
                      <a:endParaRPr lang="en-US" sz="1050" b="0" i="0" u="none" strike="noStrike" dirty="0">
                        <a:solidFill>
                          <a:schemeClr val="tx1"/>
                        </a:solidFill>
                        <a:effectLst/>
                        <a:latin typeface="Segoe UI"/>
                        <a:cs typeface="Segoe UI"/>
                      </a:endParaRP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10000"/>
                  </a:ext>
                </a:extLst>
              </a:tr>
              <a:tr h="328140">
                <a:tc>
                  <a:txBody>
                    <a:bodyPr/>
                    <a:lstStyle/>
                    <a:p>
                      <a:pPr algn="ctr" fontAlgn="b"/>
                      <a:r>
                        <a:rPr lang="en-US" sz="1050" b="0" i="0" u="none" strike="noStrike" dirty="0">
                          <a:solidFill>
                            <a:srgbClr val="000000"/>
                          </a:solidFill>
                          <a:effectLst/>
                          <a:latin typeface="Segoe UI"/>
                          <a:cs typeface="Segoe UI"/>
                        </a:rPr>
                        <a:t>QB</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75000"/>
                      </a:schemeClr>
                    </a:solidFill>
                  </a:tcPr>
                </a:tc>
                <a:tc>
                  <a:txBody>
                    <a:bodyPr/>
                    <a:lstStyle/>
                    <a:p>
                      <a:pPr algn="ctr" fontAlgn="b"/>
                      <a:r>
                        <a:rPr lang="en-US" sz="1200" b="0" i="0" u="none" strike="noStrike" dirty="0">
                          <a:solidFill>
                            <a:srgbClr val="FFFFFF"/>
                          </a:solidFill>
                          <a:effectLst/>
                          <a:latin typeface="Segoe UI"/>
                          <a:cs typeface="Segoe UI"/>
                        </a:rPr>
                        <a:t>Herbert</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$0</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QB 8</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FFFFFF"/>
                          </a:solidFill>
                          <a:effectLst/>
                          <a:latin typeface="Segoe UI"/>
                          <a:cs typeface="Segoe UI"/>
                        </a:rPr>
                        <a:t>346</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28140">
                <a:tc>
                  <a:txBody>
                    <a:bodyPr/>
                    <a:lstStyle/>
                    <a:p>
                      <a:pPr algn="ctr" fontAlgn="b"/>
                      <a:r>
                        <a:rPr lang="en-US" sz="1050" b="0" i="0" u="none" strike="noStrike" dirty="0">
                          <a:solidFill>
                            <a:srgbClr val="000000"/>
                          </a:solidFill>
                          <a:effectLst/>
                          <a:latin typeface="Segoe UI"/>
                          <a:cs typeface="Segoe UI"/>
                        </a:rPr>
                        <a:t>WR1</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75000"/>
                      </a:schemeClr>
                    </a:solidFill>
                  </a:tcPr>
                </a:tc>
                <a:tc>
                  <a:txBody>
                    <a:bodyPr/>
                    <a:lstStyle/>
                    <a:p>
                      <a:pPr algn="ctr" fontAlgn="b"/>
                      <a:r>
                        <a:rPr lang="en-US" sz="1200" b="0" i="0" u="none" strike="noStrike" dirty="0">
                          <a:solidFill>
                            <a:srgbClr val="FFFFFF"/>
                          </a:solidFill>
                          <a:effectLst/>
                          <a:latin typeface="Segoe UI"/>
                          <a:cs typeface="Segoe UI"/>
                        </a:rPr>
                        <a:t>Claypool</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$0</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WR 23</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218</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28140">
                <a:tc>
                  <a:txBody>
                    <a:bodyPr/>
                    <a:lstStyle/>
                    <a:p>
                      <a:pPr algn="ctr" fontAlgn="b"/>
                      <a:r>
                        <a:rPr lang="en-US" sz="1050" b="0" i="0" u="none" strike="noStrike" dirty="0">
                          <a:solidFill>
                            <a:srgbClr val="000000"/>
                          </a:solidFill>
                          <a:effectLst/>
                          <a:latin typeface="Segoe UI"/>
                          <a:cs typeface="Segoe UI"/>
                        </a:rPr>
                        <a:t>WR2</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75000"/>
                      </a:schemeClr>
                    </a:solidFill>
                  </a:tcPr>
                </a:tc>
                <a:tc>
                  <a:txBody>
                    <a:bodyPr/>
                    <a:lstStyle/>
                    <a:p>
                      <a:pPr algn="ctr" fontAlgn="b"/>
                      <a:r>
                        <a:rPr lang="en-US" sz="1200" b="0" i="0" u="none" strike="noStrike" dirty="0" err="1">
                          <a:solidFill>
                            <a:srgbClr val="FFFFFF"/>
                          </a:solidFill>
                          <a:effectLst/>
                          <a:latin typeface="Segoe UI"/>
                          <a:cs typeface="Segoe UI"/>
                        </a:rPr>
                        <a:t>Beasles</a:t>
                      </a:r>
                      <a:endParaRPr lang="en-US" sz="1200" b="0" i="0" u="none" strike="noStrike" dirty="0">
                        <a:solidFill>
                          <a:srgbClr val="FFFFFF"/>
                        </a:solidFill>
                        <a:effectLst/>
                        <a:latin typeface="Segoe UI"/>
                        <a:cs typeface="Segoe UI"/>
                      </a:endParaRP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$0</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WR 26</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212</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28140">
                <a:tc>
                  <a:txBody>
                    <a:bodyPr/>
                    <a:lstStyle/>
                    <a:p>
                      <a:pPr algn="ctr" fontAlgn="b"/>
                      <a:r>
                        <a:rPr lang="en-US" sz="1050" b="0" i="0" u="none" strike="noStrike" dirty="0">
                          <a:solidFill>
                            <a:srgbClr val="000000"/>
                          </a:solidFill>
                          <a:effectLst/>
                          <a:latin typeface="Segoe UI"/>
                          <a:cs typeface="Segoe UI"/>
                        </a:rPr>
                        <a:t>RB1</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75000"/>
                      </a:schemeClr>
                    </a:solidFill>
                  </a:tcPr>
                </a:tc>
                <a:tc>
                  <a:txBody>
                    <a:bodyPr/>
                    <a:lstStyle/>
                    <a:p>
                      <a:pPr algn="ctr" fontAlgn="b"/>
                      <a:r>
                        <a:rPr lang="en-US" sz="1200" b="0" i="0" u="none" strike="noStrike" dirty="0">
                          <a:solidFill>
                            <a:srgbClr val="FFFFFF"/>
                          </a:solidFill>
                          <a:effectLst/>
                          <a:latin typeface="Segoe UI"/>
                          <a:cs typeface="Segoe UI"/>
                        </a:rPr>
                        <a:t>J Robinson</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$0</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RB 7</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254</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8140">
                <a:tc>
                  <a:txBody>
                    <a:bodyPr/>
                    <a:lstStyle/>
                    <a:p>
                      <a:pPr algn="ctr" fontAlgn="b"/>
                      <a:r>
                        <a:rPr lang="en-US" sz="1050" b="0" i="0" u="none" strike="noStrike" dirty="0">
                          <a:solidFill>
                            <a:srgbClr val="000000"/>
                          </a:solidFill>
                          <a:effectLst/>
                          <a:latin typeface="Segoe UI"/>
                          <a:cs typeface="Segoe UI"/>
                        </a:rPr>
                        <a:t>RB2</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75000"/>
                      </a:schemeClr>
                    </a:solidFill>
                  </a:tcPr>
                </a:tc>
                <a:tc>
                  <a:txBody>
                    <a:bodyPr/>
                    <a:lstStyle/>
                    <a:p>
                      <a:pPr algn="ctr" fontAlgn="b"/>
                      <a:r>
                        <a:rPr lang="en-US" sz="1200" b="0" i="0" u="none" strike="noStrike" dirty="0" err="1">
                          <a:solidFill>
                            <a:srgbClr val="FFFFFF"/>
                          </a:solidFill>
                          <a:effectLst/>
                          <a:latin typeface="Segoe UI"/>
                          <a:cs typeface="Segoe UI"/>
                        </a:rPr>
                        <a:t>Nyheim</a:t>
                      </a:r>
                      <a:endParaRPr lang="en-US" sz="1200" b="0" i="0" u="none" strike="noStrike" dirty="0">
                        <a:solidFill>
                          <a:srgbClr val="FFFFFF"/>
                        </a:solidFill>
                        <a:effectLst/>
                        <a:latin typeface="Segoe UI"/>
                        <a:cs typeface="Segoe UI"/>
                      </a:endParaRP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$0</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RB 12</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208</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28140">
                <a:tc>
                  <a:txBody>
                    <a:bodyPr/>
                    <a:lstStyle/>
                    <a:p>
                      <a:pPr algn="ctr" fontAlgn="b"/>
                      <a:r>
                        <a:rPr lang="en-US" sz="1050" b="0" i="0" u="none" strike="noStrike" dirty="0">
                          <a:solidFill>
                            <a:srgbClr val="000000"/>
                          </a:solidFill>
                          <a:effectLst/>
                          <a:latin typeface="Segoe UI"/>
                          <a:cs typeface="Segoe UI"/>
                        </a:rPr>
                        <a:t>TE</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75000"/>
                      </a:schemeClr>
                    </a:solidFill>
                  </a:tcPr>
                </a:tc>
                <a:tc>
                  <a:txBody>
                    <a:bodyPr/>
                    <a:lstStyle/>
                    <a:p>
                      <a:pPr algn="ctr" fontAlgn="b"/>
                      <a:r>
                        <a:rPr lang="en-US" sz="1200" b="0" i="0" u="none" strike="noStrike" dirty="0">
                          <a:solidFill>
                            <a:srgbClr val="FFFFFF"/>
                          </a:solidFill>
                          <a:effectLst/>
                          <a:latin typeface="Segoe UI"/>
                          <a:cs typeface="Segoe UI"/>
                        </a:rPr>
                        <a:t>Logan</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$0</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TE 3</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177</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28140">
                <a:tc>
                  <a:txBody>
                    <a:bodyPr/>
                    <a:lstStyle/>
                    <a:p>
                      <a:pPr algn="ctr" fontAlgn="b"/>
                      <a:r>
                        <a:rPr lang="en-US" sz="1050" b="0" i="0" u="none" strike="noStrike" dirty="0">
                          <a:solidFill>
                            <a:srgbClr val="000000"/>
                          </a:solidFill>
                          <a:effectLst/>
                          <a:latin typeface="Segoe UI"/>
                          <a:cs typeface="Segoe UI"/>
                        </a:rPr>
                        <a:t>Flex</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75000"/>
                      </a:schemeClr>
                    </a:solidFill>
                  </a:tcPr>
                </a:tc>
                <a:tc>
                  <a:txBody>
                    <a:bodyPr/>
                    <a:lstStyle/>
                    <a:p>
                      <a:pPr algn="ctr" fontAlgn="b"/>
                      <a:r>
                        <a:rPr lang="en-US" sz="1200" b="0" i="0" u="none" strike="noStrike" dirty="0">
                          <a:solidFill>
                            <a:srgbClr val="FFFFFF"/>
                          </a:solidFill>
                          <a:effectLst/>
                          <a:latin typeface="Segoe UI"/>
                          <a:cs typeface="Segoe UI"/>
                        </a:rPr>
                        <a:t>M Davis</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$0</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RB 13</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206</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28140">
                <a:tc>
                  <a:txBody>
                    <a:bodyPr/>
                    <a:lstStyle/>
                    <a:p>
                      <a:pPr algn="ctr" fontAlgn="b"/>
                      <a:r>
                        <a:rPr lang="en-US" sz="1050" b="0" i="0" u="none" strike="noStrike" dirty="0">
                          <a:solidFill>
                            <a:srgbClr val="000000"/>
                          </a:solidFill>
                          <a:effectLst/>
                          <a:latin typeface="Segoe UI"/>
                          <a:cs typeface="Segoe UI"/>
                        </a:rPr>
                        <a:t>Flex</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rgbClr val="BFBFBF"/>
                    </a:solidFill>
                  </a:tcPr>
                </a:tc>
                <a:tc>
                  <a:txBody>
                    <a:bodyPr/>
                    <a:lstStyle/>
                    <a:p>
                      <a:pPr algn="ctr" fontAlgn="b"/>
                      <a:r>
                        <a:rPr lang="en-US" sz="1200" b="0" i="0" u="none" strike="noStrike" dirty="0" err="1">
                          <a:solidFill>
                            <a:srgbClr val="FFFFFF"/>
                          </a:solidFill>
                          <a:effectLst/>
                          <a:latin typeface="Segoe UI"/>
                          <a:cs typeface="Segoe UI"/>
                        </a:rPr>
                        <a:t>McKissic</a:t>
                      </a:r>
                      <a:endParaRPr lang="en-US" sz="1200" b="0" i="0" u="none" strike="noStrike" dirty="0">
                        <a:solidFill>
                          <a:srgbClr val="FFFFFF"/>
                        </a:solidFill>
                        <a:effectLst/>
                        <a:latin typeface="Segoe UI"/>
                        <a:cs typeface="Segoe UI"/>
                      </a:endParaRP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$0</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RB 18</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191</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90404522"/>
                  </a:ext>
                </a:extLst>
              </a:tr>
              <a:tr h="328140">
                <a:tc>
                  <a:txBody>
                    <a:bodyPr/>
                    <a:lstStyle/>
                    <a:p>
                      <a:pPr algn="ctr" fontAlgn="b"/>
                      <a:r>
                        <a:rPr lang="en-US" sz="1050" b="0" i="0" u="none" strike="noStrike" dirty="0">
                          <a:solidFill>
                            <a:srgbClr val="000000"/>
                          </a:solidFill>
                          <a:effectLst/>
                          <a:latin typeface="Segoe UI"/>
                          <a:cs typeface="Segoe UI"/>
                        </a:rPr>
                        <a:t>K</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rgbClr val="BFBFBF"/>
                    </a:solidFill>
                  </a:tcPr>
                </a:tc>
                <a:tc>
                  <a:txBody>
                    <a:bodyPr/>
                    <a:lstStyle/>
                    <a:p>
                      <a:pPr algn="ctr" fontAlgn="b"/>
                      <a:r>
                        <a:rPr lang="en-US" sz="1200" b="0" i="0" u="none" strike="noStrike" dirty="0">
                          <a:solidFill>
                            <a:srgbClr val="FFFFFF"/>
                          </a:solidFill>
                          <a:effectLst/>
                          <a:latin typeface="Segoe UI"/>
                          <a:cs typeface="Segoe UI"/>
                        </a:rPr>
                        <a:t>J Sanders</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$0</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K1</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180</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328140">
                <a:tc>
                  <a:txBody>
                    <a:bodyPr/>
                    <a:lstStyle/>
                    <a:p>
                      <a:pPr algn="ctr" fontAlgn="b"/>
                      <a:r>
                        <a:rPr lang="en-US" sz="1050" b="0" i="0" u="none" strike="noStrike" dirty="0">
                          <a:solidFill>
                            <a:srgbClr val="000000"/>
                          </a:solidFill>
                          <a:effectLst/>
                          <a:latin typeface="Segoe UI"/>
                          <a:cs typeface="Segoe UI"/>
                        </a:rPr>
                        <a:t>DST</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fontAlgn="b"/>
                      <a:r>
                        <a:rPr lang="en-US" sz="1200" b="0" i="0" u="none" strike="noStrike" dirty="0">
                          <a:solidFill>
                            <a:srgbClr val="FFFFFF"/>
                          </a:solidFill>
                          <a:effectLst/>
                          <a:latin typeface="Segoe UI"/>
                          <a:cs typeface="Segoe UI"/>
                        </a:rPr>
                        <a:t>IND</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$0</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D1</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225</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28140">
                <a:tc>
                  <a:txBody>
                    <a:bodyPr/>
                    <a:lstStyle/>
                    <a:p>
                      <a:pPr algn="ctr" fontAlgn="b"/>
                      <a:endParaRPr lang="en-US" sz="1200" b="0" i="0" u="none" strike="noStrike" dirty="0">
                        <a:solidFill>
                          <a:srgbClr val="000000"/>
                        </a:solidFill>
                        <a:effectLst/>
                        <a:latin typeface="Segoe UI"/>
                        <a:cs typeface="Segoe UI"/>
                      </a:endParaRPr>
                    </a:p>
                  </a:txBody>
                  <a:tcPr marL="9540" marR="9540" marT="954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dirty="0">
                        <a:solidFill>
                          <a:srgbClr val="FFFFFF"/>
                        </a:solidFill>
                        <a:effectLst/>
                        <a:latin typeface="Segoe UI"/>
                        <a:cs typeface="Segoe UI"/>
                      </a:endParaRPr>
                    </a:p>
                  </a:txBody>
                  <a:tcPr marL="9540" marR="9540" marT="9540" marB="0"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rgbClr val="FFFF00"/>
                          </a:solidFill>
                          <a:effectLst/>
                          <a:latin typeface="Segoe UI"/>
                          <a:cs typeface="Segoe UI"/>
                        </a:rPr>
                        <a:t>$0</a:t>
                      </a:r>
                    </a:p>
                  </a:txBody>
                  <a:tcPr marL="9540" marR="9540" marT="954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b"/>
                      <a:endParaRPr lang="en-US" sz="1200" b="0" i="0" u="none" strike="noStrike" dirty="0">
                        <a:solidFill>
                          <a:srgbClr val="FFFFFF"/>
                        </a:solidFill>
                        <a:effectLst/>
                        <a:latin typeface="Segoe UI"/>
                        <a:cs typeface="Segoe UI"/>
                      </a:endParaRPr>
                    </a:p>
                  </a:txBody>
                  <a:tcPr marL="9540" marR="9540" marT="954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rgbClr val="FFFF00"/>
                          </a:solidFill>
                          <a:effectLst/>
                          <a:latin typeface="Segoe UI"/>
                          <a:cs typeface="Segoe UI"/>
                        </a:rPr>
                        <a:t>2,217</a:t>
                      </a:r>
                    </a:p>
                    <a:p>
                      <a:pPr algn="ctr" fontAlgn="b"/>
                      <a:r>
                        <a:rPr lang="en-US" sz="800" b="0" i="0" u="none" strike="noStrike" dirty="0">
                          <a:solidFill>
                            <a:srgbClr val="FFFF00"/>
                          </a:solidFill>
                          <a:effectLst/>
                          <a:latin typeface="Segoe UI"/>
                          <a:cs typeface="Segoe UI"/>
                        </a:rPr>
                        <a:t>139/</a:t>
                      </a:r>
                      <a:r>
                        <a:rPr lang="en-US" sz="800" b="0" i="0" u="none" strike="noStrike" dirty="0" err="1">
                          <a:solidFill>
                            <a:srgbClr val="FFFF00"/>
                          </a:solidFill>
                          <a:effectLst/>
                          <a:latin typeface="Segoe UI"/>
                          <a:cs typeface="Segoe UI"/>
                        </a:rPr>
                        <a:t>wk</a:t>
                      </a:r>
                      <a:endParaRPr lang="en-US" sz="800" b="0" i="0" u="none" strike="noStrike" dirty="0">
                        <a:solidFill>
                          <a:srgbClr val="FFFF00"/>
                        </a:solidFill>
                        <a:effectLst/>
                        <a:latin typeface="Segoe UI"/>
                        <a:cs typeface="Segoe UI"/>
                      </a:endParaRPr>
                    </a:p>
                  </a:txBody>
                  <a:tcPr marL="9540" marR="9540" marT="954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3847291400"/>
              </p:ext>
            </p:extLst>
          </p:nvPr>
        </p:nvGraphicFramePr>
        <p:xfrm>
          <a:off x="7210753" y="1681212"/>
          <a:ext cx="1651000" cy="2857500"/>
        </p:xfrm>
        <a:graphic>
          <a:graphicData uri="http://schemas.openxmlformats.org/drawingml/2006/table">
            <a:tbl>
              <a:tblPr/>
              <a:tblGrid>
                <a:gridCol w="825500">
                  <a:extLst>
                    <a:ext uri="{9D8B030D-6E8A-4147-A177-3AD203B41FA5}">
                      <a16:colId xmlns:a16="http://schemas.microsoft.com/office/drawing/2014/main" val="20000"/>
                    </a:ext>
                  </a:extLst>
                </a:gridCol>
                <a:gridCol w="825500">
                  <a:extLst>
                    <a:ext uri="{9D8B030D-6E8A-4147-A177-3AD203B41FA5}">
                      <a16:colId xmlns:a16="http://schemas.microsoft.com/office/drawing/2014/main" val="20001"/>
                    </a:ext>
                  </a:extLst>
                </a:gridCol>
              </a:tblGrid>
              <a:tr h="190500">
                <a:tc gridSpan="2">
                  <a:txBody>
                    <a:bodyPr/>
                    <a:lstStyle/>
                    <a:p>
                      <a:pPr algn="ctr" fontAlgn="b"/>
                      <a:r>
                        <a:rPr lang="en-US" sz="1200" b="0" i="0" u="none" strike="noStrike" dirty="0">
                          <a:solidFill>
                            <a:schemeClr val="tx1"/>
                          </a:solidFill>
                          <a:effectLst/>
                          <a:latin typeface="Segoe UI"/>
                          <a:cs typeface="Segoe UI"/>
                        </a:rPr>
                        <a:t>EOS Points For</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bg1">
                        <a:lumMod val="75000"/>
                      </a:schemeClr>
                    </a:solidFill>
                  </a:tcPr>
                </a:tc>
                <a:tc hMerge="1">
                  <a:txBody>
                    <a:bodyPr/>
                    <a:lstStyle/>
                    <a:p>
                      <a:pPr algn="ctr" fontAlgn="b"/>
                      <a:endParaRPr lang="en-US" sz="1200" b="0" i="0" u="none" strike="noStrike" dirty="0">
                        <a:solidFill>
                          <a:srgbClr val="FFFFFF"/>
                        </a:solidFill>
                        <a:effectLst/>
                        <a:latin typeface="Segoe UI"/>
                        <a:cs typeface="Segoe UI"/>
                      </a:endParaRP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0"/>
                  </a:ext>
                </a:extLst>
              </a:tr>
              <a:tr h="190500">
                <a:tc>
                  <a:txBody>
                    <a:bodyPr/>
                    <a:lstStyle/>
                    <a:p>
                      <a:pPr algn="ctr" fontAlgn="b"/>
                      <a:r>
                        <a:rPr lang="en-US" sz="1200" b="0" i="0" u="none" strike="noStrike" dirty="0">
                          <a:solidFill>
                            <a:srgbClr val="FFFF00"/>
                          </a:solidFill>
                          <a:effectLst/>
                          <a:latin typeface="Segoe UI"/>
                          <a:cs typeface="Segoe UI"/>
                        </a:rPr>
                        <a:t>$28 Team</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b"/>
                      <a:r>
                        <a:rPr lang="en-US" sz="1200" b="0" i="0" u="none" strike="noStrike" dirty="0">
                          <a:solidFill>
                            <a:srgbClr val="FFFF00"/>
                          </a:solidFill>
                          <a:effectLst/>
                          <a:latin typeface="Segoe UI"/>
                          <a:cs typeface="Segoe UI"/>
                        </a:rPr>
                        <a:t>2,444</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985395577"/>
                  </a:ext>
                </a:extLst>
              </a:tr>
              <a:tr h="190500">
                <a:tc>
                  <a:txBody>
                    <a:bodyPr/>
                    <a:lstStyle/>
                    <a:p>
                      <a:pPr algn="ctr" fontAlgn="b"/>
                      <a:r>
                        <a:rPr lang="en-US" sz="1200" b="0" i="0" u="none" strike="noStrike" dirty="0">
                          <a:solidFill>
                            <a:srgbClr val="FFFFFF"/>
                          </a:solidFill>
                          <a:effectLst/>
                          <a:latin typeface="Segoe UI"/>
                          <a:cs typeface="Segoe UI"/>
                        </a:rPr>
                        <a:t>Andrew</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b"/>
                      <a:r>
                        <a:rPr lang="en-US" sz="1200" b="0" i="0" u="none" strike="noStrike" dirty="0">
                          <a:solidFill>
                            <a:srgbClr val="FFFFFF"/>
                          </a:solidFill>
                          <a:effectLst/>
                          <a:latin typeface="Segoe UI"/>
                          <a:cs typeface="Segoe UI"/>
                        </a:rPr>
                        <a:t>2,363</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1"/>
                  </a:ext>
                </a:extLst>
              </a:tr>
              <a:tr h="190500">
                <a:tc>
                  <a:txBody>
                    <a:bodyPr/>
                    <a:lstStyle/>
                    <a:p>
                      <a:pPr algn="ctr" fontAlgn="b"/>
                      <a:r>
                        <a:rPr lang="en-US" sz="1200" b="0" i="0" u="none" strike="noStrike" dirty="0">
                          <a:solidFill>
                            <a:srgbClr val="FFFFFF"/>
                          </a:solidFill>
                          <a:effectLst/>
                          <a:latin typeface="Segoe UI"/>
                          <a:cs typeface="Segoe UI"/>
                        </a:rPr>
                        <a:t>Eddie</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b"/>
                      <a:r>
                        <a:rPr lang="en-US" sz="1200" b="0" i="0" u="none" strike="noStrike" dirty="0">
                          <a:solidFill>
                            <a:srgbClr val="FFFFFF"/>
                          </a:solidFill>
                          <a:effectLst/>
                          <a:latin typeface="Segoe UI"/>
                          <a:cs typeface="Segoe UI"/>
                        </a:rPr>
                        <a:t>2,292</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2"/>
                  </a:ext>
                </a:extLst>
              </a:tr>
              <a:tr h="190500">
                <a:tc>
                  <a:txBody>
                    <a:bodyPr/>
                    <a:lstStyle/>
                    <a:p>
                      <a:pPr algn="ctr" fontAlgn="b"/>
                      <a:r>
                        <a:rPr lang="en-US" sz="1200" b="0" i="0" u="none" strike="noStrike" dirty="0">
                          <a:solidFill>
                            <a:srgbClr val="FFFFFF"/>
                          </a:solidFill>
                          <a:effectLst/>
                          <a:latin typeface="Segoe UI"/>
                          <a:cs typeface="Segoe UI"/>
                        </a:rPr>
                        <a:t>Jim</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b"/>
                      <a:r>
                        <a:rPr lang="en-US" sz="1200" b="0" i="0" u="none" strike="noStrike" dirty="0">
                          <a:solidFill>
                            <a:srgbClr val="FFFFFF"/>
                          </a:solidFill>
                          <a:effectLst/>
                          <a:latin typeface="Segoe UI"/>
                          <a:cs typeface="Segoe UI"/>
                        </a:rPr>
                        <a:t>2,283</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3"/>
                  </a:ext>
                </a:extLst>
              </a:tr>
              <a:tr h="190500">
                <a:tc>
                  <a:txBody>
                    <a:bodyPr/>
                    <a:lstStyle/>
                    <a:p>
                      <a:pPr algn="ctr" fontAlgn="b"/>
                      <a:r>
                        <a:rPr lang="en-US" sz="1200" b="0" i="0" u="none" strike="noStrike" dirty="0">
                          <a:solidFill>
                            <a:srgbClr val="FFFFFF"/>
                          </a:solidFill>
                          <a:effectLst/>
                          <a:latin typeface="Segoe UI"/>
                          <a:cs typeface="Segoe UI"/>
                        </a:rPr>
                        <a:t>Trevor</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b"/>
                      <a:r>
                        <a:rPr lang="en-US" sz="1200" b="0" i="0" u="none" strike="noStrike" dirty="0">
                          <a:solidFill>
                            <a:srgbClr val="FFFFFF"/>
                          </a:solidFill>
                          <a:effectLst/>
                          <a:latin typeface="Segoe UI"/>
                          <a:cs typeface="Segoe UI"/>
                        </a:rPr>
                        <a:t>2,253</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4"/>
                  </a:ext>
                </a:extLst>
              </a:tr>
              <a:tr h="190500">
                <a:tc>
                  <a:txBody>
                    <a:bodyPr/>
                    <a:lstStyle/>
                    <a:p>
                      <a:pPr algn="ctr" fontAlgn="b"/>
                      <a:r>
                        <a:rPr lang="en-US" sz="1200" b="0" i="0" u="none" strike="noStrike" dirty="0">
                          <a:solidFill>
                            <a:srgbClr val="FFFFFF"/>
                          </a:solidFill>
                          <a:effectLst/>
                          <a:latin typeface="Segoe UI"/>
                          <a:cs typeface="Segoe UI"/>
                        </a:rPr>
                        <a:t>Aaron</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b"/>
                      <a:r>
                        <a:rPr lang="en-US" sz="1200" b="0" i="0" u="none" strike="noStrike" dirty="0">
                          <a:solidFill>
                            <a:srgbClr val="FFFFFF"/>
                          </a:solidFill>
                          <a:effectLst/>
                          <a:latin typeface="Segoe UI"/>
                          <a:cs typeface="Segoe UI"/>
                        </a:rPr>
                        <a:t>2,237</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5"/>
                  </a:ext>
                </a:extLst>
              </a:tr>
              <a:tr h="190500">
                <a:tc>
                  <a:txBody>
                    <a:bodyPr/>
                    <a:lstStyle/>
                    <a:p>
                      <a:pPr algn="ctr" fontAlgn="b"/>
                      <a:r>
                        <a:rPr lang="en-US" sz="1200" b="0" i="0" u="none" strike="noStrike" dirty="0">
                          <a:solidFill>
                            <a:srgbClr val="FFFFFF"/>
                          </a:solidFill>
                          <a:effectLst/>
                          <a:latin typeface="Segoe UI"/>
                          <a:cs typeface="Segoe UI"/>
                        </a:rPr>
                        <a:t>Bill</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b"/>
                      <a:r>
                        <a:rPr lang="en-US" sz="1200" b="0" i="0" u="none" strike="noStrike" dirty="0">
                          <a:solidFill>
                            <a:srgbClr val="FFFFFF"/>
                          </a:solidFill>
                          <a:effectLst/>
                          <a:latin typeface="Segoe UI"/>
                          <a:cs typeface="Segoe UI"/>
                        </a:rPr>
                        <a:t>2,224</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6"/>
                  </a:ext>
                </a:extLst>
              </a:tr>
              <a:tr h="190500">
                <a:tc>
                  <a:txBody>
                    <a:bodyPr/>
                    <a:lstStyle/>
                    <a:p>
                      <a:pPr algn="ctr" fontAlgn="b"/>
                      <a:r>
                        <a:rPr lang="en-US" sz="1200" b="0" i="0" u="none" strike="noStrike" dirty="0">
                          <a:solidFill>
                            <a:srgbClr val="FFFF00"/>
                          </a:solidFill>
                          <a:effectLst/>
                          <a:latin typeface="Segoe UI"/>
                          <a:cs typeface="Segoe UI"/>
                        </a:rPr>
                        <a:t>$0 Team</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b"/>
                      <a:r>
                        <a:rPr lang="en-US" sz="1200" b="0" i="0" u="none" strike="noStrike" dirty="0">
                          <a:solidFill>
                            <a:srgbClr val="FFFF00"/>
                          </a:solidFill>
                          <a:effectLst/>
                          <a:latin typeface="Segoe UI"/>
                          <a:cs typeface="Segoe UI"/>
                        </a:rPr>
                        <a:t>2,217</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434839605"/>
                  </a:ext>
                </a:extLst>
              </a:tr>
              <a:tr h="190500">
                <a:tc>
                  <a:txBody>
                    <a:bodyPr/>
                    <a:lstStyle/>
                    <a:p>
                      <a:pPr algn="ctr" fontAlgn="b"/>
                      <a:r>
                        <a:rPr lang="en-US" sz="1200" b="0" i="0" u="none" strike="noStrike" dirty="0">
                          <a:solidFill>
                            <a:srgbClr val="FFFFFF"/>
                          </a:solidFill>
                          <a:effectLst/>
                          <a:latin typeface="Segoe UI"/>
                          <a:cs typeface="Segoe UI"/>
                        </a:rPr>
                        <a:t>Kurt</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b"/>
                      <a:r>
                        <a:rPr lang="en-US" sz="1200" b="0" i="0" u="none" strike="noStrike" dirty="0">
                          <a:solidFill>
                            <a:srgbClr val="FFFFFF"/>
                          </a:solidFill>
                          <a:effectLst/>
                          <a:latin typeface="Segoe UI"/>
                          <a:cs typeface="Segoe UI"/>
                        </a:rPr>
                        <a:t>2,166</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7"/>
                  </a:ext>
                </a:extLst>
              </a:tr>
              <a:tr h="190500">
                <a:tc>
                  <a:txBody>
                    <a:bodyPr/>
                    <a:lstStyle/>
                    <a:p>
                      <a:pPr algn="ctr" fontAlgn="b"/>
                      <a:r>
                        <a:rPr lang="en-US" sz="1200" b="0" i="0" u="none" strike="noStrike" dirty="0">
                          <a:solidFill>
                            <a:srgbClr val="FFFFFF"/>
                          </a:solidFill>
                          <a:effectLst/>
                          <a:latin typeface="Segoe UI"/>
                          <a:cs typeface="Segoe UI"/>
                        </a:rPr>
                        <a:t>Jeff</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b"/>
                      <a:r>
                        <a:rPr lang="en-US" sz="1200" b="0" i="0" u="none" strike="noStrike" dirty="0">
                          <a:solidFill>
                            <a:srgbClr val="FFFFFF"/>
                          </a:solidFill>
                          <a:effectLst/>
                          <a:latin typeface="Segoe UI"/>
                          <a:cs typeface="Segoe UI"/>
                        </a:rPr>
                        <a:t>2,120</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8"/>
                  </a:ext>
                </a:extLst>
              </a:tr>
              <a:tr h="190500">
                <a:tc>
                  <a:txBody>
                    <a:bodyPr/>
                    <a:lstStyle/>
                    <a:p>
                      <a:pPr algn="ctr" fontAlgn="b"/>
                      <a:r>
                        <a:rPr lang="en-US" sz="1200" b="0" i="0" u="none" strike="noStrike" dirty="0">
                          <a:solidFill>
                            <a:srgbClr val="FFFFFF"/>
                          </a:solidFill>
                          <a:effectLst/>
                          <a:latin typeface="Segoe UI"/>
                          <a:cs typeface="Segoe UI"/>
                        </a:rPr>
                        <a:t>Darren</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b"/>
                      <a:r>
                        <a:rPr lang="en-US" sz="1200" b="0" i="0" u="none" strike="noStrike" dirty="0">
                          <a:solidFill>
                            <a:srgbClr val="FFFFFF"/>
                          </a:solidFill>
                          <a:effectLst/>
                          <a:latin typeface="Segoe UI"/>
                          <a:cs typeface="Segoe UI"/>
                        </a:rPr>
                        <a:t>2,119</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9"/>
                  </a:ext>
                </a:extLst>
              </a:tr>
              <a:tr h="190500">
                <a:tc>
                  <a:txBody>
                    <a:bodyPr/>
                    <a:lstStyle/>
                    <a:p>
                      <a:pPr algn="ctr" fontAlgn="b"/>
                      <a:r>
                        <a:rPr lang="en-US" sz="1200" b="0" i="0" u="none" strike="noStrike" dirty="0">
                          <a:solidFill>
                            <a:srgbClr val="FFFFFF"/>
                          </a:solidFill>
                          <a:effectLst/>
                          <a:latin typeface="Segoe UI"/>
                          <a:cs typeface="Segoe UI"/>
                        </a:rPr>
                        <a:t>Jake</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b"/>
                      <a:r>
                        <a:rPr lang="en-US" sz="1200" b="0" i="0" u="none" strike="noStrike" dirty="0">
                          <a:solidFill>
                            <a:srgbClr val="FFFFFF"/>
                          </a:solidFill>
                          <a:effectLst/>
                          <a:latin typeface="Segoe UI"/>
                          <a:cs typeface="Segoe UI"/>
                        </a:rPr>
                        <a:t>2,019</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682013268"/>
                  </a:ext>
                </a:extLst>
              </a:tr>
              <a:tr h="190500">
                <a:tc>
                  <a:txBody>
                    <a:bodyPr/>
                    <a:lstStyle/>
                    <a:p>
                      <a:pPr algn="ctr" fontAlgn="b"/>
                      <a:r>
                        <a:rPr lang="en-US" sz="1200" b="0" i="0" u="none" strike="noStrike" dirty="0">
                          <a:solidFill>
                            <a:srgbClr val="FFFFFF"/>
                          </a:solidFill>
                          <a:effectLst/>
                          <a:latin typeface="Segoe UI"/>
                          <a:cs typeface="Segoe UI"/>
                        </a:rPr>
                        <a:t>Albert</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b"/>
                      <a:r>
                        <a:rPr lang="en-US" sz="1200" b="0" i="0" u="none" strike="noStrike" dirty="0">
                          <a:solidFill>
                            <a:srgbClr val="FFFFFF"/>
                          </a:solidFill>
                          <a:effectLst/>
                          <a:latin typeface="Segoe UI"/>
                          <a:cs typeface="Segoe UI"/>
                        </a:rPr>
                        <a:t>2,005</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10"/>
                  </a:ext>
                </a:extLst>
              </a:tr>
              <a:tr h="190500">
                <a:tc>
                  <a:txBody>
                    <a:bodyPr/>
                    <a:lstStyle/>
                    <a:p>
                      <a:pPr algn="ctr" fontAlgn="b"/>
                      <a:r>
                        <a:rPr lang="en-US" sz="1200" b="0" i="0" u="none" strike="noStrike" dirty="0">
                          <a:solidFill>
                            <a:srgbClr val="FFFFFF"/>
                          </a:solidFill>
                          <a:effectLst/>
                          <a:latin typeface="Segoe UI"/>
                          <a:cs typeface="Segoe UI"/>
                        </a:rPr>
                        <a:t>Trent</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b"/>
                      <a:r>
                        <a:rPr lang="en-US" sz="1200" b="0" i="0" u="none" strike="noStrike" dirty="0">
                          <a:solidFill>
                            <a:srgbClr val="FFFFFF"/>
                          </a:solidFill>
                          <a:effectLst/>
                          <a:latin typeface="Segoe UI"/>
                          <a:cs typeface="Segoe UI"/>
                        </a:rPr>
                        <a:t>2,004</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graphicFrame>
        <p:nvGraphicFramePr>
          <p:cNvPr id="2" name="Table 1">
            <a:extLst>
              <a:ext uri="{FF2B5EF4-FFF2-40B4-BE49-F238E27FC236}">
                <a16:creationId xmlns:a16="http://schemas.microsoft.com/office/drawing/2014/main" id="{66734130-75EA-47F4-9655-542198055B45}"/>
              </a:ext>
            </a:extLst>
          </p:cNvPr>
          <p:cNvGraphicFramePr>
            <a:graphicFrameLocks noGrp="1"/>
          </p:cNvGraphicFramePr>
          <p:nvPr>
            <p:extLst>
              <p:ext uri="{D42A27DB-BD31-4B8C-83A1-F6EECF244321}">
                <p14:modId xmlns:p14="http://schemas.microsoft.com/office/powerpoint/2010/main" val="3069166992"/>
              </p:ext>
            </p:extLst>
          </p:nvPr>
        </p:nvGraphicFramePr>
        <p:xfrm>
          <a:off x="282247" y="905384"/>
          <a:ext cx="3200925" cy="4015320"/>
        </p:xfrm>
        <a:graphic>
          <a:graphicData uri="http://schemas.openxmlformats.org/drawingml/2006/table">
            <a:tbl>
              <a:tblPr/>
              <a:tblGrid>
                <a:gridCol w="389302">
                  <a:extLst>
                    <a:ext uri="{9D8B030D-6E8A-4147-A177-3AD203B41FA5}">
                      <a16:colId xmlns:a16="http://schemas.microsoft.com/office/drawing/2014/main" val="20000"/>
                    </a:ext>
                  </a:extLst>
                </a:gridCol>
                <a:gridCol w="777684">
                  <a:extLst>
                    <a:ext uri="{9D8B030D-6E8A-4147-A177-3AD203B41FA5}">
                      <a16:colId xmlns:a16="http://schemas.microsoft.com/office/drawing/2014/main" val="20001"/>
                    </a:ext>
                  </a:extLst>
                </a:gridCol>
                <a:gridCol w="628128">
                  <a:extLst>
                    <a:ext uri="{9D8B030D-6E8A-4147-A177-3AD203B41FA5}">
                      <a16:colId xmlns:a16="http://schemas.microsoft.com/office/drawing/2014/main" val="20002"/>
                    </a:ext>
                  </a:extLst>
                </a:gridCol>
                <a:gridCol w="634110">
                  <a:extLst>
                    <a:ext uri="{9D8B030D-6E8A-4147-A177-3AD203B41FA5}">
                      <a16:colId xmlns:a16="http://schemas.microsoft.com/office/drawing/2014/main" val="20003"/>
                    </a:ext>
                  </a:extLst>
                </a:gridCol>
                <a:gridCol w="771701">
                  <a:extLst>
                    <a:ext uri="{9D8B030D-6E8A-4147-A177-3AD203B41FA5}">
                      <a16:colId xmlns:a16="http://schemas.microsoft.com/office/drawing/2014/main" val="20004"/>
                    </a:ext>
                  </a:extLst>
                </a:gridCol>
              </a:tblGrid>
              <a:tr h="328140">
                <a:tc>
                  <a:txBody>
                    <a:bodyPr/>
                    <a:lstStyle/>
                    <a:p>
                      <a:pPr algn="ctr" fontAlgn="b"/>
                      <a:endParaRPr lang="en-US" sz="1050" b="0" i="0" u="none" strike="noStrike" dirty="0">
                        <a:solidFill>
                          <a:srgbClr val="000000"/>
                        </a:solidFill>
                        <a:effectLst/>
                        <a:latin typeface="Segoe UI"/>
                        <a:cs typeface="Segoe UI"/>
                      </a:endParaRPr>
                    </a:p>
                  </a:txBody>
                  <a:tcPr marL="9540" marR="9540" marT="9540" marB="0" anchor="ctr">
                    <a:lnL w="12700" cap="flat" cmpd="sng" algn="ctr">
                      <a:no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chemeClr val="tx1"/>
                          </a:solidFill>
                          <a:effectLst/>
                          <a:latin typeface="Segoe UI"/>
                          <a:cs typeface="Segoe UI"/>
                        </a:rPr>
                        <a:t>Player</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fontAlgn="b"/>
                      <a:r>
                        <a:rPr lang="en-US" sz="1050" b="0" i="0" u="none" strike="noStrike" dirty="0">
                          <a:solidFill>
                            <a:schemeClr val="tx1"/>
                          </a:solidFill>
                          <a:effectLst/>
                          <a:latin typeface="Segoe UI"/>
                          <a:cs typeface="Segoe UI"/>
                        </a:rPr>
                        <a:t>Draft Cost</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fontAlgn="b"/>
                      <a:r>
                        <a:rPr lang="en-US" sz="1050" b="0" i="0" u="none" strike="noStrike" dirty="0">
                          <a:solidFill>
                            <a:schemeClr val="tx1"/>
                          </a:solidFill>
                          <a:effectLst/>
                          <a:latin typeface="Segoe UI"/>
                          <a:cs typeface="Segoe UI"/>
                        </a:rPr>
                        <a:t>EOS Rank</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050" b="0" i="0" u="none" strike="noStrike" dirty="0">
                          <a:solidFill>
                            <a:schemeClr val="tx1"/>
                          </a:solidFill>
                          <a:effectLst/>
                          <a:latin typeface="Segoe UI"/>
                          <a:cs typeface="Segoe UI"/>
                        </a:rPr>
                        <a:t>EOS </a:t>
                      </a:r>
                      <a:r>
                        <a:rPr lang="en-US" sz="1050" b="0" i="0" u="none" strike="noStrike" dirty="0" err="1">
                          <a:solidFill>
                            <a:schemeClr val="tx1"/>
                          </a:solidFill>
                          <a:effectLst/>
                          <a:latin typeface="Segoe UI"/>
                          <a:cs typeface="Segoe UI"/>
                        </a:rPr>
                        <a:t>Pts</a:t>
                      </a:r>
                      <a:endParaRPr lang="en-US" sz="1050" b="0" i="0" u="none" strike="noStrike" dirty="0">
                        <a:solidFill>
                          <a:schemeClr val="tx1"/>
                        </a:solidFill>
                        <a:effectLst/>
                        <a:latin typeface="Segoe UI"/>
                        <a:cs typeface="Segoe UI"/>
                      </a:endParaRP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10000"/>
                  </a:ext>
                </a:extLst>
              </a:tr>
              <a:tr h="328140">
                <a:tc>
                  <a:txBody>
                    <a:bodyPr/>
                    <a:lstStyle/>
                    <a:p>
                      <a:pPr algn="ctr" fontAlgn="b"/>
                      <a:r>
                        <a:rPr lang="en-US" sz="1050" b="0" i="0" u="none" strike="noStrike" dirty="0">
                          <a:solidFill>
                            <a:srgbClr val="000000"/>
                          </a:solidFill>
                          <a:effectLst/>
                          <a:latin typeface="Segoe UI"/>
                          <a:cs typeface="Segoe UI"/>
                        </a:rPr>
                        <a:t>QB</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75000"/>
                      </a:schemeClr>
                    </a:solidFill>
                  </a:tcPr>
                </a:tc>
                <a:tc>
                  <a:txBody>
                    <a:bodyPr/>
                    <a:lstStyle/>
                    <a:p>
                      <a:pPr algn="ctr" fontAlgn="b"/>
                      <a:r>
                        <a:rPr lang="en-US" sz="1200" b="0" i="0" u="none" strike="noStrike" dirty="0">
                          <a:solidFill>
                            <a:srgbClr val="FFFFFF"/>
                          </a:solidFill>
                          <a:effectLst/>
                          <a:latin typeface="Segoe UI"/>
                          <a:cs typeface="Segoe UI"/>
                        </a:rPr>
                        <a:t>Rodgers</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$4</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QB 2</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FFFFFF"/>
                          </a:solidFill>
                          <a:effectLst/>
                          <a:latin typeface="Segoe UI"/>
                          <a:cs typeface="Segoe UI"/>
                        </a:rPr>
                        <a:t>394</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28140">
                <a:tc>
                  <a:txBody>
                    <a:bodyPr/>
                    <a:lstStyle/>
                    <a:p>
                      <a:pPr algn="ctr" fontAlgn="b"/>
                      <a:r>
                        <a:rPr lang="en-US" sz="1050" b="0" i="0" u="none" strike="noStrike" dirty="0">
                          <a:solidFill>
                            <a:srgbClr val="000000"/>
                          </a:solidFill>
                          <a:effectLst/>
                          <a:latin typeface="Segoe UI"/>
                          <a:cs typeface="Segoe UI"/>
                        </a:rPr>
                        <a:t>WR1</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75000"/>
                      </a:schemeClr>
                    </a:solidFill>
                  </a:tcPr>
                </a:tc>
                <a:tc>
                  <a:txBody>
                    <a:bodyPr/>
                    <a:lstStyle/>
                    <a:p>
                      <a:pPr algn="ctr" fontAlgn="b"/>
                      <a:r>
                        <a:rPr lang="en-US" sz="1200" b="0" i="0" u="none" strike="noStrike" dirty="0">
                          <a:solidFill>
                            <a:srgbClr val="FFFFFF"/>
                          </a:solidFill>
                          <a:effectLst/>
                          <a:latin typeface="Segoe UI"/>
                          <a:cs typeface="Segoe UI"/>
                        </a:rPr>
                        <a:t>Jefferson</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$5</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WR 6</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282</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28140">
                <a:tc>
                  <a:txBody>
                    <a:bodyPr/>
                    <a:lstStyle/>
                    <a:p>
                      <a:pPr algn="ctr" fontAlgn="b"/>
                      <a:r>
                        <a:rPr lang="en-US" sz="1050" b="0" i="0" u="none" strike="noStrike" dirty="0">
                          <a:solidFill>
                            <a:srgbClr val="000000"/>
                          </a:solidFill>
                          <a:effectLst/>
                          <a:latin typeface="Segoe UI"/>
                          <a:cs typeface="Segoe UI"/>
                        </a:rPr>
                        <a:t>WR2</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75000"/>
                      </a:schemeClr>
                    </a:solidFill>
                  </a:tcPr>
                </a:tc>
                <a:tc>
                  <a:txBody>
                    <a:bodyPr/>
                    <a:lstStyle/>
                    <a:p>
                      <a:pPr algn="ctr" fontAlgn="b"/>
                      <a:r>
                        <a:rPr lang="en-US" sz="1200" b="0" i="0" u="none" strike="noStrike" dirty="0" err="1">
                          <a:solidFill>
                            <a:srgbClr val="FFFFFF"/>
                          </a:solidFill>
                          <a:effectLst/>
                          <a:latin typeface="Segoe UI"/>
                          <a:cs typeface="Segoe UI"/>
                        </a:rPr>
                        <a:t>Diontae</a:t>
                      </a:r>
                      <a:endParaRPr lang="en-US" sz="1200" b="0" i="0" u="none" strike="noStrike" dirty="0">
                        <a:solidFill>
                          <a:srgbClr val="FFFFFF"/>
                        </a:solidFill>
                        <a:effectLst/>
                        <a:latin typeface="Segoe UI"/>
                        <a:cs typeface="Segoe UI"/>
                      </a:endParaRP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$8</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WR 21</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227</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28140">
                <a:tc>
                  <a:txBody>
                    <a:bodyPr/>
                    <a:lstStyle/>
                    <a:p>
                      <a:pPr algn="ctr" fontAlgn="b"/>
                      <a:r>
                        <a:rPr lang="en-US" sz="1050" b="0" i="0" u="none" strike="noStrike" dirty="0">
                          <a:solidFill>
                            <a:srgbClr val="000000"/>
                          </a:solidFill>
                          <a:effectLst/>
                          <a:latin typeface="Segoe UI"/>
                          <a:cs typeface="Segoe UI"/>
                        </a:rPr>
                        <a:t>RB1</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75000"/>
                      </a:schemeClr>
                    </a:solidFill>
                  </a:tcPr>
                </a:tc>
                <a:tc>
                  <a:txBody>
                    <a:bodyPr/>
                    <a:lstStyle/>
                    <a:p>
                      <a:pPr algn="ctr" fontAlgn="b"/>
                      <a:r>
                        <a:rPr lang="en-US" sz="1200" b="0" i="0" u="none" strike="noStrike" dirty="0">
                          <a:solidFill>
                            <a:srgbClr val="FFFFFF"/>
                          </a:solidFill>
                          <a:effectLst/>
                          <a:latin typeface="Segoe UI"/>
                          <a:cs typeface="Segoe UI"/>
                        </a:rPr>
                        <a:t>J Robinson</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$0</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RB 7</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254</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8140">
                <a:tc>
                  <a:txBody>
                    <a:bodyPr/>
                    <a:lstStyle/>
                    <a:p>
                      <a:pPr algn="ctr" fontAlgn="b"/>
                      <a:r>
                        <a:rPr lang="en-US" sz="1050" b="0" i="0" u="none" strike="noStrike" dirty="0">
                          <a:solidFill>
                            <a:srgbClr val="000000"/>
                          </a:solidFill>
                          <a:effectLst/>
                          <a:latin typeface="Segoe UI"/>
                          <a:cs typeface="Segoe UI"/>
                        </a:rPr>
                        <a:t>RB2</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75000"/>
                      </a:schemeClr>
                    </a:solidFill>
                  </a:tcPr>
                </a:tc>
                <a:tc>
                  <a:txBody>
                    <a:bodyPr/>
                    <a:lstStyle/>
                    <a:p>
                      <a:pPr algn="ctr" fontAlgn="b"/>
                      <a:r>
                        <a:rPr lang="en-US" sz="1200" b="0" i="0" u="none" strike="noStrike" dirty="0">
                          <a:solidFill>
                            <a:srgbClr val="FFFFFF"/>
                          </a:solidFill>
                          <a:effectLst/>
                          <a:latin typeface="Segoe UI"/>
                          <a:cs typeface="Segoe UI"/>
                        </a:rPr>
                        <a:t>Monty</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$10</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RB 4</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269</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28140">
                <a:tc>
                  <a:txBody>
                    <a:bodyPr/>
                    <a:lstStyle/>
                    <a:p>
                      <a:pPr algn="ctr" fontAlgn="b"/>
                      <a:r>
                        <a:rPr lang="en-US" sz="1050" b="0" i="0" u="none" strike="noStrike" dirty="0">
                          <a:solidFill>
                            <a:srgbClr val="000000"/>
                          </a:solidFill>
                          <a:effectLst/>
                          <a:latin typeface="Segoe UI"/>
                          <a:cs typeface="Segoe UI"/>
                        </a:rPr>
                        <a:t>TE</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75000"/>
                      </a:schemeClr>
                    </a:solidFill>
                  </a:tcPr>
                </a:tc>
                <a:tc>
                  <a:txBody>
                    <a:bodyPr/>
                    <a:lstStyle/>
                    <a:p>
                      <a:pPr algn="ctr" fontAlgn="b"/>
                      <a:r>
                        <a:rPr lang="en-US" sz="1200" b="0" i="0" u="none" strike="noStrike" dirty="0">
                          <a:solidFill>
                            <a:srgbClr val="FFFFFF"/>
                          </a:solidFill>
                          <a:effectLst/>
                          <a:latin typeface="Segoe UI"/>
                          <a:cs typeface="Segoe UI"/>
                        </a:rPr>
                        <a:t>Logan</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$0</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TE 3</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177</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28140">
                <a:tc>
                  <a:txBody>
                    <a:bodyPr/>
                    <a:lstStyle/>
                    <a:p>
                      <a:pPr algn="ctr" fontAlgn="b"/>
                      <a:r>
                        <a:rPr lang="en-US" sz="1050" b="0" i="0" u="none" strike="noStrike" dirty="0">
                          <a:solidFill>
                            <a:srgbClr val="000000"/>
                          </a:solidFill>
                          <a:effectLst/>
                          <a:latin typeface="Segoe UI"/>
                          <a:cs typeface="Segoe UI"/>
                        </a:rPr>
                        <a:t>Flex</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75000"/>
                      </a:schemeClr>
                    </a:solidFill>
                  </a:tcPr>
                </a:tc>
                <a:tc>
                  <a:txBody>
                    <a:bodyPr/>
                    <a:lstStyle/>
                    <a:p>
                      <a:pPr algn="ctr" fontAlgn="b"/>
                      <a:r>
                        <a:rPr lang="en-US" sz="1200" b="0" i="0" u="none" strike="noStrike" dirty="0">
                          <a:solidFill>
                            <a:srgbClr val="FFFFFF"/>
                          </a:solidFill>
                          <a:effectLst/>
                          <a:latin typeface="Segoe UI"/>
                          <a:cs typeface="Segoe UI"/>
                        </a:rPr>
                        <a:t>Robby</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$1</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WR 20</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228</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28140">
                <a:tc>
                  <a:txBody>
                    <a:bodyPr/>
                    <a:lstStyle/>
                    <a:p>
                      <a:pPr algn="ctr" fontAlgn="b"/>
                      <a:r>
                        <a:rPr lang="en-US" sz="1050" b="0" i="0" u="none" strike="noStrike" dirty="0">
                          <a:solidFill>
                            <a:srgbClr val="000000"/>
                          </a:solidFill>
                          <a:effectLst/>
                          <a:latin typeface="Segoe UI"/>
                          <a:cs typeface="Segoe UI"/>
                        </a:rPr>
                        <a:t>Flex</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rgbClr val="BFBFBF"/>
                    </a:solidFill>
                  </a:tcPr>
                </a:tc>
                <a:tc>
                  <a:txBody>
                    <a:bodyPr/>
                    <a:lstStyle/>
                    <a:p>
                      <a:pPr algn="ctr" fontAlgn="b"/>
                      <a:r>
                        <a:rPr lang="en-US" sz="1200" b="0" i="0" u="none" strike="noStrike" dirty="0" err="1">
                          <a:solidFill>
                            <a:srgbClr val="FFFFFF"/>
                          </a:solidFill>
                          <a:effectLst/>
                          <a:latin typeface="Segoe UI"/>
                          <a:cs typeface="Segoe UI"/>
                        </a:rPr>
                        <a:t>Nyheim</a:t>
                      </a:r>
                      <a:endParaRPr lang="en-US" sz="1200" b="0" i="0" u="none" strike="noStrike" dirty="0">
                        <a:solidFill>
                          <a:srgbClr val="FFFFFF"/>
                        </a:solidFill>
                        <a:effectLst/>
                        <a:latin typeface="Segoe UI"/>
                        <a:cs typeface="Segoe UI"/>
                      </a:endParaRP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$0</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RB 12</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208</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90404522"/>
                  </a:ext>
                </a:extLst>
              </a:tr>
              <a:tr h="328140">
                <a:tc>
                  <a:txBody>
                    <a:bodyPr/>
                    <a:lstStyle/>
                    <a:p>
                      <a:pPr algn="ctr" fontAlgn="b"/>
                      <a:r>
                        <a:rPr lang="en-US" sz="1050" b="0" i="0" u="none" strike="noStrike" dirty="0">
                          <a:solidFill>
                            <a:srgbClr val="000000"/>
                          </a:solidFill>
                          <a:effectLst/>
                          <a:latin typeface="Segoe UI"/>
                          <a:cs typeface="Segoe UI"/>
                        </a:rPr>
                        <a:t>K</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rgbClr val="BFBFBF"/>
                    </a:solidFill>
                  </a:tcPr>
                </a:tc>
                <a:tc>
                  <a:txBody>
                    <a:bodyPr/>
                    <a:lstStyle/>
                    <a:p>
                      <a:pPr algn="ctr" fontAlgn="b"/>
                      <a:r>
                        <a:rPr lang="en-US" sz="1200" b="0" i="0" u="none" strike="noStrike" dirty="0">
                          <a:solidFill>
                            <a:srgbClr val="FFFFFF"/>
                          </a:solidFill>
                          <a:effectLst/>
                          <a:latin typeface="Segoe UI"/>
                          <a:cs typeface="Segoe UI"/>
                        </a:rPr>
                        <a:t>J Sanders</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$0</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K1</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180</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328140">
                <a:tc>
                  <a:txBody>
                    <a:bodyPr/>
                    <a:lstStyle/>
                    <a:p>
                      <a:pPr algn="ctr" fontAlgn="b"/>
                      <a:r>
                        <a:rPr lang="en-US" sz="1050" b="0" i="0" u="none" strike="noStrike" dirty="0">
                          <a:solidFill>
                            <a:srgbClr val="000000"/>
                          </a:solidFill>
                          <a:effectLst/>
                          <a:latin typeface="Segoe UI"/>
                          <a:cs typeface="Segoe UI"/>
                        </a:rPr>
                        <a:t>DST</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fontAlgn="b"/>
                      <a:r>
                        <a:rPr lang="en-US" sz="1200" b="0" i="0" u="none" strike="noStrike" dirty="0">
                          <a:solidFill>
                            <a:srgbClr val="FFFFFF"/>
                          </a:solidFill>
                          <a:effectLst/>
                          <a:latin typeface="Segoe UI"/>
                          <a:cs typeface="Segoe UI"/>
                        </a:rPr>
                        <a:t>IND</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$0</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D1</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FFFFFF"/>
                          </a:solidFill>
                          <a:effectLst/>
                          <a:latin typeface="Segoe UI"/>
                          <a:cs typeface="Segoe UI"/>
                        </a:rPr>
                        <a:t>225</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28140">
                <a:tc>
                  <a:txBody>
                    <a:bodyPr/>
                    <a:lstStyle/>
                    <a:p>
                      <a:pPr algn="ctr" fontAlgn="b"/>
                      <a:endParaRPr lang="en-US" sz="1200" b="0" i="0" u="none" strike="noStrike" dirty="0">
                        <a:solidFill>
                          <a:srgbClr val="000000"/>
                        </a:solidFill>
                        <a:effectLst/>
                        <a:latin typeface="Segoe UI"/>
                        <a:cs typeface="Segoe UI"/>
                      </a:endParaRPr>
                    </a:p>
                  </a:txBody>
                  <a:tcPr marL="9540" marR="9540" marT="954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dirty="0">
                        <a:solidFill>
                          <a:srgbClr val="FFFFFF"/>
                        </a:solidFill>
                        <a:effectLst/>
                        <a:latin typeface="Segoe UI"/>
                        <a:cs typeface="Segoe UI"/>
                      </a:endParaRPr>
                    </a:p>
                  </a:txBody>
                  <a:tcPr marL="9540" marR="9540" marT="9540" marB="0"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rgbClr val="FFFF00"/>
                          </a:solidFill>
                          <a:effectLst/>
                          <a:latin typeface="Segoe UI"/>
                          <a:cs typeface="Segoe UI"/>
                        </a:rPr>
                        <a:t>$28</a:t>
                      </a:r>
                    </a:p>
                  </a:txBody>
                  <a:tcPr marL="9540" marR="9540" marT="954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b"/>
                      <a:endParaRPr lang="en-US" sz="1200" b="0" i="0" u="none" strike="noStrike" dirty="0">
                        <a:solidFill>
                          <a:srgbClr val="FFFFFF"/>
                        </a:solidFill>
                        <a:effectLst/>
                        <a:latin typeface="Segoe UI"/>
                        <a:cs typeface="Segoe UI"/>
                      </a:endParaRPr>
                    </a:p>
                  </a:txBody>
                  <a:tcPr marL="9540" marR="9540" marT="954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rgbClr val="FFFF00"/>
                          </a:solidFill>
                          <a:effectLst/>
                          <a:latin typeface="Segoe UI"/>
                          <a:cs typeface="Segoe UI"/>
                        </a:rPr>
                        <a:t>2,444</a:t>
                      </a:r>
                    </a:p>
                    <a:p>
                      <a:pPr algn="ctr" fontAlgn="b"/>
                      <a:r>
                        <a:rPr lang="en-US" sz="800" b="0" i="0" u="none" strike="noStrike" dirty="0">
                          <a:solidFill>
                            <a:srgbClr val="FFFF00"/>
                          </a:solidFill>
                          <a:effectLst/>
                          <a:latin typeface="Segoe UI"/>
                          <a:cs typeface="Segoe UI"/>
                        </a:rPr>
                        <a:t>153/</a:t>
                      </a:r>
                      <a:r>
                        <a:rPr lang="en-US" sz="800" b="0" i="0" u="none" strike="noStrike" dirty="0" err="1">
                          <a:solidFill>
                            <a:srgbClr val="FFFF00"/>
                          </a:solidFill>
                          <a:effectLst/>
                          <a:latin typeface="Segoe UI"/>
                          <a:cs typeface="Segoe UI"/>
                        </a:rPr>
                        <a:t>wk</a:t>
                      </a:r>
                      <a:endParaRPr lang="en-US" sz="800" b="0" i="0" u="none" strike="noStrike" dirty="0">
                        <a:solidFill>
                          <a:srgbClr val="FFFF00"/>
                        </a:solidFill>
                        <a:effectLst/>
                        <a:latin typeface="Segoe UI"/>
                        <a:cs typeface="Segoe UI"/>
                      </a:endParaRPr>
                    </a:p>
                  </a:txBody>
                  <a:tcPr marL="9540" marR="9540" marT="954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915042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EFEBE26-4F93-4E17-B5F8-DBEC95EC361C}"/>
              </a:ext>
            </a:extLst>
          </p:cNvPr>
          <p:cNvSpPr txBox="1"/>
          <p:nvPr/>
        </p:nvSpPr>
        <p:spPr>
          <a:xfrm>
            <a:off x="235320" y="277026"/>
            <a:ext cx="8696331" cy="584775"/>
          </a:xfrm>
          <a:prstGeom prst="rect">
            <a:avLst/>
          </a:prstGeom>
          <a:noFill/>
        </p:spPr>
        <p:txBody>
          <a:bodyPr wrap="squar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lang="en-US" sz="4000" b="1" dirty="0">
                <a:solidFill>
                  <a:prstClr val="black"/>
                </a:solidFill>
                <a:latin typeface="Tahoma" panose="020B0604030504040204" pitchFamily="34" charset="0"/>
                <a:ea typeface="Tahoma" panose="020B0604030504040204" pitchFamily="34" charset="0"/>
                <a:cs typeface="Tahoma" panose="020B0604030504040204" pitchFamily="34" charset="0"/>
              </a:rPr>
              <a:t>Week 17 Battle</a:t>
            </a:r>
            <a:endPar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2940D5BF-95B4-4F9C-9E46-9626B3D9BA62}"/>
              </a:ext>
            </a:extLst>
          </p:cNvPr>
          <p:cNvSpPr txBox="1"/>
          <p:nvPr/>
        </p:nvSpPr>
        <p:spPr>
          <a:xfrm>
            <a:off x="5485564" y="1050019"/>
            <a:ext cx="292818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Watson </a:t>
            </a:r>
            <a:r>
              <a:rPr kumimoji="0" lang="en-US" sz="2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Watsoff</a:t>
            </a:r>
            <a:endPar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6" name="Picture 2" descr="A person in a suit&#10;&#10;Description automatically generated with low confidence">
            <a:extLst>
              <a:ext uri="{FF2B5EF4-FFF2-40B4-BE49-F238E27FC236}">
                <a16:creationId xmlns:a16="http://schemas.microsoft.com/office/drawing/2014/main" id="{3CE12CB9-9DFB-4B0E-81B2-AE395F52350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579" t="3902" r="29131" b="24494"/>
          <a:stretch/>
        </p:blipFill>
        <p:spPr bwMode="auto">
          <a:xfrm>
            <a:off x="2285513" y="1733761"/>
            <a:ext cx="1737360" cy="1766237"/>
          </a:xfrm>
          <a:prstGeom prst="ellipse">
            <a:avLst/>
          </a:prstGeom>
          <a:noFill/>
        </p:spPr>
      </p:pic>
      <p:pic>
        <p:nvPicPr>
          <p:cNvPr id="17" name="Picture 2" descr="A picture containing person, outdoor, player, athletic game&#10;&#10;Description automatically generated">
            <a:extLst>
              <a:ext uri="{FF2B5EF4-FFF2-40B4-BE49-F238E27FC236}">
                <a16:creationId xmlns:a16="http://schemas.microsoft.com/office/drawing/2014/main" id="{16CB75FF-1EC7-493A-B07C-F0C0794C4E6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0493" t="1" r="18386" b="10712"/>
          <a:stretch/>
        </p:blipFill>
        <p:spPr bwMode="auto">
          <a:xfrm>
            <a:off x="5047909" y="1733761"/>
            <a:ext cx="1775218" cy="1744074"/>
          </a:xfrm>
          <a:prstGeom prst="ellipse">
            <a:avLst/>
          </a:prstGeom>
          <a:noFill/>
        </p:spPr>
      </p:pic>
      <p:sp>
        <p:nvSpPr>
          <p:cNvPr id="18" name="TextBox 17">
            <a:extLst>
              <a:ext uri="{FF2B5EF4-FFF2-40B4-BE49-F238E27FC236}">
                <a16:creationId xmlns:a16="http://schemas.microsoft.com/office/drawing/2014/main" id="{EC47B2CE-CFC1-4F42-B36D-AC4CBEE797DD}"/>
              </a:ext>
            </a:extLst>
          </p:cNvPr>
          <p:cNvSpPr txBox="1"/>
          <p:nvPr/>
        </p:nvSpPr>
        <p:spPr>
          <a:xfrm>
            <a:off x="487316" y="1054959"/>
            <a:ext cx="3018347"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Crush Your Enemies</a:t>
            </a:r>
          </a:p>
        </p:txBody>
      </p:sp>
      <p:sp>
        <p:nvSpPr>
          <p:cNvPr id="19" name="TextBox 18">
            <a:extLst>
              <a:ext uri="{FF2B5EF4-FFF2-40B4-BE49-F238E27FC236}">
                <a16:creationId xmlns:a16="http://schemas.microsoft.com/office/drawing/2014/main" id="{0F667253-01C3-480D-B659-FCEEC033343F}"/>
              </a:ext>
            </a:extLst>
          </p:cNvPr>
          <p:cNvSpPr txBox="1"/>
          <p:nvPr/>
        </p:nvSpPr>
        <p:spPr>
          <a:xfrm>
            <a:off x="4000315" y="2207775"/>
            <a:ext cx="107489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vs</a:t>
            </a:r>
          </a:p>
        </p:txBody>
      </p:sp>
      <p:graphicFrame>
        <p:nvGraphicFramePr>
          <p:cNvPr id="20" name="Table 19">
            <a:extLst>
              <a:ext uri="{FF2B5EF4-FFF2-40B4-BE49-F238E27FC236}">
                <a16:creationId xmlns:a16="http://schemas.microsoft.com/office/drawing/2014/main" id="{49A98AD7-2DCC-4F9D-A7E0-8F0248C56540}"/>
              </a:ext>
            </a:extLst>
          </p:cNvPr>
          <p:cNvGraphicFramePr>
            <a:graphicFrameLocks noGrp="1"/>
          </p:cNvGraphicFramePr>
          <p:nvPr>
            <p:extLst>
              <p:ext uri="{D42A27DB-BD31-4B8C-83A1-F6EECF244321}">
                <p14:modId xmlns:p14="http://schemas.microsoft.com/office/powerpoint/2010/main" val="1510144409"/>
              </p:ext>
            </p:extLst>
          </p:nvPr>
        </p:nvGraphicFramePr>
        <p:xfrm>
          <a:off x="259130" y="1587266"/>
          <a:ext cx="1737360" cy="2139896"/>
        </p:xfrm>
        <a:graphic>
          <a:graphicData uri="http://schemas.openxmlformats.org/drawingml/2006/table">
            <a:tbl>
              <a:tblPr firstRow="1" bandRow="1">
                <a:tableStyleId>{5940675A-B579-460E-94D1-54222C63F5DA}</a:tableStyleId>
              </a:tblPr>
              <a:tblGrid>
                <a:gridCol w="1181050">
                  <a:extLst>
                    <a:ext uri="{9D8B030D-6E8A-4147-A177-3AD203B41FA5}">
                      <a16:colId xmlns:a16="http://schemas.microsoft.com/office/drawing/2014/main" val="20000"/>
                    </a:ext>
                  </a:extLst>
                </a:gridCol>
                <a:gridCol w="556310">
                  <a:extLst>
                    <a:ext uri="{9D8B030D-6E8A-4147-A177-3AD203B41FA5}">
                      <a16:colId xmlns:a16="http://schemas.microsoft.com/office/drawing/2014/main" val="20002"/>
                    </a:ext>
                  </a:extLst>
                </a:gridCol>
              </a:tblGrid>
              <a:tr h="150037">
                <a:tc>
                  <a:txBody>
                    <a:bodyPr/>
                    <a:lstStyle/>
                    <a:p>
                      <a:r>
                        <a:rPr lang="en-US" sz="1200" dirty="0">
                          <a:solidFill>
                            <a:srgbClr val="800000"/>
                          </a:solidFill>
                          <a:latin typeface="Segoe UI"/>
                          <a:cs typeface="Segoe UI"/>
                        </a:rPr>
                        <a:t>Rodgers</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200" dirty="0">
                          <a:solidFill>
                            <a:srgbClr val="7F7F7F"/>
                          </a:solidFill>
                          <a:latin typeface="Segoe UI"/>
                          <a:cs typeface="Segoe UI"/>
                        </a:rPr>
                        <a:t>25.14</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2895096588"/>
                  </a:ext>
                </a:extLst>
              </a:tr>
              <a:tr h="48841">
                <a:tc>
                  <a:txBody>
                    <a:bodyPr/>
                    <a:lstStyle/>
                    <a:p>
                      <a:endParaRPr lang="en-US" sz="100" dirty="0">
                        <a:solidFill>
                          <a:srgbClr val="80000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50000"/>
                      </a:schemeClr>
                    </a:solidFill>
                  </a:tcPr>
                </a:tc>
                <a:tc>
                  <a:txBody>
                    <a:bodyPr/>
                    <a:lstStyle/>
                    <a:p>
                      <a:endParaRPr lang="en-US" sz="100" dirty="0">
                        <a:solidFill>
                          <a:srgbClr val="FF000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0008"/>
                  </a:ext>
                </a:extLst>
              </a:tr>
              <a:tr h="150037">
                <a:tc>
                  <a:txBody>
                    <a:bodyPr/>
                    <a:lstStyle/>
                    <a:p>
                      <a:r>
                        <a:rPr lang="en-US" sz="1200" dirty="0">
                          <a:solidFill>
                            <a:srgbClr val="800000"/>
                          </a:solidFill>
                          <a:latin typeface="Segoe UI"/>
                          <a:cs typeface="Segoe UI"/>
                        </a:rPr>
                        <a:t>David Johnson</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200" dirty="0">
                          <a:solidFill>
                            <a:srgbClr val="7F7F7F"/>
                          </a:solidFill>
                          <a:latin typeface="Segoe UI"/>
                          <a:cs typeface="Segoe UI"/>
                        </a:rPr>
                        <a:t>29.9</a:t>
                      </a:r>
                      <a:endParaRPr lang="en-US" sz="1200" dirty="0">
                        <a:solidFill>
                          <a:srgbClr val="FF000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4247646702"/>
                  </a:ext>
                </a:extLst>
              </a:tr>
              <a:tr h="150037">
                <a:tc>
                  <a:txBody>
                    <a:bodyPr/>
                    <a:lstStyle/>
                    <a:p>
                      <a:r>
                        <a:rPr lang="en-US" sz="1200" dirty="0">
                          <a:solidFill>
                            <a:srgbClr val="800000"/>
                          </a:solidFill>
                          <a:latin typeface="Segoe UI"/>
                          <a:cs typeface="Segoe UI"/>
                        </a:rPr>
                        <a:t>Chubb</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200" dirty="0">
                          <a:solidFill>
                            <a:srgbClr val="7F7F7F"/>
                          </a:solidFill>
                          <a:latin typeface="Segoe UI"/>
                          <a:cs typeface="Segoe UI"/>
                        </a:rPr>
                        <a:t>17.6</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2"/>
                  </a:ext>
                </a:extLst>
              </a:tr>
              <a:tr h="50284">
                <a:tc>
                  <a:txBody>
                    <a:bodyPr/>
                    <a:lstStyle/>
                    <a:p>
                      <a:endParaRPr lang="en-US" sz="100" dirty="0">
                        <a:solidFill>
                          <a:srgbClr val="80000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50000"/>
                      </a:schemeClr>
                    </a:solidFill>
                  </a:tcPr>
                </a:tc>
                <a:tc>
                  <a:txBody>
                    <a:bodyPr/>
                    <a:lstStyle/>
                    <a:p>
                      <a:endParaRPr lang="en-US" sz="100" dirty="0">
                        <a:solidFill>
                          <a:srgbClr val="FF000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550113985"/>
                  </a:ext>
                </a:extLst>
              </a:tr>
              <a:tr h="150037">
                <a:tc>
                  <a:txBody>
                    <a:bodyPr/>
                    <a:lstStyle/>
                    <a:p>
                      <a:r>
                        <a:rPr lang="en-US" sz="1200" dirty="0">
                          <a:solidFill>
                            <a:srgbClr val="800000"/>
                          </a:solidFill>
                          <a:latin typeface="Segoe UI"/>
                          <a:cs typeface="Segoe UI"/>
                        </a:rPr>
                        <a:t>Tyreek</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200" dirty="0">
                          <a:solidFill>
                            <a:srgbClr val="7F7F7F"/>
                          </a:solidFill>
                          <a:latin typeface="Segoe UI"/>
                          <a:cs typeface="Segoe UI"/>
                        </a:rPr>
                        <a:t>10.5</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5"/>
                  </a:ext>
                </a:extLst>
              </a:tr>
              <a:tr h="150037">
                <a:tc>
                  <a:txBody>
                    <a:bodyPr/>
                    <a:lstStyle/>
                    <a:p>
                      <a:r>
                        <a:rPr lang="en-US" sz="1200" dirty="0">
                          <a:solidFill>
                            <a:srgbClr val="800000"/>
                          </a:solidFill>
                          <a:latin typeface="Segoe UI"/>
                          <a:cs typeface="Segoe UI"/>
                        </a:rPr>
                        <a:t>Higgins</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200" dirty="0">
                          <a:solidFill>
                            <a:srgbClr val="7F7F7F"/>
                          </a:solidFill>
                          <a:latin typeface="Segoe UI"/>
                          <a:cs typeface="Segoe UI"/>
                        </a:rPr>
                        <a:t>21.9</a:t>
                      </a:r>
                      <a:endParaRPr lang="en-US" sz="1200" dirty="0">
                        <a:solidFill>
                          <a:srgbClr val="FF000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16"/>
                  </a:ext>
                </a:extLst>
              </a:tr>
              <a:tr h="0">
                <a:tc>
                  <a:txBody>
                    <a:bodyPr/>
                    <a:lstStyle/>
                    <a:p>
                      <a:endParaRPr lang="en-US" sz="300" dirty="0">
                        <a:solidFill>
                          <a:srgbClr val="80000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50000"/>
                      </a:schemeClr>
                    </a:solidFill>
                  </a:tcPr>
                </a:tc>
                <a:tc>
                  <a:txBody>
                    <a:bodyPr/>
                    <a:lstStyle/>
                    <a:p>
                      <a:endParaRPr lang="en-US" sz="300" dirty="0">
                        <a:solidFill>
                          <a:srgbClr val="FF000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648364203"/>
                  </a:ext>
                </a:extLst>
              </a:tr>
              <a:tr h="150037">
                <a:tc>
                  <a:txBody>
                    <a:bodyPr/>
                    <a:lstStyle/>
                    <a:p>
                      <a:r>
                        <a:rPr lang="en-US" sz="1200" dirty="0">
                          <a:solidFill>
                            <a:srgbClr val="800000"/>
                          </a:solidFill>
                          <a:latin typeface="Segoe UI"/>
                          <a:cs typeface="Segoe UI"/>
                        </a:rPr>
                        <a:t>Gronk</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200" dirty="0">
                          <a:solidFill>
                            <a:srgbClr val="7F7F7F"/>
                          </a:solidFill>
                          <a:latin typeface="Segoe UI"/>
                          <a:cs typeface="Segoe UI"/>
                        </a:rPr>
                        <a:t>19.8</a:t>
                      </a:r>
                      <a:endParaRPr lang="en-US" sz="1200" dirty="0">
                        <a:solidFill>
                          <a:srgbClr val="FF000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endParaRPr lang="en-US" sz="300" dirty="0">
                        <a:solidFill>
                          <a:srgbClr val="80000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50000"/>
                      </a:schemeClr>
                    </a:solidFill>
                  </a:tcPr>
                </a:tc>
                <a:tc>
                  <a:txBody>
                    <a:bodyPr/>
                    <a:lstStyle/>
                    <a:p>
                      <a:endParaRPr lang="en-US" sz="300" dirty="0">
                        <a:solidFill>
                          <a:srgbClr val="7F7F7F"/>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703933785"/>
                  </a:ext>
                </a:extLst>
              </a:tr>
              <a:tr h="150037">
                <a:tc>
                  <a:txBody>
                    <a:bodyPr/>
                    <a:lstStyle/>
                    <a:p>
                      <a:r>
                        <a:rPr lang="en-US" sz="1200" dirty="0">
                          <a:solidFill>
                            <a:srgbClr val="800000"/>
                          </a:solidFill>
                          <a:latin typeface="Segoe UI"/>
                          <a:cs typeface="Segoe UI"/>
                        </a:rPr>
                        <a:t>MVS</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200" dirty="0">
                          <a:solidFill>
                            <a:srgbClr val="7F7F7F"/>
                          </a:solidFill>
                          <a:latin typeface="Segoe UI"/>
                          <a:cs typeface="Segoe UI"/>
                        </a:rPr>
                        <a:t>0</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18"/>
                  </a:ext>
                </a:extLst>
              </a:tr>
              <a:tr h="150037">
                <a:tc>
                  <a:txBody>
                    <a:bodyPr/>
                    <a:lstStyle/>
                    <a:p>
                      <a:r>
                        <a:rPr lang="en-US" sz="1200" dirty="0">
                          <a:solidFill>
                            <a:srgbClr val="800000"/>
                          </a:solidFill>
                          <a:latin typeface="Segoe UI"/>
                          <a:cs typeface="Segoe UI"/>
                        </a:rPr>
                        <a:t>Tyron Johnson</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7F7F7F"/>
                          </a:solidFill>
                          <a:latin typeface="Segoe UI"/>
                          <a:cs typeface="Segoe UI"/>
                        </a:rPr>
                        <a:t>5.6</a:t>
                      </a:r>
                      <a:endParaRPr lang="en-US" sz="1200" dirty="0">
                        <a:solidFill>
                          <a:srgbClr val="FF000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19"/>
                  </a:ext>
                </a:extLst>
              </a:tr>
              <a:tr h="59571">
                <a:tc>
                  <a:txBody>
                    <a:bodyPr/>
                    <a:lstStyle/>
                    <a:p>
                      <a:endParaRPr lang="en-US" sz="100" dirty="0">
                        <a:solidFill>
                          <a:srgbClr val="80000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50000"/>
                      </a:schemeClr>
                    </a:solidFill>
                  </a:tcPr>
                </a:tc>
                <a:tc>
                  <a:txBody>
                    <a:bodyPr/>
                    <a:lstStyle/>
                    <a:p>
                      <a:endParaRPr lang="en-US" sz="100" dirty="0">
                        <a:solidFill>
                          <a:srgbClr val="FF000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924696444"/>
                  </a:ext>
                </a:extLst>
              </a:tr>
              <a:tr h="150037">
                <a:tc>
                  <a:txBody>
                    <a:bodyPr/>
                    <a:lstStyle/>
                    <a:p>
                      <a:r>
                        <a:rPr lang="en-US" sz="1200" dirty="0" err="1">
                          <a:solidFill>
                            <a:srgbClr val="800000"/>
                          </a:solidFill>
                          <a:latin typeface="Segoe UI"/>
                          <a:cs typeface="Segoe UI"/>
                        </a:rPr>
                        <a:t>Butker</a:t>
                      </a:r>
                      <a:endParaRPr lang="en-US" sz="1200" dirty="0">
                        <a:solidFill>
                          <a:srgbClr val="80000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200" dirty="0">
                          <a:solidFill>
                            <a:srgbClr val="7F7F7F"/>
                          </a:solidFill>
                          <a:latin typeface="Segoe UI"/>
                          <a:cs typeface="Segoe UI"/>
                        </a:rPr>
                        <a:t>8</a:t>
                      </a:r>
                      <a:endParaRPr lang="en-US" sz="1200" dirty="0">
                        <a:solidFill>
                          <a:srgbClr val="FF000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3544120666"/>
                  </a:ext>
                </a:extLst>
              </a:tr>
              <a:tr h="30830">
                <a:tc>
                  <a:txBody>
                    <a:bodyPr/>
                    <a:lstStyle/>
                    <a:p>
                      <a:endParaRPr lang="en-US" sz="400" dirty="0">
                        <a:solidFill>
                          <a:srgbClr val="80000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50000"/>
                      </a:schemeClr>
                    </a:solidFill>
                  </a:tcPr>
                </a:tc>
                <a:tc>
                  <a:txBody>
                    <a:bodyPr/>
                    <a:lstStyle/>
                    <a:p>
                      <a:endParaRPr lang="en-US" sz="400" dirty="0">
                        <a:solidFill>
                          <a:srgbClr val="7F7F7F"/>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314091800"/>
                  </a:ext>
                </a:extLst>
              </a:tr>
              <a:tr h="150037">
                <a:tc>
                  <a:txBody>
                    <a:bodyPr/>
                    <a:lstStyle/>
                    <a:p>
                      <a:r>
                        <a:rPr lang="en-US" sz="1200" dirty="0">
                          <a:solidFill>
                            <a:srgbClr val="800000"/>
                          </a:solidFill>
                          <a:latin typeface="Segoe UI"/>
                          <a:cs typeface="Segoe UI"/>
                        </a:rPr>
                        <a:t>CLE</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200" dirty="0">
                          <a:solidFill>
                            <a:srgbClr val="7F7F7F"/>
                          </a:solidFill>
                          <a:latin typeface="Segoe UI"/>
                          <a:cs typeface="Segoe UI"/>
                        </a:rPr>
                        <a:t>11.68</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3047433971"/>
                  </a:ext>
                </a:extLst>
              </a:tr>
            </a:tbl>
          </a:graphicData>
        </a:graphic>
      </p:graphicFrame>
      <p:graphicFrame>
        <p:nvGraphicFramePr>
          <p:cNvPr id="21" name="Table 20">
            <a:extLst>
              <a:ext uri="{FF2B5EF4-FFF2-40B4-BE49-F238E27FC236}">
                <a16:creationId xmlns:a16="http://schemas.microsoft.com/office/drawing/2014/main" id="{79072522-7829-4BD6-A689-776DDBFB2941}"/>
              </a:ext>
            </a:extLst>
          </p:cNvPr>
          <p:cNvGraphicFramePr>
            <a:graphicFrameLocks noGrp="1"/>
          </p:cNvGraphicFramePr>
          <p:nvPr>
            <p:extLst>
              <p:ext uri="{D42A27DB-BD31-4B8C-83A1-F6EECF244321}">
                <p14:modId xmlns:p14="http://schemas.microsoft.com/office/powerpoint/2010/main" val="3744702391"/>
              </p:ext>
            </p:extLst>
          </p:nvPr>
        </p:nvGraphicFramePr>
        <p:xfrm>
          <a:off x="7079030" y="1587266"/>
          <a:ext cx="1737360" cy="2139896"/>
        </p:xfrm>
        <a:graphic>
          <a:graphicData uri="http://schemas.openxmlformats.org/drawingml/2006/table">
            <a:tbl>
              <a:tblPr firstRow="1" bandRow="1">
                <a:tableStyleId>{5940675A-B579-460E-94D1-54222C63F5DA}</a:tableStyleId>
              </a:tblPr>
              <a:tblGrid>
                <a:gridCol w="1181050">
                  <a:extLst>
                    <a:ext uri="{9D8B030D-6E8A-4147-A177-3AD203B41FA5}">
                      <a16:colId xmlns:a16="http://schemas.microsoft.com/office/drawing/2014/main" val="20000"/>
                    </a:ext>
                  </a:extLst>
                </a:gridCol>
                <a:gridCol w="556310">
                  <a:extLst>
                    <a:ext uri="{9D8B030D-6E8A-4147-A177-3AD203B41FA5}">
                      <a16:colId xmlns:a16="http://schemas.microsoft.com/office/drawing/2014/main" val="20002"/>
                    </a:ext>
                  </a:extLst>
                </a:gridCol>
              </a:tblGrid>
              <a:tr h="150037">
                <a:tc>
                  <a:txBody>
                    <a:bodyPr/>
                    <a:lstStyle/>
                    <a:p>
                      <a:r>
                        <a:rPr lang="en-US" sz="1200" dirty="0">
                          <a:solidFill>
                            <a:srgbClr val="800000"/>
                          </a:solidFill>
                          <a:latin typeface="Segoe UI"/>
                          <a:cs typeface="Segoe UI"/>
                        </a:rPr>
                        <a:t>Watson</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200" dirty="0">
                          <a:solidFill>
                            <a:srgbClr val="7F7F7F"/>
                          </a:solidFill>
                          <a:latin typeface="Segoe UI"/>
                          <a:cs typeface="Segoe UI"/>
                        </a:rPr>
                        <a:t>27.76</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2895096588"/>
                  </a:ext>
                </a:extLst>
              </a:tr>
              <a:tr h="48841">
                <a:tc>
                  <a:txBody>
                    <a:bodyPr/>
                    <a:lstStyle/>
                    <a:p>
                      <a:endParaRPr lang="en-US" sz="100" dirty="0">
                        <a:solidFill>
                          <a:srgbClr val="80000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50000"/>
                      </a:schemeClr>
                    </a:solidFill>
                  </a:tcPr>
                </a:tc>
                <a:tc>
                  <a:txBody>
                    <a:bodyPr/>
                    <a:lstStyle/>
                    <a:p>
                      <a:endParaRPr lang="en-US" sz="100" dirty="0">
                        <a:solidFill>
                          <a:srgbClr val="FF000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0008"/>
                  </a:ext>
                </a:extLst>
              </a:tr>
              <a:tr h="150037">
                <a:tc>
                  <a:txBody>
                    <a:bodyPr/>
                    <a:lstStyle/>
                    <a:p>
                      <a:r>
                        <a:rPr lang="en-US" sz="1200" dirty="0">
                          <a:solidFill>
                            <a:srgbClr val="800000"/>
                          </a:solidFill>
                          <a:latin typeface="Segoe UI"/>
                          <a:cs typeface="Segoe UI"/>
                        </a:rPr>
                        <a:t>Melvin</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200" dirty="0">
                          <a:solidFill>
                            <a:srgbClr val="7F7F7F"/>
                          </a:solidFill>
                          <a:latin typeface="Segoe UI"/>
                          <a:cs typeface="Segoe UI"/>
                        </a:rPr>
                        <a:t>7.9</a:t>
                      </a:r>
                      <a:endParaRPr lang="en-US" sz="1200" dirty="0">
                        <a:solidFill>
                          <a:srgbClr val="FF000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4247646702"/>
                  </a:ext>
                </a:extLst>
              </a:tr>
              <a:tr h="150037">
                <a:tc>
                  <a:txBody>
                    <a:bodyPr/>
                    <a:lstStyle/>
                    <a:p>
                      <a:r>
                        <a:rPr lang="en-US" sz="1200" dirty="0">
                          <a:solidFill>
                            <a:srgbClr val="800000"/>
                          </a:solidFill>
                          <a:latin typeface="Segoe UI"/>
                          <a:cs typeface="Segoe UI"/>
                        </a:rPr>
                        <a:t>Darryl</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200" dirty="0">
                          <a:solidFill>
                            <a:srgbClr val="7F7F7F"/>
                          </a:solidFill>
                          <a:latin typeface="Segoe UI"/>
                          <a:cs typeface="Segoe UI"/>
                        </a:rPr>
                        <a:t>6.2</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2"/>
                  </a:ext>
                </a:extLst>
              </a:tr>
              <a:tr h="50284">
                <a:tc>
                  <a:txBody>
                    <a:bodyPr/>
                    <a:lstStyle/>
                    <a:p>
                      <a:endParaRPr lang="en-US" sz="100" dirty="0">
                        <a:solidFill>
                          <a:srgbClr val="80000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50000"/>
                      </a:schemeClr>
                    </a:solidFill>
                  </a:tcPr>
                </a:tc>
                <a:tc>
                  <a:txBody>
                    <a:bodyPr/>
                    <a:lstStyle/>
                    <a:p>
                      <a:endParaRPr lang="en-US" sz="100" dirty="0">
                        <a:solidFill>
                          <a:srgbClr val="FF000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550113985"/>
                  </a:ext>
                </a:extLst>
              </a:tr>
              <a:tr h="150037">
                <a:tc>
                  <a:txBody>
                    <a:bodyPr/>
                    <a:lstStyle/>
                    <a:p>
                      <a:r>
                        <a:rPr lang="en-US" sz="1200" dirty="0">
                          <a:solidFill>
                            <a:srgbClr val="800000"/>
                          </a:solidFill>
                          <a:latin typeface="Segoe UI"/>
                          <a:cs typeface="Segoe UI"/>
                        </a:rPr>
                        <a:t>Cooks</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200" dirty="0">
                          <a:solidFill>
                            <a:srgbClr val="7F7F7F"/>
                          </a:solidFill>
                          <a:latin typeface="Segoe UI"/>
                          <a:cs typeface="Segoe UI"/>
                        </a:rPr>
                        <a:t>28.1</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5"/>
                  </a:ext>
                </a:extLst>
              </a:tr>
              <a:tr h="150037">
                <a:tc>
                  <a:txBody>
                    <a:bodyPr/>
                    <a:lstStyle/>
                    <a:p>
                      <a:r>
                        <a:rPr lang="en-US" sz="1200" dirty="0" err="1">
                          <a:solidFill>
                            <a:srgbClr val="800000"/>
                          </a:solidFill>
                          <a:latin typeface="Segoe UI"/>
                          <a:cs typeface="Segoe UI"/>
                        </a:rPr>
                        <a:t>Kupp</a:t>
                      </a:r>
                      <a:endParaRPr lang="en-US" sz="1200" dirty="0">
                        <a:solidFill>
                          <a:srgbClr val="80000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200" dirty="0">
                          <a:solidFill>
                            <a:srgbClr val="7F7F7F"/>
                          </a:solidFill>
                          <a:latin typeface="Segoe UI"/>
                          <a:cs typeface="Segoe UI"/>
                        </a:rPr>
                        <a:t>14.64</a:t>
                      </a:r>
                      <a:endParaRPr lang="en-US" sz="1200" dirty="0">
                        <a:solidFill>
                          <a:srgbClr val="FF000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16"/>
                  </a:ext>
                </a:extLst>
              </a:tr>
              <a:tr h="0">
                <a:tc>
                  <a:txBody>
                    <a:bodyPr/>
                    <a:lstStyle/>
                    <a:p>
                      <a:endParaRPr lang="en-US" sz="300" dirty="0">
                        <a:solidFill>
                          <a:srgbClr val="80000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50000"/>
                      </a:schemeClr>
                    </a:solidFill>
                  </a:tcPr>
                </a:tc>
                <a:tc>
                  <a:txBody>
                    <a:bodyPr/>
                    <a:lstStyle/>
                    <a:p>
                      <a:endParaRPr lang="en-US" sz="300" dirty="0">
                        <a:solidFill>
                          <a:srgbClr val="FF000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648364203"/>
                  </a:ext>
                </a:extLst>
              </a:tr>
              <a:tr h="150037">
                <a:tc>
                  <a:txBody>
                    <a:bodyPr/>
                    <a:lstStyle/>
                    <a:p>
                      <a:r>
                        <a:rPr lang="en-US" sz="1200" dirty="0">
                          <a:solidFill>
                            <a:srgbClr val="800000"/>
                          </a:solidFill>
                          <a:latin typeface="Segoe UI"/>
                          <a:cs typeface="Segoe UI"/>
                        </a:rPr>
                        <a:t>Waller</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200" dirty="0">
                          <a:solidFill>
                            <a:srgbClr val="7F7F7F"/>
                          </a:solidFill>
                          <a:latin typeface="Segoe UI"/>
                          <a:cs typeface="Segoe UI"/>
                        </a:rPr>
                        <a:t>17.2</a:t>
                      </a:r>
                      <a:endParaRPr lang="en-US" sz="1200" dirty="0">
                        <a:solidFill>
                          <a:srgbClr val="FF000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endParaRPr lang="en-US" sz="300" dirty="0">
                        <a:solidFill>
                          <a:srgbClr val="80000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50000"/>
                      </a:schemeClr>
                    </a:solidFill>
                  </a:tcPr>
                </a:tc>
                <a:tc>
                  <a:txBody>
                    <a:bodyPr/>
                    <a:lstStyle/>
                    <a:p>
                      <a:endParaRPr lang="en-US" sz="300" dirty="0">
                        <a:solidFill>
                          <a:srgbClr val="7F7F7F"/>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703933785"/>
                  </a:ext>
                </a:extLst>
              </a:tr>
              <a:tr h="150037">
                <a:tc>
                  <a:txBody>
                    <a:bodyPr/>
                    <a:lstStyle/>
                    <a:p>
                      <a:r>
                        <a:rPr lang="en-US" sz="1200" dirty="0">
                          <a:solidFill>
                            <a:srgbClr val="800000"/>
                          </a:solidFill>
                          <a:latin typeface="Segoe UI"/>
                          <a:cs typeface="Segoe UI"/>
                        </a:rPr>
                        <a:t>T.Y.</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200" dirty="0">
                          <a:solidFill>
                            <a:srgbClr val="7F7F7F"/>
                          </a:solidFill>
                          <a:latin typeface="Segoe UI"/>
                          <a:cs typeface="Segoe UI"/>
                        </a:rPr>
                        <a:t>9</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18"/>
                  </a:ext>
                </a:extLst>
              </a:tr>
              <a:tr h="150037">
                <a:tc>
                  <a:txBody>
                    <a:bodyPr/>
                    <a:lstStyle/>
                    <a:p>
                      <a:r>
                        <a:rPr lang="en-US" sz="1200" dirty="0">
                          <a:solidFill>
                            <a:srgbClr val="800000"/>
                          </a:solidFill>
                          <a:latin typeface="Segoe UI"/>
                          <a:cs typeface="Segoe UI"/>
                        </a:rPr>
                        <a:t>Curtis </a:t>
                      </a:r>
                      <a:r>
                        <a:rPr lang="en-US" sz="1200" dirty="0" err="1">
                          <a:solidFill>
                            <a:srgbClr val="800000"/>
                          </a:solidFill>
                          <a:latin typeface="Segoe UI"/>
                          <a:cs typeface="Segoe UI"/>
                        </a:rPr>
                        <a:t>Saumel</a:t>
                      </a:r>
                      <a:endParaRPr lang="en-US" sz="1200" dirty="0">
                        <a:solidFill>
                          <a:srgbClr val="80000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7F7F7F"/>
                          </a:solidFill>
                          <a:latin typeface="Segoe UI"/>
                          <a:cs typeface="Segoe UI"/>
                        </a:rPr>
                        <a:t>21.8</a:t>
                      </a:r>
                      <a:endParaRPr lang="en-US" sz="1200" dirty="0">
                        <a:solidFill>
                          <a:srgbClr val="FF000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19"/>
                  </a:ext>
                </a:extLst>
              </a:tr>
              <a:tr h="59571">
                <a:tc>
                  <a:txBody>
                    <a:bodyPr/>
                    <a:lstStyle/>
                    <a:p>
                      <a:endParaRPr lang="en-US" sz="100" dirty="0">
                        <a:solidFill>
                          <a:srgbClr val="80000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50000"/>
                      </a:schemeClr>
                    </a:solidFill>
                  </a:tcPr>
                </a:tc>
                <a:tc>
                  <a:txBody>
                    <a:bodyPr/>
                    <a:lstStyle/>
                    <a:p>
                      <a:endParaRPr lang="en-US" sz="100" dirty="0">
                        <a:solidFill>
                          <a:srgbClr val="FF000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924696444"/>
                  </a:ext>
                </a:extLst>
              </a:tr>
              <a:tr h="150037">
                <a:tc>
                  <a:txBody>
                    <a:bodyPr/>
                    <a:lstStyle/>
                    <a:p>
                      <a:r>
                        <a:rPr lang="en-US" sz="1200" dirty="0">
                          <a:solidFill>
                            <a:srgbClr val="800000"/>
                          </a:solidFill>
                          <a:latin typeface="Segoe UI"/>
                          <a:cs typeface="Segoe UI"/>
                        </a:rPr>
                        <a:t>Crosby</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200" dirty="0">
                          <a:solidFill>
                            <a:srgbClr val="7F7F7F"/>
                          </a:solidFill>
                          <a:latin typeface="Segoe UI"/>
                          <a:cs typeface="Segoe UI"/>
                        </a:rPr>
                        <a:t>4</a:t>
                      </a:r>
                      <a:endParaRPr lang="en-US" sz="1200" dirty="0">
                        <a:solidFill>
                          <a:srgbClr val="FF000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3544120666"/>
                  </a:ext>
                </a:extLst>
              </a:tr>
              <a:tr h="30830">
                <a:tc>
                  <a:txBody>
                    <a:bodyPr/>
                    <a:lstStyle/>
                    <a:p>
                      <a:endParaRPr lang="en-US" sz="400" dirty="0">
                        <a:solidFill>
                          <a:srgbClr val="80000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50000"/>
                      </a:schemeClr>
                    </a:solidFill>
                  </a:tcPr>
                </a:tc>
                <a:tc>
                  <a:txBody>
                    <a:bodyPr/>
                    <a:lstStyle/>
                    <a:p>
                      <a:endParaRPr lang="en-US" sz="400" dirty="0">
                        <a:solidFill>
                          <a:srgbClr val="7F7F7F"/>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314091800"/>
                  </a:ext>
                </a:extLst>
              </a:tr>
              <a:tr h="150037">
                <a:tc>
                  <a:txBody>
                    <a:bodyPr/>
                    <a:lstStyle/>
                    <a:p>
                      <a:r>
                        <a:rPr lang="en-US" sz="1200" dirty="0">
                          <a:solidFill>
                            <a:srgbClr val="800000"/>
                          </a:solidFill>
                          <a:latin typeface="Segoe UI"/>
                          <a:cs typeface="Segoe UI"/>
                        </a:rPr>
                        <a:t>CHI</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200" dirty="0">
                          <a:solidFill>
                            <a:srgbClr val="7F7F7F"/>
                          </a:solidFill>
                          <a:latin typeface="Segoe UI"/>
                          <a:cs typeface="Segoe UI"/>
                        </a:rPr>
                        <a:t>8.88</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3047433971"/>
                  </a:ext>
                </a:extLst>
              </a:tr>
            </a:tbl>
          </a:graphicData>
        </a:graphic>
      </p:graphicFrame>
      <p:pic>
        <p:nvPicPr>
          <p:cNvPr id="10242" name="Picture 2" descr="A picture containing music, drum, indoor&#10;&#10;Description automatically generated">
            <a:extLst>
              <a:ext uri="{FF2B5EF4-FFF2-40B4-BE49-F238E27FC236}">
                <a16:creationId xmlns:a16="http://schemas.microsoft.com/office/drawing/2014/main" id="{2D35AB2B-1954-479E-9AD4-4637DF3BCA2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793582" y="3970882"/>
            <a:ext cx="1579806" cy="838200"/>
          </a:xfrm>
          <a:prstGeom prst="rect">
            <a:avLst/>
          </a:prstGeom>
          <a:noFill/>
        </p:spPr>
      </p:pic>
      <p:pic>
        <p:nvPicPr>
          <p:cNvPr id="2" name="drum-roll-sound-effect">
            <a:hlinkClick r:id="" action="ppaction://media"/>
            <a:extLst>
              <a:ext uri="{FF2B5EF4-FFF2-40B4-BE49-F238E27FC236}">
                <a16:creationId xmlns:a16="http://schemas.microsoft.com/office/drawing/2014/main" id="{30B81D8D-164D-456A-A1D8-C7AC10DD9C1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95300" y="5226050"/>
            <a:ext cx="304800" cy="304800"/>
          </a:xfrm>
          <a:prstGeom prst="rect">
            <a:avLst/>
          </a:prstGeom>
        </p:spPr>
      </p:pic>
      <p:sp>
        <p:nvSpPr>
          <p:cNvPr id="3" name="TextBox 2">
            <a:extLst>
              <a:ext uri="{FF2B5EF4-FFF2-40B4-BE49-F238E27FC236}">
                <a16:creationId xmlns:a16="http://schemas.microsoft.com/office/drawing/2014/main" id="{01018B45-8F86-4479-B958-3E264176128F}"/>
              </a:ext>
            </a:extLst>
          </p:cNvPr>
          <p:cNvSpPr txBox="1"/>
          <p:nvPr/>
        </p:nvSpPr>
        <p:spPr>
          <a:xfrm>
            <a:off x="259130" y="3803691"/>
            <a:ext cx="162688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150.12</a:t>
            </a:r>
          </a:p>
        </p:txBody>
      </p:sp>
      <p:sp>
        <p:nvSpPr>
          <p:cNvPr id="4" name="TextBox 3">
            <a:extLst>
              <a:ext uri="{FF2B5EF4-FFF2-40B4-BE49-F238E27FC236}">
                <a16:creationId xmlns:a16="http://schemas.microsoft.com/office/drawing/2014/main" id="{59AC3151-B403-4433-9BBB-BE650879C0EE}"/>
              </a:ext>
            </a:extLst>
          </p:cNvPr>
          <p:cNvSpPr txBox="1"/>
          <p:nvPr/>
        </p:nvSpPr>
        <p:spPr>
          <a:xfrm>
            <a:off x="7147536" y="3803691"/>
            <a:ext cx="162688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E0000"/>
                </a:solidFill>
                <a:effectLst/>
                <a:uLnTx/>
                <a:uFillTx/>
                <a:latin typeface="Tahoma" panose="020B0604030504040204" pitchFamily="34" charset="0"/>
                <a:ea typeface="Tahoma" panose="020B0604030504040204" pitchFamily="34" charset="0"/>
                <a:cs typeface="Tahoma" panose="020B0604030504040204" pitchFamily="34" charset="0"/>
              </a:rPr>
              <a:t>145.48</a:t>
            </a:r>
          </a:p>
        </p:txBody>
      </p:sp>
      <p:pic>
        <p:nvPicPr>
          <p:cNvPr id="5" name="CrushYourEnemies_Vid">
            <a:hlinkClick r:id="" action="ppaction://media"/>
            <a:extLst>
              <a:ext uri="{FF2B5EF4-FFF2-40B4-BE49-F238E27FC236}">
                <a16:creationId xmlns:a16="http://schemas.microsoft.com/office/drawing/2014/main" id="{D7A3D4A6-48E5-4975-B238-D756694937FE}"/>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2289340" y="1518627"/>
            <a:ext cx="4524375" cy="3290455"/>
          </a:xfrm>
          <a:prstGeom prst="rect">
            <a:avLst/>
          </a:prstGeom>
        </p:spPr>
      </p:pic>
    </p:spTree>
    <p:extLst>
      <p:ext uri="{BB962C8B-B14F-4D97-AF65-F5344CB8AC3E}">
        <p14:creationId xmlns:p14="http://schemas.microsoft.com/office/powerpoint/2010/main" val="208011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6295"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3" presetClass="mediacall" presetSubtype="0" fill="hold" nodeType="withEffect">
                                  <p:stCondLst>
                                    <p:cond delay="0"/>
                                  </p:stCondLst>
                                  <p:childTnLst>
                                    <p:cmd type="call" cmd="stop">
                                      <p:cBhvr>
                                        <p:cTn id="20" dur="1" fill="hold"/>
                                        <p:tgtEl>
                                          <p:spTgt spid="2"/>
                                        </p:tgtEl>
                                      </p:cBhvr>
                                    </p:cmd>
                                  </p:childTnLst>
                                </p:cTn>
                              </p:par>
                              <p:par>
                                <p:cTn id="21" presetID="1" presetClass="exit" presetSubtype="0" fill="hold" nodeType="withEffect">
                                  <p:stCondLst>
                                    <p:cond delay="0"/>
                                  </p:stCondLst>
                                  <p:childTnLst>
                                    <p:set>
                                      <p:cBhvr>
                                        <p:cTn id="22" dur="1" fill="hold">
                                          <p:stCondLst>
                                            <p:cond delay="0"/>
                                          </p:stCondLst>
                                        </p:cTn>
                                        <p:tgtEl>
                                          <p:spTgt spid="10242"/>
                                        </p:tgtEl>
                                        <p:attrNameLst>
                                          <p:attrName>style.visibility</p:attrName>
                                        </p:attrNameLst>
                                      </p:cBhvr>
                                      <p:to>
                                        <p:strVal val="hidden"/>
                                      </p:to>
                                    </p:set>
                                  </p:childTnLst>
                                </p:cTn>
                              </p:par>
                              <p:par>
                                <p:cTn id="23" presetID="1" presetClass="entr" presetSubtype="0" fill="hold" nodeType="withEffect">
                                  <p:stCondLst>
                                    <p:cond delay="1500"/>
                                  </p:stCondLst>
                                  <p:childTnLst>
                                    <p:set>
                                      <p:cBhvr>
                                        <p:cTn id="24" dur="1" fill="hold">
                                          <p:stCondLst>
                                            <p:cond delay="0"/>
                                          </p:stCondLst>
                                        </p:cTn>
                                        <p:tgtEl>
                                          <p:spTgt spid="5"/>
                                        </p:tgtEl>
                                        <p:attrNameLst>
                                          <p:attrName>style.visibility</p:attrName>
                                        </p:attrNameLst>
                                      </p:cBhvr>
                                      <p:to>
                                        <p:strVal val="visible"/>
                                      </p:to>
                                    </p:set>
                                  </p:childTnLst>
                                </p:cTn>
                              </p:par>
                            </p:childTnLst>
                          </p:cTn>
                        </p:par>
                        <p:par>
                          <p:cTn id="25" fill="hold">
                            <p:stCondLst>
                              <p:cond delay="1500"/>
                            </p:stCondLst>
                            <p:childTnLst>
                              <p:par>
                                <p:cTn id="26" presetID="1" presetClass="mediacall" presetSubtype="0" fill="hold" nodeType="afterEffect">
                                  <p:stCondLst>
                                    <p:cond delay="0"/>
                                  </p:stCondLst>
                                  <p:childTnLst>
                                    <p:cmd type="call" cmd="playFrom(0.0)">
                                      <p:cBhvr>
                                        <p:cTn id="27" dur="87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repeatCount="indefinite" fill="hold" display="0">
                  <p:stCondLst>
                    <p:cond delay="indefinite"/>
                  </p:stCondLst>
                  <p:endCondLst>
                    <p:cond evt="onStopAudio" delay="0">
                      <p:tgtEl>
                        <p:sldTgt/>
                      </p:tgtEl>
                    </p:cond>
                  </p:endCondLst>
                </p:cTn>
                <p:tgtEl>
                  <p:spTgt spid="2"/>
                </p:tgtEl>
              </p:cMediaNode>
            </p:audio>
            <p:video>
              <p:cMediaNode vol="80000">
                <p:cTn id="29" fill="hold" display="0">
                  <p:stCondLst>
                    <p:cond delay="indefinite"/>
                  </p:stCondLst>
                </p:cTn>
                <p:tgtEl>
                  <p:spTgt spid="5"/>
                </p:tgtEl>
              </p:cMediaNode>
            </p:video>
          </p:childTnLst>
        </p:cTn>
      </p:par>
    </p:tnLst>
    <p:bldLst>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1834"/>
            <a:ext cx="9143999" cy="584776"/>
          </a:xfrm>
          <a:prstGeom prst="rect">
            <a:avLst/>
          </a:prstGeom>
          <a:noFill/>
        </p:spPr>
        <p:txBody>
          <a:bodyPr wrap="square" rtlCol="0">
            <a:spAutoFit/>
          </a:bodyPr>
          <a:lstStyle/>
          <a:p>
            <a:pPr algn="ctr"/>
            <a:r>
              <a:rPr lang="en-US" sz="3200" b="1" dirty="0">
                <a:solidFill>
                  <a:srgbClr val="FFFFFF"/>
                </a:solidFill>
                <a:latin typeface="Tahoma" panose="020B0604030504040204" pitchFamily="34" charset="0"/>
                <a:ea typeface="Tahoma" panose="020B0604030504040204" pitchFamily="34" charset="0"/>
                <a:cs typeface="Tahoma" panose="020B0604030504040204" pitchFamily="34" charset="0"/>
              </a:rPr>
              <a:t>2020 Draft: </a:t>
            </a:r>
            <a:r>
              <a:rPr lang="en-US" sz="3200" b="1" dirty="0">
                <a:solidFill>
                  <a:schemeClr val="accent3">
                    <a:lumMod val="60000"/>
                    <a:lumOff val="40000"/>
                  </a:schemeClr>
                </a:solidFill>
                <a:latin typeface="Tahoma" panose="020B0604030504040204" pitchFamily="34" charset="0"/>
                <a:ea typeface="Tahoma" panose="020B0604030504040204" pitchFamily="34" charset="0"/>
                <a:cs typeface="Tahoma" panose="020B0604030504040204" pitchFamily="34" charset="0"/>
              </a:rPr>
              <a:t>The Draft Fail Team</a:t>
            </a:r>
            <a:endParaRPr lang="en-US" sz="3200" b="1" dirty="0">
              <a:solidFill>
                <a:srgbClr val="FFA600"/>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3216369470"/>
              </p:ext>
            </p:extLst>
          </p:nvPr>
        </p:nvGraphicFramePr>
        <p:xfrm>
          <a:off x="396336" y="754084"/>
          <a:ext cx="5674219" cy="4259160"/>
        </p:xfrm>
        <a:graphic>
          <a:graphicData uri="http://schemas.openxmlformats.org/drawingml/2006/table">
            <a:tbl>
              <a:tblPr/>
              <a:tblGrid>
                <a:gridCol w="947681">
                  <a:extLst>
                    <a:ext uri="{9D8B030D-6E8A-4147-A177-3AD203B41FA5}">
                      <a16:colId xmlns:a16="http://schemas.microsoft.com/office/drawing/2014/main" val="20000"/>
                    </a:ext>
                  </a:extLst>
                </a:gridCol>
                <a:gridCol w="1274136">
                  <a:extLst>
                    <a:ext uri="{9D8B030D-6E8A-4147-A177-3AD203B41FA5}">
                      <a16:colId xmlns:a16="http://schemas.microsoft.com/office/drawing/2014/main" val="20001"/>
                    </a:ext>
                  </a:extLst>
                </a:gridCol>
                <a:gridCol w="1010757">
                  <a:extLst>
                    <a:ext uri="{9D8B030D-6E8A-4147-A177-3AD203B41FA5}">
                      <a16:colId xmlns:a16="http://schemas.microsoft.com/office/drawing/2014/main" val="20002"/>
                    </a:ext>
                  </a:extLst>
                </a:gridCol>
                <a:gridCol w="1063365">
                  <a:extLst>
                    <a:ext uri="{9D8B030D-6E8A-4147-A177-3AD203B41FA5}">
                      <a16:colId xmlns:a16="http://schemas.microsoft.com/office/drawing/2014/main" val="20003"/>
                    </a:ext>
                  </a:extLst>
                </a:gridCol>
                <a:gridCol w="1378280">
                  <a:extLst>
                    <a:ext uri="{9D8B030D-6E8A-4147-A177-3AD203B41FA5}">
                      <a16:colId xmlns:a16="http://schemas.microsoft.com/office/drawing/2014/main" val="20004"/>
                    </a:ext>
                  </a:extLst>
                </a:gridCol>
              </a:tblGrid>
              <a:tr h="328140">
                <a:tc>
                  <a:txBody>
                    <a:bodyPr/>
                    <a:lstStyle/>
                    <a:p>
                      <a:pPr algn="ctr" fontAlgn="b"/>
                      <a:endParaRPr lang="en-US" sz="1800" b="0" i="0" u="none" strike="noStrike" dirty="0">
                        <a:solidFill>
                          <a:srgbClr val="000000"/>
                        </a:solidFill>
                        <a:effectLst/>
                        <a:latin typeface="Segoe UI"/>
                        <a:cs typeface="Segoe UI"/>
                      </a:endParaRPr>
                    </a:p>
                  </a:txBody>
                  <a:tcPr marL="9540" marR="9540" marT="954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0" i="0" u="none" strike="noStrike" dirty="0">
                          <a:solidFill>
                            <a:schemeClr val="tx1"/>
                          </a:solidFill>
                          <a:effectLst/>
                          <a:latin typeface="Segoe UI"/>
                          <a:cs typeface="Segoe UI"/>
                        </a:rPr>
                        <a:t>Player</a:t>
                      </a:r>
                    </a:p>
                  </a:txBody>
                  <a:tcPr marL="9540" marR="9540" marT="954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1400" b="0" i="0" u="none" strike="noStrike" dirty="0">
                          <a:solidFill>
                            <a:schemeClr val="tx1"/>
                          </a:solidFill>
                          <a:effectLst/>
                          <a:latin typeface="Segoe UI"/>
                          <a:cs typeface="Segoe UI"/>
                        </a:rPr>
                        <a:t>Draft Cost</a:t>
                      </a:r>
                    </a:p>
                  </a:txBody>
                  <a:tcPr marL="9540" marR="9540" marT="954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1400" b="0" i="0" u="none" strike="noStrike" dirty="0">
                          <a:solidFill>
                            <a:schemeClr val="tx1"/>
                          </a:solidFill>
                          <a:effectLst/>
                          <a:latin typeface="Segoe UI"/>
                          <a:cs typeface="Segoe UI"/>
                        </a:rPr>
                        <a:t>EOS Rank</a:t>
                      </a:r>
                    </a:p>
                  </a:txBody>
                  <a:tcPr marL="9540" marR="9540" marT="954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400" b="0" i="0" u="none" strike="noStrike" dirty="0">
                          <a:solidFill>
                            <a:schemeClr val="tx1"/>
                          </a:solidFill>
                          <a:effectLst/>
                          <a:latin typeface="Segoe UI"/>
                          <a:cs typeface="Segoe UI"/>
                        </a:rPr>
                        <a:t>EOS</a:t>
                      </a:r>
                      <a:r>
                        <a:rPr lang="en-US" sz="1400" b="0" i="0" u="none" strike="noStrike" baseline="0" dirty="0">
                          <a:solidFill>
                            <a:schemeClr val="tx1"/>
                          </a:solidFill>
                          <a:effectLst/>
                          <a:latin typeface="Segoe UI"/>
                          <a:cs typeface="Segoe UI"/>
                        </a:rPr>
                        <a:t> </a:t>
                      </a:r>
                      <a:r>
                        <a:rPr lang="en-US" sz="1400" b="0" i="0" u="none" strike="noStrike" baseline="0" dirty="0" err="1">
                          <a:solidFill>
                            <a:schemeClr val="tx1"/>
                          </a:solidFill>
                          <a:effectLst/>
                          <a:latin typeface="Segoe UI"/>
                          <a:cs typeface="Segoe UI"/>
                        </a:rPr>
                        <a:t>Pts</a:t>
                      </a:r>
                      <a:endParaRPr lang="en-US" sz="1400" b="0" i="0" u="none" strike="noStrike" dirty="0">
                        <a:solidFill>
                          <a:schemeClr val="tx1"/>
                        </a:solidFill>
                        <a:effectLst/>
                        <a:latin typeface="Segoe UI"/>
                        <a:cs typeface="Segoe UI"/>
                      </a:endParaRPr>
                    </a:p>
                  </a:txBody>
                  <a:tcPr marL="9540" marR="9540" marT="954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0"/>
                  </a:ext>
                </a:extLst>
              </a:tr>
              <a:tr h="328140">
                <a:tc>
                  <a:txBody>
                    <a:bodyPr/>
                    <a:lstStyle/>
                    <a:p>
                      <a:pPr algn="ctr" fontAlgn="b"/>
                      <a:r>
                        <a:rPr lang="en-US" sz="1400" b="0" i="0" u="none" strike="noStrike" dirty="0">
                          <a:solidFill>
                            <a:srgbClr val="000000"/>
                          </a:solidFill>
                          <a:effectLst/>
                          <a:latin typeface="Segoe UI"/>
                          <a:cs typeface="Segoe UI"/>
                        </a:rPr>
                        <a:t>QB1</a:t>
                      </a:r>
                    </a:p>
                  </a:txBody>
                  <a:tcPr marL="9540" marR="9540" marT="954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75000"/>
                      </a:schemeClr>
                    </a:solidFill>
                  </a:tcPr>
                </a:tc>
                <a:tc>
                  <a:txBody>
                    <a:bodyPr/>
                    <a:lstStyle/>
                    <a:p>
                      <a:pPr algn="ctr" fontAlgn="b"/>
                      <a:r>
                        <a:rPr lang="en-US" sz="1800" b="0" i="0" u="none" strike="noStrike" dirty="0">
                          <a:solidFill>
                            <a:srgbClr val="FFFFFF"/>
                          </a:solidFill>
                          <a:effectLst/>
                          <a:latin typeface="Segoe UI"/>
                          <a:cs typeface="Segoe UI"/>
                        </a:rPr>
                        <a:t>Dak</a:t>
                      </a:r>
                    </a:p>
                  </a:txBody>
                  <a:tcPr marL="9540" marR="9540" marT="9540" marB="0" anchor="ctr">
                    <a:lnL w="6350" cap="flat" cmpd="sng" algn="ctr">
                      <a:no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rgbClr val="FFFFFF"/>
                          </a:solidFill>
                          <a:effectLst/>
                          <a:latin typeface="Segoe UI"/>
                          <a:cs typeface="Segoe UI"/>
                        </a:rPr>
                        <a:t>$22</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rgbClr val="FFFFFF"/>
                          </a:solidFill>
                          <a:effectLst/>
                          <a:latin typeface="Segoe UI"/>
                          <a:cs typeface="Segoe UI"/>
                        </a:rPr>
                        <a:t>QB 31</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FFFFFF"/>
                          </a:solidFill>
                          <a:effectLst/>
                          <a:latin typeface="Segoe UI"/>
                          <a:cs typeface="Segoe UI"/>
                        </a:rPr>
                        <a:t>141</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28140">
                <a:tc>
                  <a:txBody>
                    <a:bodyPr/>
                    <a:lstStyle/>
                    <a:p>
                      <a:pPr algn="ctr" fontAlgn="b"/>
                      <a:r>
                        <a:rPr lang="en-US" sz="1400" b="0" i="0" u="none" strike="noStrike" dirty="0">
                          <a:solidFill>
                            <a:srgbClr val="000000"/>
                          </a:solidFill>
                          <a:effectLst/>
                          <a:latin typeface="Segoe UI"/>
                          <a:cs typeface="Segoe UI"/>
                        </a:rPr>
                        <a:t>WR1</a:t>
                      </a:r>
                    </a:p>
                  </a:txBody>
                  <a:tcPr marL="9540" marR="9540" marT="954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75000"/>
                      </a:schemeClr>
                    </a:solidFill>
                  </a:tcPr>
                </a:tc>
                <a:tc>
                  <a:txBody>
                    <a:bodyPr/>
                    <a:lstStyle/>
                    <a:p>
                      <a:pPr algn="ctr" fontAlgn="b"/>
                      <a:r>
                        <a:rPr lang="en-US" sz="1800" b="0" i="0" u="none" strike="noStrike" dirty="0">
                          <a:solidFill>
                            <a:srgbClr val="FFFFFF"/>
                          </a:solidFill>
                          <a:effectLst/>
                          <a:latin typeface="Segoe UI"/>
                          <a:cs typeface="Segoe UI"/>
                        </a:rPr>
                        <a:t>MT</a:t>
                      </a:r>
                    </a:p>
                  </a:txBody>
                  <a:tcPr marL="9540" marR="9540" marT="9540" marB="0" anchor="ctr">
                    <a:lnL w="6350" cap="flat" cmpd="sng" algn="ctr">
                      <a:no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rgbClr val="FFFFFF"/>
                          </a:solidFill>
                          <a:effectLst/>
                          <a:latin typeface="Segoe UI"/>
                          <a:cs typeface="Segoe UI"/>
                        </a:rPr>
                        <a:t>$50</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rgbClr val="FFFFFF"/>
                          </a:solidFill>
                          <a:effectLst/>
                          <a:latin typeface="Segoe UI"/>
                          <a:cs typeface="Segoe UI"/>
                        </a:rPr>
                        <a:t>WR 90</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rgbClr val="FFFFFF"/>
                          </a:solidFill>
                          <a:effectLst/>
                          <a:latin typeface="Segoe UI"/>
                          <a:cs typeface="Segoe UI"/>
                        </a:rPr>
                        <a:t>85</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28140">
                <a:tc>
                  <a:txBody>
                    <a:bodyPr/>
                    <a:lstStyle/>
                    <a:p>
                      <a:pPr algn="ctr" fontAlgn="b"/>
                      <a:r>
                        <a:rPr lang="en-US" sz="1400" b="0" i="0" u="none" strike="noStrike" dirty="0">
                          <a:solidFill>
                            <a:srgbClr val="000000"/>
                          </a:solidFill>
                          <a:effectLst/>
                          <a:latin typeface="Segoe UI"/>
                          <a:cs typeface="Segoe UI"/>
                        </a:rPr>
                        <a:t>WR2</a:t>
                      </a:r>
                    </a:p>
                  </a:txBody>
                  <a:tcPr marL="9540" marR="9540" marT="954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75000"/>
                      </a:schemeClr>
                    </a:solidFill>
                  </a:tcPr>
                </a:tc>
                <a:tc>
                  <a:txBody>
                    <a:bodyPr/>
                    <a:lstStyle/>
                    <a:p>
                      <a:pPr algn="ctr" fontAlgn="b"/>
                      <a:r>
                        <a:rPr lang="en-US" sz="1800" b="0" i="0" u="none" strike="noStrike" dirty="0" err="1">
                          <a:solidFill>
                            <a:srgbClr val="FFFFFF"/>
                          </a:solidFill>
                          <a:effectLst/>
                          <a:latin typeface="Segoe UI"/>
                          <a:cs typeface="Segoe UI"/>
                        </a:rPr>
                        <a:t>Golladay</a:t>
                      </a:r>
                      <a:endParaRPr lang="en-US" sz="1800" b="0" i="0" u="none" strike="noStrike" dirty="0">
                        <a:solidFill>
                          <a:srgbClr val="FFFFFF"/>
                        </a:solidFill>
                        <a:effectLst/>
                        <a:latin typeface="Segoe UI"/>
                        <a:cs typeface="Segoe UI"/>
                      </a:endParaRPr>
                    </a:p>
                  </a:txBody>
                  <a:tcPr marL="9540" marR="9540" marT="9540" marB="0" anchor="ctr">
                    <a:lnL w="6350" cap="flat" cmpd="sng" algn="ctr">
                      <a:no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rgbClr val="FFFFFF"/>
                          </a:solidFill>
                          <a:effectLst/>
                          <a:latin typeface="Segoe UI"/>
                          <a:cs typeface="Segoe UI"/>
                        </a:rPr>
                        <a:t>$30</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rgbClr val="FFFFFF"/>
                          </a:solidFill>
                          <a:effectLst/>
                          <a:latin typeface="Segoe UI"/>
                          <a:cs typeface="Segoe UI"/>
                        </a:rPr>
                        <a:t>WR 100</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rgbClr val="FFFFFF"/>
                          </a:solidFill>
                          <a:effectLst/>
                          <a:latin typeface="Segoe UI"/>
                          <a:cs typeface="Segoe UI"/>
                        </a:rPr>
                        <a:t>67</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28140">
                <a:tc>
                  <a:txBody>
                    <a:bodyPr/>
                    <a:lstStyle/>
                    <a:p>
                      <a:pPr algn="ctr" fontAlgn="b"/>
                      <a:r>
                        <a:rPr lang="en-US" sz="1400" b="0" i="0" u="none" strike="noStrike" dirty="0">
                          <a:solidFill>
                            <a:srgbClr val="000000"/>
                          </a:solidFill>
                          <a:effectLst/>
                          <a:latin typeface="Segoe UI"/>
                          <a:cs typeface="Segoe UI"/>
                        </a:rPr>
                        <a:t>RB1</a:t>
                      </a:r>
                    </a:p>
                  </a:txBody>
                  <a:tcPr marL="9540" marR="9540" marT="954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75000"/>
                      </a:schemeClr>
                    </a:solidFill>
                  </a:tcPr>
                </a:tc>
                <a:tc>
                  <a:txBody>
                    <a:bodyPr/>
                    <a:lstStyle/>
                    <a:p>
                      <a:pPr algn="ctr" fontAlgn="b"/>
                      <a:r>
                        <a:rPr lang="en-US" sz="1800" b="0" i="0" u="none" strike="noStrike" dirty="0">
                          <a:solidFill>
                            <a:srgbClr val="FFFFFF"/>
                          </a:solidFill>
                          <a:effectLst/>
                          <a:latin typeface="Segoe UI"/>
                          <a:cs typeface="Segoe UI"/>
                        </a:rPr>
                        <a:t>CMC</a:t>
                      </a:r>
                    </a:p>
                  </a:txBody>
                  <a:tcPr marL="9540" marR="9540" marT="9540" marB="0" anchor="ctr">
                    <a:lnL w="6350" cap="flat" cmpd="sng" algn="ctr">
                      <a:no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rgbClr val="FFFFFF"/>
                          </a:solidFill>
                          <a:effectLst/>
                          <a:latin typeface="Segoe UI"/>
                          <a:cs typeface="Segoe UI"/>
                        </a:rPr>
                        <a:t>$69</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rgbClr val="FFFFFF"/>
                          </a:solidFill>
                          <a:effectLst/>
                          <a:latin typeface="Segoe UI"/>
                          <a:cs typeface="Segoe UI"/>
                        </a:rPr>
                        <a:t>RB 47</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rgbClr val="FFFFFF"/>
                          </a:solidFill>
                          <a:effectLst/>
                          <a:latin typeface="Segoe UI"/>
                          <a:cs typeface="Segoe UI"/>
                        </a:rPr>
                        <a:t>90</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8140">
                <a:tc>
                  <a:txBody>
                    <a:bodyPr/>
                    <a:lstStyle/>
                    <a:p>
                      <a:pPr algn="ctr" fontAlgn="b"/>
                      <a:r>
                        <a:rPr lang="en-US" sz="1400" b="0" i="0" u="none" strike="noStrike" dirty="0">
                          <a:solidFill>
                            <a:srgbClr val="000000"/>
                          </a:solidFill>
                          <a:effectLst/>
                          <a:latin typeface="Segoe UI"/>
                          <a:cs typeface="Segoe UI"/>
                        </a:rPr>
                        <a:t>RB2</a:t>
                      </a:r>
                    </a:p>
                  </a:txBody>
                  <a:tcPr marL="9540" marR="9540" marT="954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75000"/>
                      </a:schemeClr>
                    </a:solidFill>
                  </a:tcPr>
                </a:tc>
                <a:tc>
                  <a:txBody>
                    <a:bodyPr/>
                    <a:lstStyle/>
                    <a:p>
                      <a:pPr algn="ctr" fontAlgn="b"/>
                      <a:r>
                        <a:rPr lang="en-US" sz="1800" b="0" i="0" u="none" strike="noStrike" dirty="0" err="1">
                          <a:solidFill>
                            <a:srgbClr val="FFFFFF"/>
                          </a:solidFill>
                          <a:effectLst/>
                          <a:latin typeface="Segoe UI"/>
                          <a:cs typeface="Segoe UI"/>
                        </a:rPr>
                        <a:t>Saquon</a:t>
                      </a:r>
                      <a:endParaRPr lang="en-US" sz="1800" b="0" i="0" u="none" strike="noStrike" dirty="0">
                        <a:solidFill>
                          <a:srgbClr val="FFFFFF"/>
                        </a:solidFill>
                        <a:effectLst/>
                        <a:latin typeface="Segoe UI"/>
                        <a:cs typeface="Segoe UI"/>
                      </a:endParaRPr>
                    </a:p>
                  </a:txBody>
                  <a:tcPr marL="9540" marR="9540" marT="9540" marB="0" anchor="ctr">
                    <a:lnL w="6350" cap="flat" cmpd="sng" algn="ctr">
                      <a:no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rgbClr val="FFFFFF"/>
                          </a:solidFill>
                          <a:effectLst/>
                          <a:latin typeface="Segoe UI"/>
                          <a:cs typeface="Segoe UI"/>
                        </a:rPr>
                        <a:t>$62</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rgbClr val="FFFFFF"/>
                          </a:solidFill>
                          <a:effectLst/>
                          <a:latin typeface="Segoe UI"/>
                          <a:cs typeface="Segoe UI"/>
                        </a:rPr>
                        <a:t>RB 120</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rgbClr val="FFFFFF"/>
                          </a:solidFill>
                          <a:effectLst/>
                          <a:latin typeface="Segoe UI"/>
                          <a:cs typeface="Segoe UI"/>
                        </a:rPr>
                        <a:t>19</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28140">
                <a:tc>
                  <a:txBody>
                    <a:bodyPr/>
                    <a:lstStyle/>
                    <a:p>
                      <a:pPr algn="ctr" fontAlgn="b"/>
                      <a:r>
                        <a:rPr lang="en-US" sz="1400" b="0" i="0" u="none" strike="noStrike" dirty="0">
                          <a:solidFill>
                            <a:srgbClr val="000000"/>
                          </a:solidFill>
                          <a:effectLst/>
                          <a:latin typeface="Segoe UI"/>
                          <a:cs typeface="Segoe UI"/>
                        </a:rPr>
                        <a:t>TE</a:t>
                      </a:r>
                    </a:p>
                  </a:txBody>
                  <a:tcPr marL="9540" marR="9540" marT="954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75000"/>
                      </a:schemeClr>
                    </a:solidFill>
                  </a:tcPr>
                </a:tc>
                <a:tc>
                  <a:txBody>
                    <a:bodyPr/>
                    <a:lstStyle/>
                    <a:p>
                      <a:pPr algn="ctr" fontAlgn="b"/>
                      <a:r>
                        <a:rPr lang="en-US" sz="1800" b="0" i="0" u="none" strike="noStrike" dirty="0">
                          <a:solidFill>
                            <a:srgbClr val="FFFFFF"/>
                          </a:solidFill>
                          <a:effectLst/>
                          <a:latin typeface="Segoe UI"/>
                          <a:cs typeface="Segoe UI"/>
                        </a:rPr>
                        <a:t>Kittle</a:t>
                      </a:r>
                    </a:p>
                  </a:txBody>
                  <a:tcPr marL="9540" marR="9540" marT="9540" marB="0" anchor="ctr">
                    <a:lnL w="6350" cap="flat" cmpd="sng" algn="ctr">
                      <a:no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rgbClr val="FFFFFF"/>
                          </a:solidFill>
                          <a:effectLst/>
                          <a:latin typeface="Segoe UI"/>
                          <a:cs typeface="Segoe UI"/>
                        </a:rPr>
                        <a:t>$34</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rgbClr val="FFFFFF"/>
                          </a:solidFill>
                          <a:effectLst/>
                          <a:latin typeface="Segoe UI"/>
                          <a:cs typeface="Segoe UI"/>
                        </a:rPr>
                        <a:t>TE 18</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rgbClr val="FFFFFF"/>
                          </a:solidFill>
                          <a:effectLst/>
                          <a:latin typeface="Segoe UI"/>
                          <a:cs typeface="Segoe UI"/>
                        </a:rPr>
                        <a:t>127</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28140">
                <a:tc>
                  <a:txBody>
                    <a:bodyPr/>
                    <a:lstStyle/>
                    <a:p>
                      <a:pPr algn="ctr" fontAlgn="b"/>
                      <a:r>
                        <a:rPr lang="en-US" sz="1400" b="0" i="0" u="none" strike="noStrike" dirty="0">
                          <a:solidFill>
                            <a:srgbClr val="000000"/>
                          </a:solidFill>
                          <a:effectLst/>
                          <a:latin typeface="Segoe UI"/>
                          <a:cs typeface="Segoe UI"/>
                        </a:rPr>
                        <a:t>Flex</a:t>
                      </a:r>
                    </a:p>
                  </a:txBody>
                  <a:tcPr marL="9540" marR="9540" marT="954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75000"/>
                      </a:schemeClr>
                    </a:solidFill>
                  </a:tcPr>
                </a:tc>
                <a:tc>
                  <a:txBody>
                    <a:bodyPr/>
                    <a:lstStyle/>
                    <a:p>
                      <a:pPr algn="ctr" fontAlgn="b"/>
                      <a:r>
                        <a:rPr lang="en-US" sz="1800" b="0" i="0" u="none" strike="noStrike" dirty="0">
                          <a:solidFill>
                            <a:srgbClr val="FFFFFF"/>
                          </a:solidFill>
                          <a:effectLst/>
                          <a:latin typeface="Segoe UI"/>
                          <a:cs typeface="Segoe UI"/>
                        </a:rPr>
                        <a:t>Mixon</a:t>
                      </a:r>
                    </a:p>
                  </a:txBody>
                  <a:tcPr marL="9540" marR="9540" marT="9540" marB="0" anchor="ctr">
                    <a:lnL w="6350" cap="flat" cmpd="sng" algn="ctr">
                      <a:no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rgbClr val="FFFFFF"/>
                          </a:solidFill>
                          <a:effectLst/>
                          <a:latin typeface="Segoe UI"/>
                          <a:cs typeface="Segoe UI"/>
                        </a:rPr>
                        <a:t>$39</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rgbClr val="FFFFFF"/>
                          </a:solidFill>
                          <a:effectLst/>
                          <a:latin typeface="Segoe UI"/>
                          <a:cs typeface="Segoe UI"/>
                        </a:rPr>
                        <a:t>RB 49</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rgbClr val="FFFFFF"/>
                          </a:solidFill>
                          <a:effectLst/>
                          <a:latin typeface="Segoe UI"/>
                          <a:cs typeface="Segoe UI"/>
                        </a:rPr>
                        <a:t>99</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28140">
                <a:tc>
                  <a:txBody>
                    <a:bodyPr/>
                    <a:lstStyle/>
                    <a:p>
                      <a:pPr algn="ctr" fontAlgn="b"/>
                      <a:r>
                        <a:rPr lang="en-US" sz="1400" b="0" i="0" u="none" strike="noStrike" dirty="0">
                          <a:solidFill>
                            <a:srgbClr val="000000"/>
                          </a:solidFill>
                          <a:effectLst/>
                          <a:latin typeface="Segoe UI"/>
                          <a:cs typeface="Segoe UI"/>
                        </a:rPr>
                        <a:t>Flex</a:t>
                      </a:r>
                    </a:p>
                  </a:txBody>
                  <a:tcPr marL="9540" marR="9540" marT="954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75000"/>
                      </a:schemeClr>
                    </a:solidFill>
                  </a:tcPr>
                </a:tc>
                <a:tc>
                  <a:txBody>
                    <a:bodyPr/>
                    <a:lstStyle/>
                    <a:p>
                      <a:pPr algn="ctr" fontAlgn="b"/>
                      <a:r>
                        <a:rPr lang="en-US" sz="1800" b="0" i="0" u="none" strike="noStrike" dirty="0">
                          <a:solidFill>
                            <a:srgbClr val="FFFFFF"/>
                          </a:solidFill>
                          <a:effectLst/>
                          <a:latin typeface="Segoe UI"/>
                          <a:cs typeface="Segoe UI"/>
                        </a:rPr>
                        <a:t>Odell</a:t>
                      </a:r>
                    </a:p>
                  </a:txBody>
                  <a:tcPr marL="9540" marR="9540" marT="9540" marB="0" anchor="ctr">
                    <a:lnL w="6350" cap="flat" cmpd="sng" algn="ctr">
                      <a:no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rgbClr val="FFFFFF"/>
                          </a:solidFill>
                          <a:effectLst/>
                          <a:latin typeface="Segoe UI"/>
                          <a:cs typeface="Segoe UI"/>
                        </a:rPr>
                        <a:t>$26</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rgbClr val="FFFFFF"/>
                          </a:solidFill>
                          <a:effectLst/>
                          <a:latin typeface="Segoe UI"/>
                          <a:cs typeface="Segoe UI"/>
                        </a:rPr>
                        <a:t>WR 91</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rgbClr val="FFFFFF"/>
                          </a:solidFill>
                          <a:effectLst/>
                          <a:latin typeface="Segoe UI"/>
                          <a:cs typeface="Segoe UI"/>
                        </a:rPr>
                        <a:t>90</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05835997"/>
                  </a:ext>
                </a:extLst>
              </a:tr>
              <a:tr h="328140">
                <a:tc>
                  <a:txBody>
                    <a:bodyPr/>
                    <a:lstStyle/>
                    <a:p>
                      <a:pPr algn="ctr" fontAlgn="b"/>
                      <a:r>
                        <a:rPr lang="en-US" sz="1400" b="0" i="0" u="none" strike="noStrike" dirty="0">
                          <a:solidFill>
                            <a:srgbClr val="000000"/>
                          </a:solidFill>
                          <a:effectLst/>
                          <a:latin typeface="Segoe UI"/>
                          <a:cs typeface="Segoe UI"/>
                        </a:rPr>
                        <a:t>K</a:t>
                      </a:r>
                    </a:p>
                  </a:txBody>
                  <a:tcPr marL="9540" marR="9540" marT="954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BFBFBF"/>
                    </a:solidFill>
                  </a:tcPr>
                </a:tc>
                <a:tc>
                  <a:txBody>
                    <a:bodyPr/>
                    <a:lstStyle/>
                    <a:p>
                      <a:pPr algn="ctr" fontAlgn="b"/>
                      <a:r>
                        <a:rPr lang="en-US" sz="1800" b="0" i="0" u="none" strike="noStrike" dirty="0">
                          <a:solidFill>
                            <a:srgbClr val="FFFFFF"/>
                          </a:solidFill>
                          <a:effectLst/>
                          <a:latin typeface="Segoe UI"/>
                          <a:cs typeface="Segoe UI"/>
                        </a:rPr>
                        <a:t>Jake Elliott</a:t>
                      </a:r>
                    </a:p>
                  </a:txBody>
                  <a:tcPr marL="9540" marR="9540" marT="9540" marB="0" anchor="ctr">
                    <a:lnL w="6350" cap="flat" cmpd="sng" algn="ctr">
                      <a:no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rgbClr val="FFFFFF"/>
                          </a:solidFill>
                          <a:effectLst/>
                          <a:latin typeface="Segoe UI"/>
                          <a:cs typeface="Segoe UI"/>
                        </a:rPr>
                        <a:t>$1</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rgbClr val="FFFFFF"/>
                          </a:solidFill>
                          <a:effectLst/>
                          <a:latin typeface="Segoe UI"/>
                          <a:cs typeface="Segoe UI"/>
                        </a:rPr>
                        <a:t>K 29</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rgbClr val="FFFFFF"/>
                          </a:solidFill>
                          <a:effectLst/>
                          <a:latin typeface="Segoe UI"/>
                          <a:cs typeface="Segoe UI"/>
                        </a:rPr>
                        <a:t>77</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328140">
                <a:tc>
                  <a:txBody>
                    <a:bodyPr/>
                    <a:lstStyle/>
                    <a:p>
                      <a:pPr algn="ctr" fontAlgn="b"/>
                      <a:r>
                        <a:rPr lang="en-US" sz="1400" b="0" i="0" u="none" strike="noStrike" dirty="0">
                          <a:solidFill>
                            <a:srgbClr val="000000"/>
                          </a:solidFill>
                          <a:effectLst/>
                          <a:latin typeface="Segoe UI"/>
                          <a:cs typeface="Segoe UI"/>
                        </a:rPr>
                        <a:t>DST</a:t>
                      </a:r>
                    </a:p>
                  </a:txBody>
                  <a:tcPr marL="9540" marR="9540" marT="954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fontAlgn="b"/>
                      <a:r>
                        <a:rPr lang="en-US" sz="1800" b="0" i="0" u="none" strike="noStrike" dirty="0">
                          <a:solidFill>
                            <a:srgbClr val="FFFFFF"/>
                          </a:solidFill>
                          <a:effectLst/>
                          <a:latin typeface="Segoe UI"/>
                          <a:cs typeface="Segoe UI"/>
                        </a:rPr>
                        <a:t>SF</a:t>
                      </a:r>
                    </a:p>
                  </a:txBody>
                  <a:tcPr marL="9540" marR="9540" marT="9540" marB="0" anchor="ctr">
                    <a:lnL w="6350" cap="flat" cmpd="sng" algn="ctr">
                      <a:no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rgbClr val="FFFFFF"/>
                          </a:solidFill>
                          <a:effectLst/>
                          <a:latin typeface="Segoe UI"/>
                          <a:cs typeface="Segoe UI"/>
                        </a:rPr>
                        <a:t>$3</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rgbClr val="FFFFFF"/>
                          </a:solidFill>
                          <a:effectLst/>
                          <a:latin typeface="Segoe UI"/>
                          <a:cs typeface="Segoe UI"/>
                        </a:rPr>
                        <a:t>D 20</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rgbClr val="FFFFFF"/>
                          </a:solidFill>
                          <a:effectLst/>
                          <a:latin typeface="Segoe UI"/>
                          <a:cs typeface="Segoe UI"/>
                        </a:rPr>
                        <a:t>88</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28140">
                <a:tc>
                  <a:txBody>
                    <a:bodyPr/>
                    <a:lstStyle/>
                    <a:p>
                      <a:pPr algn="ctr" fontAlgn="b"/>
                      <a:endParaRPr lang="en-US" sz="1800" b="0" i="0" u="none" strike="noStrike" dirty="0">
                        <a:solidFill>
                          <a:srgbClr val="000000"/>
                        </a:solidFill>
                        <a:effectLst/>
                        <a:latin typeface="Segoe UI"/>
                        <a:cs typeface="Segoe UI"/>
                      </a:endParaRPr>
                    </a:p>
                  </a:txBody>
                  <a:tcPr marL="9540" marR="9540" marT="954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800" b="0" i="0" u="none" strike="noStrike" dirty="0">
                        <a:solidFill>
                          <a:srgbClr val="FFFFFF"/>
                        </a:solidFill>
                        <a:effectLst/>
                        <a:latin typeface="Segoe UI"/>
                        <a:cs typeface="Segoe UI"/>
                      </a:endParaRPr>
                    </a:p>
                  </a:txBody>
                  <a:tcPr marL="9540" marR="9540" marT="9540" marB="0" anchor="ctr">
                    <a:lnL w="12700" cap="flat" cmpd="sng" algn="ctr">
                      <a:no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800" b="1" i="0" u="none" strike="noStrike" dirty="0">
                          <a:solidFill>
                            <a:srgbClr val="FFFF00"/>
                          </a:solidFill>
                          <a:effectLst/>
                          <a:latin typeface="Segoe UI"/>
                          <a:cs typeface="Segoe UI"/>
                        </a:rPr>
                        <a:t>$336</a:t>
                      </a: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pPr algn="ctr" fontAlgn="b"/>
                      <a:endParaRPr lang="en-US" sz="1800" b="0" i="0" u="none" strike="noStrike" dirty="0">
                        <a:solidFill>
                          <a:srgbClr val="FFFFFF"/>
                        </a:solidFill>
                        <a:effectLst/>
                        <a:latin typeface="Segoe UI"/>
                        <a:cs typeface="Segoe UI"/>
                      </a:endParaRP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800" b="1" i="0" u="none" strike="noStrike" dirty="0">
                          <a:solidFill>
                            <a:srgbClr val="FFFF00"/>
                          </a:solidFill>
                          <a:effectLst/>
                          <a:latin typeface="Segoe UI"/>
                          <a:cs typeface="Segoe UI"/>
                        </a:rPr>
                        <a:t>883</a:t>
                      </a:r>
                    </a:p>
                    <a:p>
                      <a:pPr algn="ctr" fontAlgn="b"/>
                      <a:r>
                        <a:rPr lang="en-US" sz="1400" b="0" i="0" u="none" strike="noStrike" dirty="0">
                          <a:solidFill>
                            <a:srgbClr val="FFFF00"/>
                          </a:solidFill>
                          <a:effectLst/>
                          <a:latin typeface="Segoe UI"/>
                          <a:cs typeface="Segoe UI"/>
                        </a:rPr>
                        <a:t>55/</a:t>
                      </a:r>
                      <a:r>
                        <a:rPr lang="en-US" sz="1400" b="0" i="0" u="none" strike="noStrike" dirty="0" err="1">
                          <a:solidFill>
                            <a:srgbClr val="FFFF00"/>
                          </a:solidFill>
                          <a:effectLst/>
                          <a:latin typeface="Segoe UI"/>
                          <a:cs typeface="Segoe UI"/>
                        </a:rPr>
                        <a:t>wk</a:t>
                      </a:r>
                      <a:endParaRPr lang="en-US" sz="1400" b="0" i="0" u="none" strike="noStrike" dirty="0">
                        <a:solidFill>
                          <a:srgbClr val="FFFF00"/>
                        </a:solidFill>
                        <a:effectLst/>
                        <a:latin typeface="Segoe UI"/>
                        <a:cs typeface="Segoe UI"/>
                      </a:endParaRPr>
                    </a:p>
                  </a:txBody>
                  <a:tcPr marL="9540" marR="9540" marT="9540" marB="0" anchor="ctr">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bl>
          </a:graphicData>
        </a:graphic>
      </p:graphicFrame>
      <p:graphicFrame>
        <p:nvGraphicFramePr>
          <p:cNvPr id="2" name="Table 1">
            <a:extLst>
              <a:ext uri="{FF2B5EF4-FFF2-40B4-BE49-F238E27FC236}">
                <a16:creationId xmlns:a16="http://schemas.microsoft.com/office/drawing/2014/main" id="{9F0FE8A5-A158-4B85-9EBC-D4758221481C}"/>
              </a:ext>
            </a:extLst>
          </p:cNvPr>
          <p:cNvGraphicFramePr>
            <a:graphicFrameLocks noGrp="1"/>
          </p:cNvGraphicFramePr>
          <p:nvPr>
            <p:extLst>
              <p:ext uri="{D42A27DB-BD31-4B8C-83A1-F6EECF244321}">
                <p14:modId xmlns:p14="http://schemas.microsoft.com/office/powerpoint/2010/main" val="2223031965"/>
              </p:ext>
            </p:extLst>
          </p:nvPr>
        </p:nvGraphicFramePr>
        <p:xfrm>
          <a:off x="6924150" y="1454914"/>
          <a:ext cx="1651000" cy="2667000"/>
        </p:xfrm>
        <a:graphic>
          <a:graphicData uri="http://schemas.openxmlformats.org/drawingml/2006/table">
            <a:tbl>
              <a:tblPr/>
              <a:tblGrid>
                <a:gridCol w="825500">
                  <a:extLst>
                    <a:ext uri="{9D8B030D-6E8A-4147-A177-3AD203B41FA5}">
                      <a16:colId xmlns:a16="http://schemas.microsoft.com/office/drawing/2014/main" val="20000"/>
                    </a:ext>
                  </a:extLst>
                </a:gridCol>
                <a:gridCol w="825500">
                  <a:extLst>
                    <a:ext uri="{9D8B030D-6E8A-4147-A177-3AD203B41FA5}">
                      <a16:colId xmlns:a16="http://schemas.microsoft.com/office/drawing/2014/main" val="20001"/>
                    </a:ext>
                  </a:extLst>
                </a:gridCol>
              </a:tblGrid>
              <a:tr h="190500">
                <a:tc gridSpan="2">
                  <a:txBody>
                    <a:bodyPr/>
                    <a:lstStyle/>
                    <a:p>
                      <a:pPr algn="ctr" fontAlgn="b"/>
                      <a:r>
                        <a:rPr lang="en-US" sz="1200" b="0" i="0" u="none" strike="noStrike" dirty="0">
                          <a:solidFill>
                            <a:schemeClr val="tx1"/>
                          </a:solidFill>
                          <a:effectLst/>
                          <a:latin typeface="Segoe UI"/>
                          <a:cs typeface="Segoe UI"/>
                        </a:rPr>
                        <a:t>EOS Points For</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bg1">
                        <a:lumMod val="75000"/>
                      </a:schemeClr>
                    </a:solidFill>
                  </a:tcPr>
                </a:tc>
                <a:tc hMerge="1">
                  <a:txBody>
                    <a:bodyPr/>
                    <a:lstStyle/>
                    <a:p>
                      <a:pPr algn="ctr" fontAlgn="b"/>
                      <a:endParaRPr lang="en-US" sz="1200" b="0" i="0" u="none" strike="noStrike" dirty="0">
                        <a:solidFill>
                          <a:srgbClr val="FFFFFF"/>
                        </a:solidFill>
                        <a:effectLst/>
                        <a:latin typeface="Segoe UI"/>
                        <a:cs typeface="Segoe UI"/>
                      </a:endParaRP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0"/>
                  </a:ext>
                </a:extLst>
              </a:tr>
              <a:tr h="190500">
                <a:tc>
                  <a:txBody>
                    <a:bodyPr/>
                    <a:lstStyle/>
                    <a:p>
                      <a:pPr algn="ctr" fontAlgn="b"/>
                      <a:r>
                        <a:rPr lang="en-US" sz="1200" b="0" i="0" u="none" strike="noStrike" dirty="0">
                          <a:solidFill>
                            <a:srgbClr val="FFFFFF"/>
                          </a:solidFill>
                          <a:effectLst/>
                          <a:latin typeface="Segoe UI"/>
                          <a:cs typeface="Segoe UI"/>
                        </a:rPr>
                        <a:t>Andrew</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b"/>
                      <a:r>
                        <a:rPr lang="en-US" sz="1200" b="0" i="0" u="none" strike="noStrike" dirty="0">
                          <a:solidFill>
                            <a:srgbClr val="FFFFFF"/>
                          </a:solidFill>
                          <a:effectLst/>
                          <a:latin typeface="Segoe UI"/>
                          <a:cs typeface="Segoe UI"/>
                        </a:rPr>
                        <a:t>2,363</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1"/>
                  </a:ext>
                </a:extLst>
              </a:tr>
              <a:tr h="190500">
                <a:tc>
                  <a:txBody>
                    <a:bodyPr/>
                    <a:lstStyle/>
                    <a:p>
                      <a:pPr algn="ctr" fontAlgn="b"/>
                      <a:r>
                        <a:rPr lang="en-US" sz="1200" b="0" i="0" u="none" strike="noStrike" dirty="0">
                          <a:solidFill>
                            <a:srgbClr val="FFFFFF"/>
                          </a:solidFill>
                          <a:effectLst/>
                          <a:latin typeface="Segoe UI"/>
                          <a:cs typeface="Segoe UI"/>
                        </a:rPr>
                        <a:t>Eddie</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b"/>
                      <a:r>
                        <a:rPr lang="en-US" sz="1200" b="0" i="0" u="none" strike="noStrike" dirty="0">
                          <a:solidFill>
                            <a:srgbClr val="FFFFFF"/>
                          </a:solidFill>
                          <a:effectLst/>
                          <a:latin typeface="Segoe UI"/>
                          <a:cs typeface="Segoe UI"/>
                        </a:rPr>
                        <a:t>2,292</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2"/>
                  </a:ext>
                </a:extLst>
              </a:tr>
              <a:tr h="190500">
                <a:tc>
                  <a:txBody>
                    <a:bodyPr/>
                    <a:lstStyle/>
                    <a:p>
                      <a:pPr algn="ctr" fontAlgn="b"/>
                      <a:r>
                        <a:rPr lang="en-US" sz="1200" b="0" i="0" u="none" strike="noStrike" dirty="0">
                          <a:solidFill>
                            <a:srgbClr val="FFFFFF"/>
                          </a:solidFill>
                          <a:effectLst/>
                          <a:latin typeface="Segoe UI"/>
                          <a:cs typeface="Segoe UI"/>
                        </a:rPr>
                        <a:t>Jim</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b"/>
                      <a:r>
                        <a:rPr lang="en-US" sz="1200" b="0" i="0" u="none" strike="noStrike" dirty="0">
                          <a:solidFill>
                            <a:srgbClr val="FFFFFF"/>
                          </a:solidFill>
                          <a:effectLst/>
                          <a:latin typeface="Segoe UI"/>
                          <a:cs typeface="Segoe UI"/>
                        </a:rPr>
                        <a:t>2,283</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3"/>
                  </a:ext>
                </a:extLst>
              </a:tr>
              <a:tr h="190500">
                <a:tc>
                  <a:txBody>
                    <a:bodyPr/>
                    <a:lstStyle/>
                    <a:p>
                      <a:pPr algn="ctr" fontAlgn="b"/>
                      <a:r>
                        <a:rPr lang="en-US" sz="1200" b="0" i="0" u="none" strike="noStrike" dirty="0">
                          <a:solidFill>
                            <a:srgbClr val="FFFFFF"/>
                          </a:solidFill>
                          <a:effectLst/>
                          <a:latin typeface="Segoe UI"/>
                          <a:cs typeface="Segoe UI"/>
                        </a:rPr>
                        <a:t>Trevor</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b"/>
                      <a:r>
                        <a:rPr lang="en-US" sz="1200" b="0" i="0" u="none" strike="noStrike" dirty="0">
                          <a:solidFill>
                            <a:srgbClr val="FFFFFF"/>
                          </a:solidFill>
                          <a:effectLst/>
                          <a:latin typeface="Segoe UI"/>
                          <a:cs typeface="Segoe UI"/>
                        </a:rPr>
                        <a:t>2,253</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4"/>
                  </a:ext>
                </a:extLst>
              </a:tr>
              <a:tr h="190500">
                <a:tc>
                  <a:txBody>
                    <a:bodyPr/>
                    <a:lstStyle/>
                    <a:p>
                      <a:pPr algn="ctr" fontAlgn="b"/>
                      <a:r>
                        <a:rPr lang="en-US" sz="1200" b="0" i="0" u="none" strike="noStrike" dirty="0">
                          <a:solidFill>
                            <a:srgbClr val="FFFFFF"/>
                          </a:solidFill>
                          <a:effectLst/>
                          <a:latin typeface="Segoe UI"/>
                          <a:cs typeface="Segoe UI"/>
                        </a:rPr>
                        <a:t>Aaron</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b"/>
                      <a:r>
                        <a:rPr lang="en-US" sz="1200" b="0" i="0" u="none" strike="noStrike" dirty="0">
                          <a:solidFill>
                            <a:srgbClr val="FFFFFF"/>
                          </a:solidFill>
                          <a:effectLst/>
                          <a:latin typeface="Segoe UI"/>
                          <a:cs typeface="Segoe UI"/>
                        </a:rPr>
                        <a:t>2,237</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5"/>
                  </a:ext>
                </a:extLst>
              </a:tr>
              <a:tr h="190500">
                <a:tc>
                  <a:txBody>
                    <a:bodyPr/>
                    <a:lstStyle/>
                    <a:p>
                      <a:pPr algn="ctr" fontAlgn="b"/>
                      <a:r>
                        <a:rPr lang="en-US" sz="1200" b="0" i="0" u="none" strike="noStrike" dirty="0">
                          <a:solidFill>
                            <a:srgbClr val="FFFFFF"/>
                          </a:solidFill>
                          <a:effectLst/>
                          <a:latin typeface="Segoe UI"/>
                          <a:cs typeface="Segoe UI"/>
                        </a:rPr>
                        <a:t>Bill</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b"/>
                      <a:r>
                        <a:rPr lang="en-US" sz="1200" b="0" i="0" u="none" strike="noStrike" dirty="0">
                          <a:solidFill>
                            <a:srgbClr val="FFFFFF"/>
                          </a:solidFill>
                          <a:effectLst/>
                          <a:latin typeface="Segoe UI"/>
                          <a:cs typeface="Segoe UI"/>
                        </a:rPr>
                        <a:t>2,224</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6"/>
                  </a:ext>
                </a:extLst>
              </a:tr>
              <a:tr h="190500">
                <a:tc>
                  <a:txBody>
                    <a:bodyPr/>
                    <a:lstStyle/>
                    <a:p>
                      <a:pPr algn="ctr" fontAlgn="b"/>
                      <a:r>
                        <a:rPr lang="en-US" sz="1200" b="0" i="0" u="none" strike="noStrike" dirty="0">
                          <a:solidFill>
                            <a:srgbClr val="FFFFFF"/>
                          </a:solidFill>
                          <a:effectLst/>
                          <a:latin typeface="Segoe UI"/>
                          <a:cs typeface="Segoe UI"/>
                        </a:rPr>
                        <a:t>Kurt</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b"/>
                      <a:r>
                        <a:rPr lang="en-US" sz="1200" b="0" i="0" u="none" strike="noStrike" dirty="0">
                          <a:solidFill>
                            <a:srgbClr val="FFFFFF"/>
                          </a:solidFill>
                          <a:effectLst/>
                          <a:latin typeface="Segoe UI"/>
                          <a:cs typeface="Segoe UI"/>
                        </a:rPr>
                        <a:t>2,166</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7"/>
                  </a:ext>
                </a:extLst>
              </a:tr>
              <a:tr h="190500">
                <a:tc>
                  <a:txBody>
                    <a:bodyPr/>
                    <a:lstStyle/>
                    <a:p>
                      <a:pPr algn="ctr" fontAlgn="b"/>
                      <a:r>
                        <a:rPr lang="en-US" sz="1200" b="0" i="0" u="none" strike="noStrike" dirty="0">
                          <a:solidFill>
                            <a:srgbClr val="FFFFFF"/>
                          </a:solidFill>
                          <a:effectLst/>
                          <a:latin typeface="Segoe UI"/>
                          <a:cs typeface="Segoe UI"/>
                        </a:rPr>
                        <a:t>Jeff</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b"/>
                      <a:r>
                        <a:rPr lang="en-US" sz="1200" b="0" i="0" u="none" strike="noStrike" dirty="0">
                          <a:solidFill>
                            <a:srgbClr val="FFFFFF"/>
                          </a:solidFill>
                          <a:effectLst/>
                          <a:latin typeface="Segoe UI"/>
                          <a:cs typeface="Segoe UI"/>
                        </a:rPr>
                        <a:t>2,120</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8"/>
                  </a:ext>
                </a:extLst>
              </a:tr>
              <a:tr h="190500">
                <a:tc>
                  <a:txBody>
                    <a:bodyPr/>
                    <a:lstStyle/>
                    <a:p>
                      <a:pPr algn="ctr" fontAlgn="b"/>
                      <a:r>
                        <a:rPr lang="en-US" sz="1200" b="0" i="0" u="none" strike="noStrike" dirty="0">
                          <a:solidFill>
                            <a:srgbClr val="FFFFFF"/>
                          </a:solidFill>
                          <a:effectLst/>
                          <a:latin typeface="Segoe UI"/>
                          <a:cs typeface="Segoe UI"/>
                        </a:rPr>
                        <a:t>Darren</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b"/>
                      <a:r>
                        <a:rPr lang="en-US" sz="1200" b="0" i="0" u="none" strike="noStrike" dirty="0">
                          <a:solidFill>
                            <a:srgbClr val="FFFFFF"/>
                          </a:solidFill>
                          <a:effectLst/>
                          <a:latin typeface="Segoe UI"/>
                          <a:cs typeface="Segoe UI"/>
                        </a:rPr>
                        <a:t>2,119</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9"/>
                  </a:ext>
                </a:extLst>
              </a:tr>
              <a:tr h="190500">
                <a:tc>
                  <a:txBody>
                    <a:bodyPr/>
                    <a:lstStyle/>
                    <a:p>
                      <a:pPr algn="ctr" fontAlgn="b"/>
                      <a:r>
                        <a:rPr lang="en-US" sz="1200" b="0" i="0" u="none" strike="noStrike" dirty="0">
                          <a:solidFill>
                            <a:srgbClr val="FFFFFF"/>
                          </a:solidFill>
                          <a:effectLst/>
                          <a:latin typeface="Segoe UI"/>
                          <a:cs typeface="Segoe UI"/>
                        </a:rPr>
                        <a:t>Jake</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b"/>
                      <a:r>
                        <a:rPr lang="en-US" sz="1200" b="0" i="0" u="none" strike="noStrike" dirty="0">
                          <a:solidFill>
                            <a:srgbClr val="FFFFFF"/>
                          </a:solidFill>
                          <a:effectLst/>
                          <a:latin typeface="Segoe UI"/>
                          <a:cs typeface="Segoe UI"/>
                        </a:rPr>
                        <a:t>2,019</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682013268"/>
                  </a:ext>
                </a:extLst>
              </a:tr>
              <a:tr h="190500">
                <a:tc>
                  <a:txBody>
                    <a:bodyPr/>
                    <a:lstStyle/>
                    <a:p>
                      <a:pPr algn="ctr" fontAlgn="b"/>
                      <a:r>
                        <a:rPr lang="en-US" sz="1200" b="0" i="0" u="none" strike="noStrike" dirty="0">
                          <a:solidFill>
                            <a:srgbClr val="FFFFFF"/>
                          </a:solidFill>
                          <a:effectLst/>
                          <a:latin typeface="Segoe UI"/>
                          <a:cs typeface="Segoe UI"/>
                        </a:rPr>
                        <a:t>Albert</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b"/>
                      <a:r>
                        <a:rPr lang="en-US" sz="1200" b="0" i="0" u="none" strike="noStrike" dirty="0">
                          <a:solidFill>
                            <a:srgbClr val="FFFFFF"/>
                          </a:solidFill>
                          <a:effectLst/>
                          <a:latin typeface="Segoe UI"/>
                          <a:cs typeface="Segoe UI"/>
                        </a:rPr>
                        <a:t>2,005</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10"/>
                  </a:ext>
                </a:extLst>
              </a:tr>
              <a:tr h="190500">
                <a:tc>
                  <a:txBody>
                    <a:bodyPr/>
                    <a:lstStyle/>
                    <a:p>
                      <a:pPr algn="ctr" fontAlgn="b"/>
                      <a:r>
                        <a:rPr lang="en-US" sz="1200" b="0" i="0" u="none" strike="noStrike" dirty="0">
                          <a:solidFill>
                            <a:srgbClr val="FFFFFF"/>
                          </a:solidFill>
                          <a:effectLst/>
                          <a:latin typeface="Segoe UI"/>
                          <a:cs typeface="Segoe UI"/>
                        </a:rPr>
                        <a:t>Trent</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b"/>
                      <a:r>
                        <a:rPr lang="en-US" sz="1200" b="0" i="0" u="none" strike="noStrike" dirty="0">
                          <a:solidFill>
                            <a:srgbClr val="FFFFFF"/>
                          </a:solidFill>
                          <a:effectLst/>
                          <a:latin typeface="Segoe UI"/>
                          <a:cs typeface="Segoe UI"/>
                        </a:rPr>
                        <a:t>2,004</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11"/>
                  </a:ext>
                </a:extLst>
              </a:tr>
              <a:tr h="190500">
                <a:tc>
                  <a:txBody>
                    <a:bodyPr/>
                    <a:lstStyle/>
                    <a:p>
                      <a:pPr algn="ctr" fontAlgn="b"/>
                      <a:r>
                        <a:rPr lang="en-US" sz="1200" b="0" i="0" u="none" strike="noStrike" dirty="0">
                          <a:solidFill>
                            <a:srgbClr val="FFFF00"/>
                          </a:solidFill>
                          <a:effectLst/>
                          <a:latin typeface="Segoe UI"/>
                          <a:cs typeface="Segoe UI"/>
                        </a:rPr>
                        <a:t>$336 Team</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b"/>
                      <a:r>
                        <a:rPr lang="en-US" sz="1200" b="0" i="0" u="none" strike="noStrike" dirty="0">
                          <a:solidFill>
                            <a:srgbClr val="FFFF00"/>
                          </a:solidFill>
                          <a:effectLst/>
                          <a:latin typeface="Segoe UI"/>
                          <a:cs typeface="Segoe UI"/>
                        </a:rPr>
                        <a:t>883</a:t>
                      </a:r>
                    </a:p>
                  </a:txBody>
                  <a:tcPr marL="0" marR="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020504416"/>
                  </a:ext>
                </a:extLst>
              </a:tr>
            </a:tbl>
          </a:graphicData>
        </a:graphic>
      </p:graphicFrame>
    </p:spTree>
    <p:extLst>
      <p:ext uri="{BB962C8B-B14F-4D97-AF65-F5344CB8AC3E}">
        <p14:creationId xmlns:p14="http://schemas.microsoft.com/office/powerpoint/2010/main" val="134511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Diagram&#10;&#10;Description automatically generated with medium confidence">
            <a:extLst>
              <a:ext uri="{FF2B5EF4-FFF2-40B4-BE49-F238E27FC236}">
                <a16:creationId xmlns:a16="http://schemas.microsoft.com/office/drawing/2014/main" id="{50D34F62-59BA-48A5-A259-034703327136}"/>
              </a:ext>
            </a:extLst>
          </p:cNvPr>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p:spPr>
      </p:pic>
      <p:sp>
        <p:nvSpPr>
          <p:cNvPr id="11" name="TextBox 10">
            <a:extLst>
              <a:ext uri="{FF2B5EF4-FFF2-40B4-BE49-F238E27FC236}">
                <a16:creationId xmlns:a16="http://schemas.microsoft.com/office/drawing/2014/main" id="{4780E6DA-DF36-41AE-8F26-3082DF259F97}"/>
              </a:ext>
            </a:extLst>
          </p:cNvPr>
          <p:cNvSpPr txBox="1"/>
          <p:nvPr/>
        </p:nvSpPr>
        <p:spPr>
          <a:xfrm rot="889092">
            <a:off x="6092631" y="1523008"/>
            <a:ext cx="2123679" cy="147618"/>
          </a:xfrm>
          <a:prstGeom prst="rect">
            <a:avLst/>
          </a:prstGeom>
          <a:noFill/>
        </p:spPr>
        <p:txBody>
          <a:bodyPr wrap="square" rtlCol="0">
            <a:prstTxWarp prst="textArchUp">
              <a:avLst/>
            </a:prstTxWarp>
            <a:spAutoFit/>
          </a:bodyPr>
          <a:lstStyle/>
          <a:p>
            <a:pPr algn="ctr"/>
            <a:r>
              <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rPr>
              <a:t>with Trevor</a:t>
            </a:r>
          </a:p>
        </p:txBody>
      </p:sp>
      <p:sp>
        <p:nvSpPr>
          <p:cNvPr id="8" name="Rectangle: Rounded Corners 7">
            <a:extLst>
              <a:ext uri="{FF2B5EF4-FFF2-40B4-BE49-F238E27FC236}">
                <a16:creationId xmlns:a16="http://schemas.microsoft.com/office/drawing/2014/main" id="{7C73F9CC-ABA2-494F-B155-2A416A51A027}"/>
              </a:ext>
            </a:extLst>
          </p:cNvPr>
          <p:cNvSpPr/>
          <p:nvPr/>
        </p:nvSpPr>
        <p:spPr>
          <a:xfrm>
            <a:off x="487680" y="1989009"/>
            <a:ext cx="1874520" cy="2740060"/>
          </a:xfrm>
          <a:prstGeom prst="roundRect">
            <a:avLst/>
          </a:prstGeom>
          <a:solidFill>
            <a:schemeClr val="bg1"/>
          </a:solid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sz="1600" b="1" dirty="0">
                <a:solidFill>
                  <a:srgbClr val="00B050"/>
                </a:solidFill>
                <a:latin typeface="Tahoma" panose="020B0604030504040204" pitchFamily="34" charset="0"/>
                <a:ea typeface="Tahoma" panose="020B0604030504040204" pitchFamily="34" charset="0"/>
                <a:cs typeface="Tahoma" panose="020B0604030504040204" pitchFamily="34" charset="0"/>
              </a:rPr>
              <a:t>FAAB Spends</a:t>
            </a:r>
          </a:p>
          <a:p>
            <a:pPr algn="ctr"/>
            <a:endParaRPr lang="en-US" sz="500" dirty="0">
              <a:solidFill>
                <a:srgbClr val="00B050"/>
              </a:solidFill>
              <a:latin typeface="Tahoma" panose="020B0604030504040204" pitchFamily="34" charset="0"/>
              <a:ea typeface="Tahoma" panose="020B0604030504040204" pitchFamily="34" charset="0"/>
              <a:cs typeface="Tahoma" panose="020B0604030504040204" pitchFamily="34" charset="0"/>
            </a:endParaRPr>
          </a:p>
          <a:p>
            <a:pPr algn="ctr"/>
            <a:r>
              <a:rPr lang="en-US" sz="1600" dirty="0">
                <a:solidFill>
                  <a:srgbClr val="00B050"/>
                </a:solidFill>
                <a:latin typeface="Tahoma" panose="020B0604030504040204" pitchFamily="34" charset="0"/>
                <a:ea typeface="Tahoma" panose="020B0604030504040204" pitchFamily="34" charset="0"/>
                <a:cs typeface="Tahoma" panose="020B0604030504040204" pitchFamily="34" charset="0"/>
              </a:rPr>
              <a:t>2016 - $35</a:t>
            </a:r>
          </a:p>
          <a:p>
            <a:pPr algn="ctr"/>
            <a:r>
              <a:rPr lang="en-US" sz="1600" dirty="0">
                <a:solidFill>
                  <a:srgbClr val="00B050"/>
                </a:solidFill>
                <a:latin typeface="Tahoma" panose="020B0604030504040204" pitchFamily="34" charset="0"/>
                <a:ea typeface="Tahoma" panose="020B0604030504040204" pitchFamily="34" charset="0"/>
                <a:cs typeface="Tahoma" panose="020B0604030504040204" pitchFamily="34" charset="0"/>
              </a:rPr>
              <a:t>2017 - $34</a:t>
            </a:r>
          </a:p>
          <a:p>
            <a:pPr algn="ctr"/>
            <a:r>
              <a:rPr lang="en-US" sz="1600" dirty="0">
                <a:solidFill>
                  <a:srgbClr val="00B050"/>
                </a:solidFill>
                <a:latin typeface="Tahoma" panose="020B0604030504040204" pitchFamily="34" charset="0"/>
                <a:ea typeface="Tahoma" panose="020B0604030504040204" pitchFamily="34" charset="0"/>
                <a:cs typeface="Tahoma" panose="020B0604030504040204" pitchFamily="34" charset="0"/>
              </a:rPr>
              <a:t>2018 - $55</a:t>
            </a:r>
          </a:p>
          <a:p>
            <a:pPr algn="ctr"/>
            <a:r>
              <a:rPr lang="en-US" sz="1600" dirty="0">
                <a:solidFill>
                  <a:srgbClr val="00B050"/>
                </a:solidFill>
                <a:latin typeface="Tahoma" panose="020B0604030504040204" pitchFamily="34" charset="0"/>
                <a:ea typeface="Tahoma" panose="020B0604030504040204" pitchFamily="34" charset="0"/>
                <a:cs typeface="Tahoma" panose="020B0604030504040204" pitchFamily="34" charset="0"/>
              </a:rPr>
              <a:t>2019 - $31</a:t>
            </a:r>
          </a:p>
          <a:p>
            <a:pPr algn="ctr"/>
            <a:r>
              <a:rPr lang="en-US" sz="1600" dirty="0">
                <a:solidFill>
                  <a:srgbClr val="00B050"/>
                </a:solidFill>
                <a:latin typeface="Tahoma" panose="020B0604030504040204" pitchFamily="34" charset="0"/>
                <a:ea typeface="Tahoma" panose="020B0604030504040204" pitchFamily="34" charset="0"/>
                <a:cs typeface="Tahoma" panose="020B0604030504040204" pitchFamily="34" charset="0"/>
              </a:rPr>
              <a:t>2020 - $44</a:t>
            </a:r>
          </a:p>
          <a:p>
            <a:pPr algn="ctr"/>
            <a:endParaRPr lang="en-US" sz="1600" dirty="0">
              <a:solidFill>
                <a:srgbClr val="00B050"/>
              </a:solidFill>
              <a:latin typeface="Tahoma" panose="020B0604030504040204" pitchFamily="34" charset="0"/>
              <a:ea typeface="Tahoma" panose="020B0604030504040204" pitchFamily="34" charset="0"/>
              <a:cs typeface="Tahoma" panose="020B0604030504040204" pitchFamily="34" charset="0"/>
            </a:endParaRPr>
          </a:p>
          <a:p>
            <a:pPr algn="ctr"/>
            <a:r>
              <a:rPr lang="en-US" sz="1600" b="1" dirty="0">
                <a:solidFill>
                  <a:srgbClr val="EE0000"/>
                </a:solidFill>
                <a:latin typeface="Tahoma" panose="020B0604030504040204" pitchFamily="34" charset="0"/>
                <a:ea typeface="Tahoma" panose="020B0604030504040204" pitchFamily="34" charset="0"/>
                <a:cs typeface="Tahoma" panose="020B0604030504040204" pitchFamily="34" charset="0"/>
              </a:rPr>
              <a:t>$301 left </a:t>
            </a:r>
          </a:p>
          <a:p>
            <a:pPr algn="ctr"/>
            <a:r>
              <a:rPr lang="en-US" sz="1600" b="1" dirty="0">
                <a:solidFill>
                  <a:srgbClr val="EE0000"/>
                </a:solidFill>
                <a:latin typeface="Tahoma" panose="020B0604030504040204" pitchFamily="34" charset="0"/>
                <a:ea typeface="Tahoma" panose="020B0604030504040204" pitchFamily="34" charset="0"/>
                <a:cs typeface="Tahoma" panose="020B0604030504040204" pitchFamily="34" charset="0"/>
              </a:rPr>
              <a:t>on the table</a:t>
            </a:r>
          </a:p>
          <a:p>
            <a:pPr algn="ctr"/>
            <a:r>
              <a:rPr lang="en-US" sz="1100" dirty="0">
                <a:solidFill>
                  <a:srgbClr val="EE0000"/>
                </a:solidFill>
                <a:latin typeface="Tahoma" panose="020B0604030504040204" pitchFamily="34" charset="0"/>
                <a:ea typeface="Tahoma" panose="020B0604030504040204" pitchFamily="34" charset="0"/>
                <a:cs typeface="Tahoma" panose="020B0604030504040204" pitchFamily="34" charset="0"/>
              </a:rPr>
              <a:t>$60/</a:t>
            </a:r>
            <a:r>
              <a:rPr lang="en-US" sz="1100" dirty="0" err="1">
                <a:solidFill>
                  <a:srgbClr val="EE0000"/>
                </a:solidFill>
                <a:latin typeface="Tahoma" panose="020B0604030504040204" pitchFamily="34" charset="0"/>
                <a:ea typeface="Tahoma" panose="020B0604030504040204" pitchFamily="34" charset="0"/>
                <a:cs typeface="Tahoma" panose="020B0604030504040204" pitchFamily="34" charset="0"/>
              </a:rPr>
              <a:t>yr</a:t>
            </a:r>
            <a:endParaRPr lang="en-US" sz="1100" dirty="0">
              <a:solidFill>
                <a:srgbClr val="EE0000"/>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Rounded Corners 13">
            <a:extLst>
              <a:ext uri="{FF2B5EF4-FFF2-40B4-BE49-F238E27FC236}">
                <a16:creationId xmlns:a16="http://schemas.microsoft.com/office/drawing/2014/main" id="{71AC39BC-100B-4165-BE4B-0D0B4A9EBAE2}"/>
              </a:ext>
            </a:extLst>
          </p:cNvPr>
          <p:cNvSpPr/>
          <p:nvPr/>
        </p:nvSpPr>
        <p:spPr>
          <a:xfrm>
            <a:off x="6781800" y="1989009"/>
            <a:ext cx="1874520" cy="2740060"/>
          </a:xfrm>
          <a:prstGeom prst="roundRect">
            <a:avLst/>
          </a:prstGeom>
          <a:solidFill>
            <a:schemeClr val="bg1"/>
          </a:solid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sz="1600" b="1" dirty="0">
                <a:solidFill>
                  <a:srgbClr val="00B050"/>
                </a:solidFill>
                <a:latin typeface="Tahoma" panose="020B0604030504040204" pitchFamily="34" charset="0"/>
                <a:ea typeface="Tahoma" panose="020B0604030504040204" pitchFamily="34" charset="0"/>
                <a:cs typeface="Tahoma" panose="020B0604030504040204" pitchFamily="34" charset="0"/>
              </a:rPr>
              <a:t>Sx3 Winnings</a:t>
            </a:r>
          </a:p>
          <a:p>
            <a:pPr algn="ctr"/>
            <a:endParaRPr lang="en-US" sz="500" dirty="0">
              <a:solidFill>
                <a:srgbClr val="00B050"/>
              </a:solidFill>
              <a:latin typeface="Tahoma" panose="020B0604030504040204" pitchFamily="34" charset="0"/>
              <a:ea typeface="Tahoma" panose="020B0604030504040204" pitchFamily="34" charset="0"/>
              <a:cs typeface="Tahoma" panose="020B0604030504040204" pitchFamily="34" charset="0"/>
            </a:endParaRPr>
          </a:p>
          <a:p>
            <a:pPr algn="ctr"/>
            <a:r>
              <a:rPr lang="en-US" sz="1400" dirty="0">
                <a:solidFill>
                  <a:srgbClr val="00B050"/>
                </a:solidFill>
                <a:latin typeface="Tahoma" panose="020B0604030504040204" pitchFamily="34" charset="0"/>
                <a:ea typeface="Tahoma" panose="020B0604030504040204" pitchFamily="34" charset="0"/>
                <a:cs typeface="Tahoma" panose="020B0604030504040204" pitchFamily="34" charset="0"/>
              </a:rPr>
              <a:t>2013 - $0</a:t>
            </a:r>
          </a:p>
          <a:p>
            <a:pPr algn="ctr"/>
            <a:r>
              <a:rPr lang="en-US" sz="1400" dirty="0">
                <a:solidFill>
                  <a:srgbClr val="00B050"/>
                </a:solidFill>
                <a:latin typeface="Tahoma" panose="020B0604030504040204" pitchFamily="34" charset="0"/>
                <a:ea typeface="Tahoma" panose="020B0604030504040204" pitchFamily="34" charset="0"/>
                <a:cs typeface="Tahoma" panose="020B0604030504040204" pitchFamily="34" charset="0"/>
              </a:rPr>
              <a:t>2014 - $0</a:t>
            </a:r>
          </a:p>
          <a:p>
            <a:pPr algn="ctr"/>
            <a:r>
              <a:rPr lang="en-US" sz="1400" dirty="0">
                <a:solidFill>
                  <a:srgbClr val="00B050"/>
                </a:solidFill>
                <a:latin typeface="Tahoma" panose="020B0604030504040204" pitchFamily="34" charset="0"/>
                <a:ea typeface="Tahoma" panose="020B0604030504040204" pitchFamily="34" charset="0"/>
                <a:cs typeface="Tahoma" panose="020B0604030504040204" pitchFamily="34" charset="0"/>
              </a:rPr>
              <a:t>2015 - $0</a:t>
            </a:r>
          </a:p>
          <a:p>
            <a:pPr algn="ctr"/>
            <a:r>
              <a:rPr lang="en-US" sz="1400" dirty="0">
                <a:solidFill>
                  <a:srgbClr val="00B050"/>
                </a:solidFill>
                <a:latin typeface="Tahoma" panose="020B0604030504040204" pitchFamily="34" charset="0"/>
                <a:ea typeface="Tahoma" panose="020B0604030504040204" pitchFamily="34" charset="0"/>
                <a:cs typeface="Tahoma" panose="020B0604030504040204" pitchFamily="34" charset="0"/>
              </a:rPr>
              <a:t>2016 - $0</a:t>
            </a:r>
          </a:p>
          <a:p>
            <a:pPr algn="ctr"/>
            <a:r>
              <a:rPr lang="en-US" sz="1400" dirty="0">
                <a:solidFill>
                  <a:srgbClr val="00B050"/>
                </a:solidFill>
                <a:latin typeface="Tahoma" panose="020B0604030504040204" pitchFamily="34" charset="0"/>
                <a:ea typeface="Tahoma" panose="020B0604030504040204" pitchFamily="34" charset="0"/>
                <a:cs typeface="Tahoma" panose="020B0604030504040204" pitchFamily="34" charset="0"/>
              </a:rPr>
              <a:t>2017 - $0</a:t>
            </a:r>
          </a:p>
          <a:p>
            <a:pPr algn="ctr"/>
            <a:r>
              <a:rPr lang="en-US" sz="1400" dirty="0">
                <a:solidFill>
                  <a:srgbClr val="00B050"/>
                </a:solidFill>
                <a:latin typeface="Tahoma" panose="020B0604030504040204" pitchFamily="34" charset="0"/>
                <a:ea typeface="Tahoma" panose="020B0604030504040204" pitchFamily="34" charset="0"/>
                <a:cs typeface="Tahoma" panose="020B0604030504040204" pitchFamily="34" charset="0"/>
              </a:rPr>
              <a:t>2018 - $0</a:t>
            </a:r>
          </a:p>
          <a:p>
            <a:pPr algn="ctr"/>
            <a:r>
              <a:rPr lang="en-US" sz="1400" dirty="0">
                <a:solidFill>
                  <a:srgbClr val="00B050"/>
                </a:solidFill>
                <a:latin typeface="Tahoma" panose="020B0604030504040204" pitchFamily="34" charset="0"/>
                <a:ea typeface="Tahoma" panose="020B0604030504040204" pitchFamily="34" charset="0"/>
                <a:cs typeface="Tahoma" panose="020B0604030504040204" pitchFamily="34" charset="0"/>
              </a:rPr>
              <a:t>2019 - $0</a:t>
            </a:r>
          </a:p>
          <a:p>
            <a:pPr algn="ctr"/>
            <a:r>
              <a:rPr lang="en-US" sz="1400" dirty="0">
                <a:solidFill>
                  <a:srgbClr val="00B050"/>
                </a:solidFill>
                <a:latin typeface="Tahoma" panose="020B0604030504040204" pitchFamily="34" charset="0"/>
                <a:ea typeface="Tahoma" panose="020B0604030504040204" pitchFamily="34" charset="0"/>
                <a:cs typeface="Tahoma" panose="020B0604030504040204" pitchFamily="34" charset="0"/>
              </a:rPr>
              <a:t>2020 - $0</a:t>
            </a:r>
          </a:p>
          <a:p>
            <a:pPr algn="ctr"/>
            <a:endParaRPr lang="en-US" sz="800" dirty="0">
              <a:solidFill>
                <a:srgbClr val="00B050"/>
              </a:solidFill>
              <a:latin typeface="Tahoma" panose="020B0604030504040204" pitchFamily="34" charset="0"/>
              <a:ea typeface="Tahoma" panose="020B0604030504040204" pitchFamily="34" charset="0"/>
              <a:cs typeface="Tahoma" panose="020B0604030504040204" pitchFamily="34" charset="0"/>
            </a:endParaRPr>
          </a:p>
          <a:p>
            <a:pPr algn="ctr"/>
            <a:r>
              <a:rPr lang="en-US" b="1" dirty="0">
                <a:solidFill>
                  <a:srgbClr val="EE0000"/>
                </a:solidFill>
                <a:latin typeface="Tahoma" panose="020B0604030504040204" pitchFamily="34" charset="0"/>
                <a:ea typeface="Tahoma" panose="020B0604030504040204" pitchFamily="34" charset="0"/>
                <a:cs typeface="Tahoma" panose="020B0604030504040204" pitchFamily="34" charset="0"/>
              </a:rPr>
              <a:t>-$700</a:t>
            </a:r>
          </a:p>
        </p:txBody>
      </p:sp>
      <p:pic>
        <p:nvPicPr>
          <p:cNvPr id="19" name="moneyFloyd">
            <a:hlinkClick r:id="" action="ppaction://media"/>
            <a:extLst>
              <a:ext uri="{FF2B5EF4-FFF2-40B4-BE49-F238E27FC236}">
                <a16:creationId xmlns:a16="http://schemas.microsoft.com/office/drawing/2014/main" id="{A28F1D70-2155-494B-BC81-E0BB3F1367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240" y="4838700"/>
            <a:ext cx="304800" cy="304800"/>
          </a:xfrm>
          <a:prstGeom prst="rect">
            <a:avLst/>
          </a:prstGeom>
        </p:spPr>
      </p:pic>
      <p:pic>
        <p:nvPicPr>
          <p:cNvPr id="16" name="Picture 6" descr="Image may contain: 2 people, including Melissa Dallier, people smiling, eyeglasses and closeup">
            <a:extLst>
              <a:ext uri="{FF2B5EF4-FFF2-40B4-BE49-F238E27FC236}">
                <a16:creationId xmlns:a16="http://schemas.microsoft.com/office/drawing/2014/main" id="{2EC350B7-8297-4F79-8D96-13AE9386F93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017" t="1" r="25040" b="33415"/>
          <a:stretch/>
        </p:blipFill>
        <p:spPr bwMode="auto">
          <a:xfrm>
            <a:off x="2897790" y="399625"/>
            <a:ext cx="3136291" cy="3080230"/>
          </a:xfrm>
          <a:prstGeom prst="ellipse">
            <a:avLst/>
          </a:prstGeom>
          <a:noFill/>
          <a:extLst>
            <a:ext uri="{909E8E84-426E-40dd-AFC4-6F175D3DCCD1}">
              <a14:hiddenFill xmlns:a14="http://schemas.microsoft.com/office/drawing/2010/main" xmlns="">
                <a:solidFill>
                  <a:srgbClr val="FFFFFF"/>
                </a:solidFill>
              </a14:hiddenFill>
            </a:ext>
          </a:extLst>
        </p:spPr>
      </p:pic>
      <p:grpSp>
        <p:nvGrpSpPr>
          <p:cNvPr id="18" name="Group 17">
            <a:extLst>
              <a:ext uri="{FF2B5EF4-FFF2-40B4-BE49-F238E27FC236}">
                <a16:creationId xmlns:a16="http://schemas.microsoft.com/office/drawing/2014/main" id="{FFFACAB0-360A-4663-A59F-8760E3E3E65D}"/>
              </a:ext>
            </a:extLst>
          </p:cNvPr>
          <p:cNvGrpSpPr/>
          <p:nvPr/>
        </p:nvGrpSpPr>
        <p:grpSpPr>
          <a:xfrm>
            <a:off x="2896861" y="-4186"/>
            <a:ext cx="3140731" cy="5147685"/>
            <a:chOff x="2904481" y="-4186"/>
            <a:chExt cx="3140731" cy="5147685"/>
          </a:xfrm>
        </p:grpSpPr>
        <p:pic>
          <p:nvPicPr>
            <p:cNvPr id="2" name="Picture 1" descr="A picture containing person, indoor, teeth, brushing&#10;&#10;Description automatically generated">
              <a:extLst>
                <a:ext uri="{FF2B5EF4-FFF2-40B4-BE49-F238E27FC236}">
                  <a16:creationId xmlns:a16="http://schemas.microsoft.com/office/drawing/2014/main" id="{7FE6EEE6-AF53-4603-AC2A-A00E9BC64164}"/>
                </a:ext>
              </a:extLst>
            </p:cNvPr>
            <p:cNvPicPr>
              <a:picLocks noChangeAspect="1"/>
            </p:cNvPicPr>
            <p:nvPr/>
          </p:nvPicPr>
          <p:blipFill>
            <a:blip r:embed="rId7"/>
            <a:stretch>
              <a:fillRect/>
            </a:stretch>
          </p:blipFill>
          <p:spPr>
            <a:xfrm>
              <a:off x="2904481" y="-4186"/>
              <a:ext cx="3140731" cy="5147685"/>
            </a:xfrm>
            <a:prstGeom prst="rect">
              <a:avLst/>
            </a:prstGeom>
          </p:spPr>
        </p:pic>
        <p:sp>
          <p:nvSpPr>
            <p:cNvPr id="3" name="TextBox 2">
              <a:extLst>
                <a:ext uri="{FF2B5EF4-FFF2-40B4-BE49-F238E27FC236}">
                  <a16:creationId xmlns:a16="http://schemas.microsoft.com/office/drawing/2014/main" id="{0288CF15-9330-4353-B0D9-1C4F27BAEB67}"/>
                </a:ext>
              </a:extLst>
            </p:cNvPr>
            <p:cNvSpPr txBox="1"/>
            <p:nvPr/>
          </p:nvSpPr>
          <p:spPr>
            <a:xfrm>
              <a:off x="3444240" y="1341120"/>
              <a:ext cx="289560" cy="369332"/>
            </a:xfrm>
            <a:prstGeom prst="rect">
              <a:avLst/>
            </a:prstGeom>
            <a:noFill/>
          </p:spPr>
          <p:txBody>
            <a:bodyPr wrap="square" rtlCol="0">
              <a:spAutoFit/>
            </a:bodyPr>
            <a:lstStyle/>
            <a:p>
              <a:r>
                <a:rPr lang="en-US" b="1" dirty="0">
                  <a:solidFill>
                    <a:srgbClr val="00B050"/>
                  </a:solidFill>
                </a:rPr>
                <a:t>$</a:t>
              </a:r>
            </a:p>
          </p:txBody>
        </p:sp>
        <p:sp>
          <p:nvSpPr>
            <p:cNvPr id="4" name="TextBox 3">
              <a:extLst>
                <a:ext uri="{FF2B5EF4-FFF2-40B4-BE49-F238E27FC236}">
                  <a16:creationId xmlns:a16="http://schemas.microsoft.com/office/drawing/2014/main" id="{7D47E326-6762-4D97-B2F3-7440CA6D3DAE}"/>
                </a:ext>
              </a:extLst>
            </p:cNvPr>
            <p:cNvSpPr txBox="1"/>
            <p:nvPr/>
          </p:nvSpPr>
          <p:spPr>
            <a:xfrm>
              <a:off x="5303522" y="1619677"/>
              <a:ext cx="289560" cy="369332"/>
            </a:xfrm>
            <a:prstGeom prst="rect">
              <a:avLst/>
            </a:prstGeom>
            <a:noFill/>
          </p:spPr>
          <p:txBody>
            <a:bodyPr wrap="square" rtlCol="0">
              <a:spAutoFit/>
            </a:bodyPr>
            <a:lstStyle/>
            <a:p>
              <a:r>
                <a:rPr lang="en-US" b="1" dirty="0">
                  <a:solidFill>
                    <a:srgbClr val="00B050"/>
                  </a:solidFill>
                </a:rPr>
                <a:t>$</a:t>
              </a:r>
            </a:p>
          </p:txBody>
        </p:sp>
      </p:grpSp>
      <p:sp>
        <p:nvSpPr>
          <p:cNvPr id="9" name="TextBox 8">
            <a:extLst>
              <a:ext uri="{FF2B5EF4-FFF2-40B4-BE49-F238E27FC236}">
                <a16:creationId xmlns:a16="http://schemas.microsoft.com/office/drawing/2014/main" id="{175BC2EA-C39C-4F92-B2BD-5DEF48C95FFE}"/>
              </a:ext>
            </a:extLst>
          </p:cNvPr>
          <p:cNvSpPr txBox="1"/>
          <p:nvPr/>
        </p:nvSpPr>
        <p:spPr>
          <a:xfrm>
            <a:off x="-7620" y="728569"/>
            <a:ext cx="9144000" cy="3271931"/>
          </a:xfrm>
          <a:prstGeom prst="rect">
            <a:avLst/>
          </a:prstGeom>
          <a:noFill/>
        </p:spPr>
        <p:txBody>
          <a:bodyPr wrap="square" rtlCol="0">
            <a:prstTxWarp prst="textArchU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50" dirty="0">
                <a:ln w="11430"/>
                <a:solidFill>
                  <a:srgbClr val="00B050"/>
                </a:solidFill>
                <a:effectLst>
                  <a:outerShdw blurRad="76200" dist="50800" dir="5400000" algn="tl" rotWithShape="0">
                    <a:srgbClr val="000000">
                      <a:alpha val="65000"/>
                    </a:srgbClr>
                  </a:outerShdw>
                </a:effectLst>
                <a:latin typeface="Tahoma" panose="020B0604030504040204" pitchFamily="34" charset="0"/>
                <a:ea typeface="Tahoma" panose="020B0604030504040204" pitchFamily="34" charset="0"/>
                <a:cs typeface="Tahoma" panose="020B0604030504040204" pitchFamily="34" charset="0"/>
              </a:rPr>
              <a:t>Money Management</a:t>
            </a:r>
          </a:p>
        </p:txBody>
      </p:sp>
      <p:grpSp>
        <p:nvGrpSpPr>
          <p:cNvPr id="5" name="Group 4">
            <a:extLst>
              <a:ext uri="{FF2B5EF4-FFF2-40B4-BE49-F238E27FC236}">
                <a16:creationId xmlns:a16="http://schemas.microsoft.com/office/drawing/2014/main" id="{6206B294-0D94-4C88-805E-22933AC57EE0}"/>
              </a:ext>
            </a:extLst>
          </p:cNvPr>
          <p:cNvGrpSpPr/>
          <p:nvPr/>
        </p:nvGrpSpPr>
        <p:grpSpPr>
          <a:xfrm>
            <a:off x="3078227" y="3257633"/>
            <a:ext cx="2634543" cy="1516486"/>
            <a:chOff x="3084062" y="3020035"/>
            <a:chExt cx="2634543" cy="1516486"/>
          </a:xfrm>
        </p:grpSpPr>
        <p:pic>
          <p:nvPicPr>
            <p:cNvPr id="26626" name="Picture 2" descr="A picture containing person, indoor&#10;&#10;Description automatically generated">
              <a:extLst>
                <a:ext uri="{FF2B5EF4-FFF2-40B4-BE49-F238E27FC236}">
                  <a16:creationId xmlns:a16="http://schemas.microsoft.com/office/drawing/2014/main" id="{13885B8E-0696-4A8F-B948-AC8D8F314AC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4297" b="20297"/>
            <a:stretch/>
          </p:blipFill>
          <p:spPr bwMode="auto">
            <a:xfrm>
              <a:off x="4210312" y="3020035"/>
              <a:ext cx="1508293" cy="1516486"/>
            </a:xfrm>
            <a:prstGeom prst="ellipse">
              <a:avLst/>
            </a:prstGeom>
            <a:noFill/>
          </p:spPr>
        </p:pic>
        <p:grpSp>
          <p:nvGrpSpPr>
            <p:cNvPr id="15" name="Group 14">
              <a:extLst>
                <a:ext uri="{FF2B5EF4-FFF2-40B4-BE49-F238E27FC236}">
                  <a16:creationId xmlns:a16="http://schemas.microsoft.com/office/drawing/2014/main" id="{A2FD313E-CA0E-4D89-9FC8-4E861DC84060}"/>
                </a:ext>
              </a:extLst>
            </p:cNvPr>
            <p:cNvGrpSpPr/>
            <p:nvPr/>
          </p:nvGrpSpPr>
          <p:grpSpPr>
            <a:xfrm flipH="1">
              <a:off x="3084062" y="3119985"/>
              <a:ext cx="1508293" cy="1079780"/>
              <a:chOff x="6698150" y="1091264"/>
              <a:chExt cx="2207725" cy="1580499"/>
            </a:xfrm>
          </p:grpSpPr>
          <p:pic>
            <p:nvPicPr>
              <p:cNvPr id="17" name="Picture 16" descr="Shape, circle&#10;&#10;Description automatically generated">
                <a:extLst>
                  <a:ext uri="{FF2B5EF4-FFF2-40B4-BE49-F238E27FC236}">
                    <a16:creationId xmlns:a16="http://schemas.microsoft.com/office/drawing/2014/main" id="{21C2F3BC-A37A-45FE-B4A6-45C7E2728F1B}"/>
                  </a:ext>
                </a:extLst>
              </p:cNvPr>
              <p:cNvPicPr>
                <a:picLocks noChangeAspect="1"/>
              </p:cNvPicPr>
              <p:nvPr/>
            </p:nvPicPr>
            <p:blipFill>
              <a:blip r:embed="rId9"/>
              <a:stretch>
                <a:fillRect/>
              </a:stretch>
            </p:blipFill>
            <p:spPr>
              <a:xfrm>
                <a:off x="6698150" y="1091264"/>
                <a:ext cx="2207725" cy="1580499"/>
              </a:xfrm>
              <a:prstGeom prst="rect">
                <a:avLst/>
              </a:prstGeom>
            </p:spPr>
          </p:pic>
          <p:sp>
            <p:nvSpPr>
              <p:cNvPr id="20" name="TextBox 19">
                <a:extLst>
                  <a:ext uri="{FF2B5EF4-FFF2-40B4-BE49-F238E27FC236}">
                    <a16:creationId xmlns:a16="http://schemas.microsoft.com/office/drawing/2014/main" id="{E674E0E1-46F1-4AE3-9912-7B4C7750CBE2}"/>
                  </a:ext>
                </a:extLst>
              </p:cNvPr>
              <p:cNvSpPr txBox="1"/>
              <p:nvPr/>
            </p:nvSpPr>
            <p:spPr>
              <a:xfrm>
                <a:off x="6821450" y="1441173"/>
                <a:ext cx="1961127" cy="743324"/>
              </a:xfrm>
              <a:prstGeom prst="rect">
                <a:avLst/>
              </a:prstGeom>
              <a:noFill/>
            </p:spPr>
            <p:txBody>
              <a:bodyPr wrap="square" rtlCol="0">
                <a:spAutoFit/>
              </a:bodyPr>
              <a:lstStyle/>
              <a:p>
                <a:pPr algn="ctr"/>
                <a:r>
                  <a:rPr lang="en-US" sz="900" dirty="0">
                    <a:latin typeface="Tahoma" panose="020B0604030504040204" pitchFamily="34" charset="0"/>
                    <a:ea typeface="Tahoma" panose="020B0604030504040204" pitchFamily="34" charset="0"/>
                    <a:cs typeface="Tahoma" panose="020B0604030504040204" pitchFamily="34" charset="0"/>
                  </a:rPr>
                  <a:t>Quit wasting my money.  Get it together, ass hole.</a:t>
                </a:r>
              </a:p>
            </p:txBody>
          </p:sp>
        </p:grpSp>
      </p:grpSp>
    </p:spTree>
    <p:extLst>
      <p:ext uri="{BB962C8B-B14F-4D97-AF65-F5344CB8AC3E}">
        <p14:creationId xmlns:p14="http://schemas.microsoft.com/office/powerpoint/2010/main" val="129458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822" fill="hold"/>
                                        <p:tgtEl>
                                          <p:spTgt spid="19"/>
                                        </p:tgtEl>
                                      </p:cBhvr>
                                    </p:cmd>
                                  </p:childTnLst>
                                </p:cTn>
                              </p:par>
                              <p:par>
                                <p:cTn id="7" presetID="22" presetClass="entr" presetSubtype="1" fill="hold" grpId="0" nodeType="withEffect">
                                  <p:stCondLst>
                                    <p:cond delay="4000"/>
                                  </p:stCondLst>
                                  <p:childTnLst>
                                    <p:set>
                                      <p:cBhvr>
                                        <p:cTn id="8" dur="1" fill="hold">
                                          <p:stCondLst>
                                            <p:cond delay="0"/>
                                          </p:stCondLst>
                                        </p:cTn>
                                        <p:tgtEl>
                                          <p:spTgt spid="8"/>
                                        </p:tgtEl>
                                        <p:attrNameLst>
                                          <p:attrName>style.visibility</p:attrName>
                                        </p:attrNameLst>
                                      </p:cBhvr>
                                      <p:to>
                                        <p:strVal val="visible"/>
                                      </p:to>
                                    </p:set>
                                    <p:animEffect transition="in" filter="wipe(up)">
                                      <p:cBhvr>
                                        <p:cTn id="9" dur="2000"/>
                                        <p:tgtEl>
                                          <p:spTgt spid="8"/>
                                        </p:tgtEl>
                                      </p:cBhvr>
                                    </p:animEffect>
                                  </p:childTnLst>
                                </p:cTn>
                              </p:par>
                              <p:par>
                                <p:cTn id="10" presetID="22" presetClass="entr" presetSubtype="1" fill="hold" grpId="0" nodeType="withEffect">
                                  <p:stCondLst>
                                    <p:cond delay="800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2000"/>
                                        <p:tgtEl>
                                          <p:spTgt spid="14"/>
                                        </p:tgtEl>
                                      </p:cBhvr>
                                    </p:animEffect>
                                  </p:childTnLst>
                                </p:cTn>
                              </p:par>
                              <p:par>
                                <p:cTn id="13" presetID="22" presetClass="entr" presetSubtype="1" fill="hold" nodeType="withEffect">
                                  <p:stCondLst>
                                    <p:cond delay="1100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2500"/>
                                        <p:tgtEl>
                                          <p:spTgt spid="18"/>
                                        </p:tgtEl>
                                      </p:cBhvr>
                                    </p:animEffect>
                                  </p:childTnLst>
                                </p:cTn>
                              </p:par>
                              <p:par>
                                <p:cTn id="16" presetID="10" presetClass="entr" presetSubtype="0" fill="hold" nodeType="withEffect">
                                  <p:stCondLst>
                                    <p:cond delay="145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9"/>
                </p:tgtEl>
              </p:cMediaNode>
            </p:audio>
          </p:childTnLst>
        </p:cTn>
      </p:par>
    </p:tnLst>
    <p:bldLst>
      <p:bldP spid="8"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3749" y="1022200"/>
            <a:ext cx="3421305" cy="338554"/>
          </a:xfrm>
          <a:prstGeom prst="rect">
            <a:avLst/>
          </a:prstGeom>
        </p:spPr>
        <p:txBody>
          <a:bodyPr wrap="square">
            <a:spAutoFit/>
          </a:bodyPr>
          <a:lstStyle/>
          <a:p>
            <a:r>
              <a:rPr lang="en-US" sz="1600" b="1" dirty="0">
                <a:solidFill>
                  <a:srgbClr val="FFFFFF"/>
                </a:solidFill>
                <a:latin typeface="Segoe UI"/>
                <a:cs typeface="Segoe UI"/>
              </a:rPr>
              <a:t>20+ Point Players Left on Bench:</a:t>
            </a:r>
          </a:p>
        </p:txBody>
      </p:sp>
      <p:sp>
        <p:nvSpPr>
          <p:cNvPr id="5" name="TextBox 4"/>
          <p:cNvSpPr txBox="1"/>
          <p:nvPr/>
        </p:nvSpPr>
        <p:spPr>
          <a:xfrm>
            <a:off x="0" y="113671"/>
            <a:ext cx="9143999" cy="830997"/>
          </a:xfrm>
          <a:prstGeom prst="rect">
            <a:avLst/>
          </a:prstGeom>
          <a:noFill/>
        </p:spPr>
        <p:txBody>
          <a:bodyPr wrap="square" rtlCol="0">
            <a:spAutoFit/>
          </a:bodyPr>
          <a:lstStyle/>
          <a:p>
            <a:pPr algn="ctr"/>
            <a:r>
              <a:rPr lang="en-US" sz="4800" b="1" dirty="0">
                <a:solidFill>
                  <a:srgbClr val="FFFFFF"/>
                </a:solidFill>
                <a:latin typeface="Segoe UI"/>
                <a:cs typeface="Segoe UI"/>
              </a:rPr>
              <a:t>Start / Sit Fails</a:t>
            </a:r>
          </a:p>
        </p:txBody>
      </p:sp>
      <p:graphicFrame>
        <p:nvGraphicFramePr>
          <p:cNvPr id="4" name="Table 3"/>
          <p:cNvGraphicFramePr>
            <a:graphicFrameLocks noGrp="1"/>
          </p:cNvGraphicFramePr>
          <p:nvPr>
            <p:extLst>
              <p:ext uri="{D42A27DB-BD31-4B8C-83A1-F6EECF244321}">
                <p14:modId xmlns:p14="http://schemas.microsoft.com/office/powerpoint/2010/main" val="430224770"/>
              </p:ext>
            </p:extLst>
          </p:nvPr>
        </p:nvGraphicFramePr>
        <p:xfrm>
          <a:off x="293749" y="1435140"/>
          <a:ext cx="1791989" cy="2286000"/>
        </p:xfrm>
        <a:graphic>
          <a:graphicData uri="http://schemas.openxmlformats.org/drawingml/2006/table">
            <a:tbl>
              <a:tblPr firstRow="1">
                <a:tableStyleId>{FABFCF23-3B69-468F-B69F-88F6DE6A72F2}</a:tableStyleId>
              </a:tblPr>
              <a:tblGrid>
                <a:gridCol w="620651">
                  <a:extLst>
                    <a:ext uri="{9D8B030D-6E8A-4147-A177-3AD203B41FA5}">
                      <a16:colId xmlns:a16="http://schemas.microsoft.com/office/drawing/2014/main" val="20000"/>
                    </a:ext>
                  </a:extLst>
                </a:gridCol>
                <a:gridCol w="594039">
                  <a:extLst>
                    <a:ext uri="{9D8B030D-6E8A-4147-A177-3AD203B41FA5}">
                      <a16:colId xmlns:a16="http://schemas.microsoft.com/office/drawing/2014/main" val="20001"/>
                    </a:ext>
                  </a:extLst>
                </a:gridCol>
                <a:gridCol w="577299">
                  <a:extLst>
                    <a:ext uri="{9D8B030D-6E8A-4147-A177-3AD203B41FA5}">
                      <a16:colId xmlns:a16="http://schemas.microsoft.com/office/drawing/2014/main" val="20002"/>
                    </a:ext>
                  </a:extLst>
                </a:gridCol>
              </a:tblGrid>
              <a:tr h="190500">
                <a:tc>
                  <a:txBody>
                    <a:bodyPr/>
                    <a:lstStyle/>
                    <a:p>
                      <a:pPr algn="ctr" fontAlgn="b"/>
                      <a:r>
                        <a:rPr lang="en-US" sz="900" b="1"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Owner</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1"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 Times</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1"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Pts</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0"/>
                  </a:ext>
                </a:extLst>
              </a:tr>
              <a:tr h="190500">
                <a:tc>
                  <a:txBody>
                    <a:bodyPr/>
                    <a:lstStyle/>
                    <a:p>
                      <a:pPr algn="ctr" fontAlgn="b"/>
                      <a:r>
                        <a:rPr lang="en-US" sz="105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Jim</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10</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276</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1"/>
                  </a:ext>
                </a:extLst>
              </a:tr>
              <a:tr h="190500">
                <a:tc>
                  <a:txBody>
                    <a:bodyPr/>
                    <a:lstStyle/>
                    <a:p>
                      <a:pPr algn="ctr" fontAlgn="b"/>
                      <a:r>
                        <a:rPr lang="en-US" sz="105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Kurt</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9</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220</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2"/>
                  </a:ext>
                </a:extLst>
              </a:tr>
              <a:tr h="190500">
                <a:tc>
                  <a:txBody>
                    <a:bodyPr/>
                    <a:lstStyle/>
                    <a:p>
                      <a:pPr algn="ctr" fontAlgn="b"/>
                      <a:r>
                        <a:rPr lang="en-US" sz="105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Trevor</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9</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221</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3"/>
                  </a:ext>
                </a:extLst>
              </a:tr>
              <a:tr h="190500">
                <a:tc>
                  <a:txBody>
                    <a:bodyPr/>
                    <a:lstStyle/>
                    <a:p>
                      <a:pPr algn="ctr" fontAlgn="b"/>
                      <a:r>
                        <a:rPr lang="en-US" sz="105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Jeff</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8</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212</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4"/>
                  </a:ext>
                </a:extLst>
              </a:tr>
              <a:tr h="190500">
                <a:tc>
                  <a:txBody>
                    <a:bodyPr/>
                    <a:lstStyle/>
                    <a:p>
                      <a:pPr algn="ctr" fontAlgn="b"/>
                      <a:r>
                        <a:rPr lang="en-US" sz="105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Eddie</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7</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169</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5"/>
                  </a:ext>
                </a:extLst>
              </a:tr>
              <a:tr h="190500">
                <a:tc>
                  <a:txBody>
                    <a:bodyPr/>
                    <a:lstStyle/>
                    <a:p>
                      <a:pPr algn="ctr" fontAlgn="b"/>
                      <a:r>
                        <a:rPr lang="en-US" sz="105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Aaron</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6</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156</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6"/>
                  </a:ext>
                </a:extLst>
              </a:tr>
              <a:tr h="190500">
                <a:tc>
                  <a:txBody>
                    <a:bodyPr/>
                    <a:lstStyle/>
                    <a:p>
                      <a:pPr algn="ctr" fontAlgn="b"/>
                      <a:r>
                        <a:rPr lang="en-US" sz="105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Albert</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6</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146</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7"/>
                  </a:ext>
                </a:extLst>
              </a:tr>
              <a:tr h="190500">
                <a:tc>
                  <a:txBody>
                    <a:bodyPr/>
                    <a:lstStyle/>
                    <a:p>
                      <a:pPr algn="ctr" fontAlgn="b"/>
                      <a:r>
                        <a:rPr lang="en-US" sz="105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Bill</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5</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123</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8"/>
                  </a:ext>
                </a:extLst>
              </a:tr>
              <a:tr h="190500">
                <a:tc>
                  <a:txBody>
                    <a:bodyPr/>
                    <a:lstStyle/>
                    <a:p>
                      <a:pPr algn="ctr" fontAlgn="b"/>
                      <a:r>
                        <a:rPr lang="en-US" sz="105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Darren</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5</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130</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9"/>
                  </a:ext>
                </a:extLst>
              </a:tr>
              <a:tr h="190500">
                <a:tc>
                  <a:txBody>
                    <a:bodyPr/>
                    <a:lstStyle/>
                    <a:p>
                      <a:pPr algn="ctr" fontAlgn="b"/>
                      <a:r>
                        <a:rPr lang="en-US" sz="105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Jake</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5</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132</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10"/>
                  </a:ext>
                </a:extLst>
              </a:tr>
              <a:tr h="190500">
                <a:tc>
                  <a:txBody>
                    <a:bodyPr/>
                    <a:lstStyle/>
                    <a:p>
                      <a:pPr algn="ctr" fontAlgn="b"/>
                      <a:r>
                        <a:rPr lang="en-US" sz="105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Andrew</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3</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73</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461982441"/>
              </p:ext>
            </p:extLst>
          </p:nvPr>
        </p:nvGraphicFramePr>
        <p:xfrm>
          <a:off x="5100331" y="1435140"/>
          <a:ext cx="1159237" cy="2473960"/>
        </p:xfrm>
        <a:graphic>
          <a:graphicData uri="http://schemas.openxmlformats.org/drawingml/2006/table">
            <a:tbl>
              <a:tblPr firstRow="1">
                <a:tableStyleId>{FABFCF23-3B69-468F-B69F-88F6DE6A72F2}</a:tableStyleId>
              </a:tblPr>
              <a:tblGrid>
                <a:gridCol w="639668">
                  <a:extLst>
                    <a:ext uri="{9D8B030D-6E8A-4147-A177-3AD203B41FA5}">
                      <a16:colId xmlns:a16="http://schemas.microsoft.com/office/drawing/2014/main" val="20000"/>
                    </a:ext>
                  </a:extLst>
                </a:gridCol>
                <a:gridCol w="519569">
                  <a:extLst>
                    <a:ext uri="{9D8B030D-6E8A-4147-A177-3AD203B41FA5}">
                      <a16:colId xmlns:a16="http://schemas.microsoft.com/office/drawing/2014/main" val="20001"/>
                    </a:ext>
                  </a:extLst>
                </a:gridCol>
              </a:tblGrid>
              <a:tr h="190500">
                <a:tc>
                  <a:txBody>
                    <a:bodyPr/>
                    <a:lstStyle/>
                    <a:p>
                      <a:pPr algn="ctr" fontAlgn="b"/>
                      <a:r>
                        <a:rPr lang="en-US" sz="1200" u="none" strike="noStrike" dirty="0">
                          <a:effectLst/>
                          <a:latin typeface="Tahoma" panose="020B0604030504040204" pitchFamily="34" charset="0"/>
                          <a:ea typeface="Tahoma" panose="020B0604030504040204" pitchFamily="34" charset="0"/>
                          <a:cs typeface="Tahoma" panose="020B0604030504040204" pitchFamily="34" charset="0"/>
                        </a:rPr>
                        <a:t>Owner</a:t>
                      </a:r>
                      <a:endParaRPr lang="en-US" sz="1200" b="0"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endParaRPr>
                    </a:p>
                  </a:txBody>
                  <a:tcPr marL="12700" marR="12700" marT="12700" marB="0" anchor="ctr"/>
                </a:tc>
                <a:tc>
                  <a:txBody>
                    <a:bodyPr/>
                    <a:lstStyle/>
                    <a:p>
                      <a:pPr algn="ctr" fontAlgn="b"/>
                      <a:r>
                        <a:rPr lang="en-US" sz="1200" u="none" strike="noStrike" dirty="0">
                          <a:effectLst/>
                          <a:latin typeface="Tahoma" panose="020B0604030504040204" pitchFamily="34" charset="0"/>
                          <a:ea typeface="Tahoma" panose="020B0604030504040204" pitchFamily="34" charset="0"/>
                          <a:cs typeface="Tahoma" panose="020B0604030504040204" pitchFamily="34" charset="0"/>
                        </a:rPr>
                        <a:t># of Times</a:t>
                      </a:r>
                      <a:endParaRPr lang="en-US" sz="1200" b="0"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endParaRPr>
                    </a:p>
                  </a:txBody>
                  <a:tcPr marL="12700" marR="12700" marT="12700" marB="0" anchor="ctr"/>
                </a:tc>
                <a:extLst>
                  <a:ext uri="{0D108BD9-81ED-4DB2-BD59-A6C34878D82A}">
                    <a16:rowId xmlns:a16="http://schemas.microsoft.com/office/drawing/2014/main" val="10000"/>
                  </a:ext>
                </a:extLst>
              </a:tr>
              <a:tr h="190500">
                <a:tc>
                  <a:txBody>
                    <a:bodyPr/>
                    <a:lstStyle/>
                    <a:p>
                      <a:pPr algn="ctr" fontAlgn="b"/>
                      <a:r>
                        <a:rPr lang="en-US" sz="105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Darren</a:t>
                      </a:r>
                    </a:p>
                  </a:txBody>
                  <a:tcPr marL="4763" marR="4763" marT="4763" marB="0" anchor="b"/>
                </a:tc>
                <a:tc>
                  <a:txBody>
                    <a:bodyPr/>
                    <a:lstStyle/>
                    <a:p>
                      <a:pPr algn="ctr" fontAlgn="b"/>
                      <a:r>
                        <a:rPr lang="en-US" sz="105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11</a:t>
                      </a:r>
                    </a:p>
                  </a:txBody>
                  <a:tcPr marL="4763" marR="4763" marT="4763" marB="0" anchor="b"/>
                </a:tc>
                <a:extLst>
                  <a:ext uri="{0D108BD9-81ED-4DB2-BD59-A6C34878D82A}">
                    <a16:rowId xmlns:a16="http://schemas.microsoft.com/office/drawing/2014/main" val="3766786651"/>
                  </a:ext>
                </a:extLst>
              </a:tr>
              <a:tr h="190500">
                <a:tc>
                  <a:txBody>
                    <a:bodyPr/>
                    <a:lstStyle/>
                    <a:p>
                      <a:pPr algn="ctr" fontAlgn="b"/>
                      <a:r>
                        <a:rPr lang="en-US" sz="105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Albert</a:t>
                      </a:r>
                    </a:p>
                  </a:txBody>
                  <a:tcPr marL="4763" marR="4763" marT="4763" marB="0" anchor="b"/>
                </a:tc>
                <a:tc>
                  <a:txBody>
                    <a:bodyPr/>
                    <a:lstStyle/>
                    <a:p>
                      <a:pPr algn="ctr" fontAlgn="b"/>
                      <a:r>
                        <a:rPr lang="en-US" sz="105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11</a:t>
                      </a:r>
                    </a:p>
                  </a:txBody>
                  <a:tcPr marL="4763" marR="4763" marT="4763" marB="0" anchor="b"/>
                </a:tc>
                <a:extLst>
                  <a:ext uri="{0D108BD9-81ED-4DB2-BD59-A6C34878D82A}">
                    <a16:rowId xmlns:a16="http://schemas.microsoft.com/office/drawing/2014/main" val="10001"/>
                  </a:ext>
                </a:extLst>
              </a:tr>
              <a:tr h="190500">
                <a:tc>
                  <a:txBody>
                    <a:bodyPr/>
                    <a:lstStyle/>
                    <a:p>
                      <a:pPr algn="ctr" fontAlgn="b"/>
                      <a:r>
                        <a:rPr lang="en-US" sz="105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Trent</a:t>
                      </a:r>
                    </a:p>
                  </a:txBody>
                  <a:tcPr marL="4763" marR="4763" marT="4763" marB="0" anchor="b"/>
                </a:tc>
                <a:tc>
                  <a:txBody>
                    <a:bodyPr/>
                    <a:lstStyle/>
                    <a:p>
                      <a:pPr algn="ctr" fontAlgn="b"/>
                      <a:r>
                        <a:rPr lang="en-US" sz="105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11</a:t>
                      </a:r>
                    </a:p>
                  </a:txBody>
                  <a:tcPr marL="4763" marR="4763" marT="4763" marB="0" anchor="b"/>
                </a:tc>
                <a:extLst>
                  <a:ext uri="{0D108BD9-81ED-4DB2-BD59-A6C34878D82A}">
                    <a16:rowId xmlns:a16="http://schemas.microsoft.com/office/drawing/2014/main" val="10002"/>
                  </a:ext>
                </a:extLst>
              </a:tr>
              <a:tr h="190500">
                <a:tc>
                  <a:txBody>
                    <a:bodyPr/>
                    <a:lstStyle/>
                    <a:p>
                      <a:pPr algn="ctr" fontAlgn="b"/>
                      <a:r>
                        <a:rPr lang="en-US" sz="105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Bill</a:t>
                      </a:r>
                    </a:p>
                  </a:txBody>
                  <a:tcPr marL="4763" marR="4763" marT="4763" marB="0" anchor="b"/>
                </a:tc>
                <a:tc>
                  <a:txBody>
                    <a:bodyPr/>
                    <a:lstStyle/>
                    <a:p>
                      <a:pPr algn="ctr" fontAlgn="b"/>
                      <a:r>
                        <a:rPr lang="en-US" sz="105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9</a:t>
                      </a:r>
                    </a:p>
                  </a:txBody>
                  <a:tcPr marL="4763" marR="4763" marT="4763" marB="0" anchor="b"/>
                </a:tc>
                <a:extLst>
                  <a:ext uri="{0D108BD9-81ED-4DB2-BD59-A6C34878D82A}">
                    <a16:rowId xmlns:a16="http://schemas.microsoft.com/office/drawing/2014/main" val="10004"/>
                  </a:ext>
                </a:extLst>
              </a:tr>
              <a:tr h="190500">
                <a:tc>
                  <a:txBody>
                    <a:bodyPr/>
                    <a:lstStyle/>
                    <a:p>
                      <a:pPr algn="ctr" fontAlgn="b"/>
                      <a:r>
                        <a:rPr lang="en-US" sz="105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Aaron</a:t>
                      </a:r>
                    </a:p>
                  </a:txBody>
                  <a:tcPr marL="4763" marR="4763" marT="4763" marB="0" anchor="b"/>
                </a:tc>
                <a:tc>
                  <a:txBody>
                    <a:bodyPr/>
                    <a:lstStyle/>
                    <a:p>
                      <a:pPr algn="ctr" fontAlgn="b"/>
                      <a:r>
                        <a:rPr lang="en-US" sz="105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8</a:t>
                      </a:r>
                    </a:p>
                  </a:txBody>
                  <a:tcPr marL="4763" marR="4763" marT="4763" marB="0" anchor="b"/>
                </a:tc>
                <a:extLst>
                  <a:ext uri="{0D108BD9-81ED-4DB2-BD59-A6C34878D82A}">
                    <a16:rowId xmlns:a16="http://schemas.microsoft.com/office/drawing/2014/main" val="10005"/>
                  </a:ext>
                </a:extLst>
              </a:tr>
              <a:tr h="190500">
                <a:tc>
                  <a:txBody>
                    <a:bodyPr/>
                    <a:lstStyle/>
                    <a:p>
                      <a:pPr algn="ctr" fontAlgn="b"/>
                      <a:r>
                        <a:rPr lang="en-US" sz="105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Andrew</a:t>
                      </a:r>
                    </a:p>
                  </a:txBody>
                  <a:tcPr marL="4763" marR="4763" marT="4763" marB="0" anchor="b"/>
                </a:tc>
                <a:tc>
                  <a:txBody>
                    <a:bodyPr/>
                    <a:lstStyle/>
                    <a:p>
                      <a:pPr algn="ctr" fontAlgn="b"/>
                      <a:r>
                        <a:rPr lang="en-US" sz="105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8</a:t>
                      </a:r>
                    </a:p>
                  </a:txBody>
                  <a:tcPr marL="4763" marR="4763" marT="4763" marB="0" anchor="b"/>
                </a:tc>
                <a:extLst>
                  <a:ext uri="{0D108BD9-81ED-4DB2-BD59-A6C34878D82A}">
                    <a16:rowId xmlns:a16="http://schemas.microsoft.com/office/drawing/2014/main" val="10006"/>
                  </a:ext>
                </a:extLst>
              </a:tr>
              <a:tr h="190500">
                <a:tc>
                  <a:txBody>
                    <a:bodyPr/>
                    <a:lstStyle/>
                    <a:p>
                      <a:pPr algn="ctr" fontAlgn="b"/>
                      <a:r>
                        <a:rPr lang="en-US" sz="105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Trevor</a:t>
                      </a:r>
                    </a:p>
                  </a:txBody>
                  <a:tcPr marL="4763" marR="4763" marT="4763" marB="0" anchor="b"/>
                </a:tc>
                <a:tc>
                  <a:txBody>
                    <a:bodyPr/>
                    <a:lstStyle/>
                    <a:p>
                      <a:pPr algn="ctr" fontAlgn="b"/>
                      <a:r>
                        <a:rPr lang="en-US" sz="105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8</a:t>
                      </a:r>
                    </a:p>
                  </a:txBody>
                  <a:tcPr marL="4763" marR="4763" marT="4763" marB="0" anchor="b"/>
                </a:tc>
                <a:extLst>
                  <a:ext uri="{0D108BD9-81ED-4DB2-BD59-A6C34878D82A}">
                    <a16:rowId xmlns:a16="http://schemas.microsoft.com/office/drawing/2014/main" val="10007"/>
                  </a:ext>
                </a:extLst>
              </a:tr>
              <a:tr h="190500">
                <a:tc>
                  <a:txBody>
                    <a:bodyPr/>
                    <a:lstStyle/>
                    <a:p>
                      <a:pPr algn="ctr" fontAlgn="b"/>
                      <a:r>
                        <a:rPr lang="en-US" sz="105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Jake</a:t>
                      </a:r>
                    </a:p>
                  </a:txBody>
                  <a:tcPr marL="4763" marR="4763" marT="4763" marB="0" anchor="b"/>
                </a:tc>
                <a:tc>
                  <a:txBody>
                    <a:bodyPr/>
                    <a:lstStyle/>
                    <a:p>
                      <a:pPr algn="ctr" fontAlgn="b"/>
                      <a:r>
                        <a:rPr lang="en-US" sz="105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8</a:t>
                      </a:r>
                    </a:p>
                  </a:txBody>
                  <a:tcPr marL="4763" marR="4763" marT="4763" marB="0" anchor="b"/>
                </a:tc>
                <a:extLst>
                  <a:ext uri="{0D108BD9-81ED-4DB2-BD59-A6C34878D82A}">
                    <a16:rowId xmlns:a16="http://schemas.microsoft.com/office/drawing/2014/main" val="10008"/>
                  </a:ext>
                </a:extLst>
              </a:tr>
              <a:tr h="190500">
                <a:tc>
                  <a:txBody>
                    <a:bodyPr/>
                    <a:lstStyle/>
                    <a:p>
                      <a:pPr algn="ctr" fontAlgn="b"/>
                      <a:r>
                        <a:rPr lang="en-US" sz="105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Jim</a:t>
                      </a:r>
                    </a:p>
                  </a:txBody>
                  <a:tcPr marL="4763" marR="4763" marT="4763" marB="0" anchor="b"/>
                </a:tc>
                <a:tc>
                  <a:txBody>
                    <a:bodyPr/>
                    <a:lstStyle/>
                    <a:p>
                      <a:pPr algn="ctr" fontAlgn="b"/>
                      <a:r>
                        <a:rPr lang="en-US" sz="105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6</a:t>
                      </a:r>
                    </a:p>
                  </a:txBody>
                  <a:tcPr marL="4763" marR="4763" marT="4763" marB="0" anchor="b"/>
                </a:tc>
                <a:extLst>
                  <a:ext uri="{0D108BD9-81ED-4DB2-BD59-A6C34878D82A}">
                    <a16:rowId xmlns:a16="http://schemas.microsoft.com/office/drawing/2014/main" val="10009"/>
                  </a:ext>
                </a:extLst>
              </a:tr>
              <a:tr h="190500">
                <a:tc>
                  <a:txBody>
                    <a:bodyPr/>
                    <a:lstStyle/>
                    <a:p>
                      <a:pPr algn="ctr" fontAlgn="b"/>
                      <a:r>
                        <a:rPr lang="en-US" sz="105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Jeff</a:t>
                      </a:r>
                    </a:p>
                  </a:txBody>
                  <a:tcPr marL="4763" marR="4763" marT="4763" marB="0" anchor="b"/>
                </a:tc>
                <a:tc>
                  <a:txBody>
                    <a:bodyPr/>
                    <a:lstStyle/>
                    <a:p>
                      <a:pPr algn="ctr" fontAlgn="b"/>
                      <a:r>
                        <a:rPr lang="en-US" sz="105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5</a:t>
                      </a:r>
                    </a:p>
                  </a:txBody>
                  <a:tcPr marL="4763" marR="4763" marT="4763" marB="0" anchor="b"/>
                </a:tc>
                <a:extLst>
                  <a:ext uri="{0D108BD9-81ED-4DB2-BD59-A6C34878D82A}">
                    <a16:rowId xmlns:a16="http://schemas.microsoft.com/office/drawing/2014/main" val="10010"/>
                  </a:ext>
                </a:extLst>
              </a:tr>
              <a:tr h="190500">
                <a:tc>
                  <a:txBody>
                    <a:bodyPr/>
                    <a:lstStyle/>
                    <a:p>
                      <a:pPr algn="ctr" fontAlgn="b"/>
                      <a:r>
                        <a:rPr lang="en-US" sz="105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Eddie</a:t>
                      </a:r>
                    </a:p>
                  </a:txBody>
                  <a:tcPr marL="4763" marR="4763" marT="4763" marB="0" anchor="b"/>
                </a:tc>
                <a:tc>
                  <a:txBody>
                    <a:bodyPr/>
                    <a:lstStyle/>
                    <a:p>
                      <a:pPr algn="ctr" fontAlgn="b"/>
                      <a:r>
                        <a:rPr lang="en-US" sz="105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5</a:t>
                      </a:r>
                    </a:p>
                  </a:txBody>
                  <a:tcPr marL="4763" marR="4763" marT="4763" marB="0" anchor="b"/>
                </a:tc>
                <a:extLst>
                  <a:ext uri="{0D108BD9-81ED-4DB2-BD59-A6C34878D82A}">
                    <a16:rowId xmlns:a16="http://schemas.microsoft.com/office/drawing/2014/main" val="10011"/>
                  </a:ext>
                </a:extLst>
              </a:tr>
            </a:tbl>
          </a:graphicData>
        </a:graphic>
      </p:graphicFrame>
      <p:sp>
        <p:nvSpPr>
          <p:cNvPr id="9" name="Rectangle 8"/>
          <p:cNvSpPr/>
          <p:nvPr/>
        </p:nvSpPr>
        <p:spPr>
          <a:xfrm>
            <a:off x="5009612" y="1021828"/>
            <a:ext cx="3733850" cy="338554"/>
          </a:xfrm>
          <a:prstGeom prst="rect">
            <a:avLst/>
          </a:prstGeom>
        </p:spPr>
        <p:txBody>
          <a:bodyPr wrap="square">
            <a:spAutoFit/>
          </a:bodyPr>
          <a:lstStyle/>
          <a:p>
            <a:r>
              <a:rPr lang="en-US" sz="1600" b="1" dirty="0">
                <a:solidFill>
                  <a:srgbClr val="FFFFFF"/>
                </a:solidFill>
                <a:latin typeface="Segoe UI"/>
                <a:cs typeface="Segoe UI"/>
              </a:rPr>
              <a:t>Less than 2 </a:t>
            </a:r>
            <a:r>
              <a:rPr lang="en-US" sz="1600" b="1" dirty="0" err="1">
                <a:solidFill>
                  <a:srgbClr val="FFFFFF"/>
                </a:solidFill>
                <a:latin typeface="Segoe UI"/>
                <a:cs typeface="Segoe UI"/>
              </a:rPr>
              <a:t>pts</a:t>
            </a:r>
            <a:r>
              <a:rPr lang="en-US" sz="1600" b="1" dirty="0">
                <a:solidFill>
                  <a:srgbClr val="FFFFFF"/>
                </a:solidFill>
                <a:latin typeface="Segoe UI"/>
                <a:cs typeface="Segoe UI"/>
              </a:rPr>
              <a:t> Scored from Starter:</a:t>
            </a:r>
          </a:p>
        </p:txBody>
      </p:sp>
      <p:graphicFrame>
        <p:nvGraphicFramePr>
          <p:cNvPr id="6" name="Table 5"/>
          <p:cNvGraphicFramePr>
            <a:graphicFrameLocks noGrp="1"/>
          </p:cNvGraphicFramePr>
          <p:nvPr>
            <p:extLst>
              <p:ext uri="{D42A27DB-BD31-4B8C-83A1-F6EECF244321}">
                <p14:modId xmlns:p14="http://schemas.microsoft.com/office/powerpoint/2010/main" val="2772348219"/>
              </p:ext>
            </p:extLst>
          </p:nvPr>
        </p:nvGraphicFramePr>
        <p:xfrm>
          <a:off x="2242619" y="1435140"/>
          <a:ext cx="2458242" cy="3563784"/>
        </p:xfrm>
        <a:graphic>
          <a:graphicData uri="http://schemas.openxmlformats.org/drawingml/2006/table">
            <a:tbl>
              <a:tblPr/>
              <a:tblGrid>
                <a:gridCol w="767581">
                  <a:extLst>
                    <a:ext uri="{9D8B030D-6E8A-4147-A177-3AD203B41FA5}">
                      <a16:colId xmlns:a16="http://schemas.microsoft.com/office/drawing/2014/main" val="20000"/>
                    </a:ext>
                  </a:extLst>
                </a:gridCol>
                <a:gridCol w="445345">
                  <a:extLst>
                    <a:ext uri="{9D8B030D-6E8A-4147-A177-3AD203B41FA5}">
                      <a16:colId xmlns:a16="http://schemas.microsoft.com/office/drawing/2014/main" val="20001"/>
                    </a:ext>
                  </a:extLst>
                </a:gridCol>
                <a:gridCol w="338132">
                  <a:extLst>
                    <a:ext uri="{9D8B030D-6E8A-4147-A177-3AD203B41FA5}">
                      <a16:colId xmlns:a16="http://schemas.microsoft.com/office/drawing/2014/main" val="20002"/>
                    </a:ext>
                  </a:extLst>
                </a:gridCol>
                <a:gridCol w="544310">
                  <a:extLst>
                    <a:ext uri="{9D8B030D-6E8A-4147-A177-3AD203B41FA5}">
                      <a16:colId xmlns:a16="http://schemas.microsoft.com/office/drawing/2014/main" val="20003"/>
                    </a:ext>
                  </a:extLst>
                </a:gridCol>
                <a:gridCol w="362874">
                  <a:extLst>
                    <a:ext uri="{9D8B030D-6E8A-4147-A177-3AD203B41FA5}">
                      <a16:colId xmlns:a16="http://schemas.microsoft.com/office/drawing/2014/main" val="20004"/>
                    </a:ext>
                  </a:extLst>
                </a:gridCol>
              </a:tblGrid>
              <a:tr h="169704">
                <a:tc>
                  <a:txBody>
                    <a:bodyPr/>
                    <a:lstStyle/>
                    <a:p>
                      <a:pPr algn="ctr" fontAlgn="b"/>
                      <a:r>
                        <a:rPr lang="en-US" sz="9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Player</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rgbClr val="4BACC6"/>
                    </a:solidFill>
                  </a:tcPr>
                </a:tc>
                <a:tc>
                  <a:txBody>
                    <a:bodyPr/>
                    <a:lstStyle/>
                    <a:p>
                      <a:pPr algn="ctr" fontAlgn="b"/>
                      <a:r>
                        <a:rPr lang="en-US" sz="9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Points</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rgbClr val="4BACC6"/>
                    </a:solidFill>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Week</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rgbClr val="4BACC6"/>
                    </a:solidFill>
                  </a:tcPr>
                </a:tc>
                <a:tc>
                  <a:txBody>
                    <a:bodyPr/>
                    <a:lstStyle/>
                    <a:p>
                      <a:pPr algn="ctr" fontAlgn="b"/>
                      <a:r>
                        <a:rPr lang="en-US" sz="9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Owner</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rgbClr val="4BACC6"/>
                    </a:solidFill>
                  </a:tcPr>
                </a:tc>
                <a:tc>
                  <a:txBody>
                    <a:bodyPr/>
                    <a:lstStyle/>
                    <a:p>
                      <a:pPr algn="ctr" fontAlgn="b"/>
                      <a:r>
                        <a:rPr lang="en-US" sz="9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W/L</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rgbClr val="4BACC6"/>
                    </a:solidFill>
                  </a:tcPr>
                </a:tc>
                <a:extLst>
                  <a:ext uri="{0D108BD9-81ED-4DB2-BD59-A6C34878D82A}">
                    <a16:rowId xmlns:a16="http://schemas.microsoft.com/office/drawing/2014/main" val="10000"/>
                  </a:ext>
                </a:extLst>
              </a:tr>
              <a:tr h="169704">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Josh Allen</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36.5</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2</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Jim</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W</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1"/>
                  </a:ext>
                </a:extLst>
              </a:tr>
              <a:tr h="169704">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Lamar</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35.92</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14</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Jim</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L</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2"/>
                  </a:ext>
                </a:extLst>
              </a:tr>
              <a:tr h="169704">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Cam</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35.58</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2</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Trent</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W</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3"/>
                  </a:ext>
                </a:extLst>
              </a:tr>
              <a:tr h="169704">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Carr</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32.74</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13</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Kurt</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W</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4"/>
                  </a:ext>
                </a:extLst>
              </a:tr>
              <a:tr h="169704">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Miles</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32.6</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14</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Eddie</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W</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5"/>
                  </a:ext>
                </a:extLst>
              </a:tr>
              <a:tr h="169704">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Watson</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32.36</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11</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Jeff</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W</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6"/>
                  </a:ext>
                </a:extLst>
              </a:tr>
              <a:tr h="169704">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Josh Allen</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32.24</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3</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Jim</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W</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7"/>
                  </a:ext>
                </a:extLst>
              </a:tr>
              <a:tr h="169704">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Drake</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31.4</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6</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Jake</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W</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8"/>
                  </a:ext>
                </a:extLst>
              </a:tr>
              <a:tr h="169704">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Keenan</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31.2</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3</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Aaron</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L</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9"/>
                  </a:ext>
                </a:extLst>
              </a:tr>
              <a:tr h="169704">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Cooks</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31.1</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5</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Jeff</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L</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10"/>
                  </a:ext>
                </a:extLst>
              </a:tr>
              <a:tr h="169704">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Gallup</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31.1</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16</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Jeff</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L</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11"/>
                  </a:ext>
                </a:extLst>
              </a:tr>
              <a:tr h="169704">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Baker</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31.02</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14</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Jake</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L</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12"/>
                  </a:ext>
                </a:extLst>
              </a:tr>
              <a:tr h="169704">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Mike Williams</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30.4</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5</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Darren</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W</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13"/>
                  </a:ext>
                </a:extLst>
              </a:tr>
              <a:tr h="169704">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Tannehill</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30</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5</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Andrew</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W</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14"/>
                  </a:ext>
                </a:extLst>
              </a:tr>
              <a:tr h="169704">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Chark</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29.5</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4</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Aaron</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L</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15"/>
                  </a:ext>
                </a:extLst>
              </a:tr>
              <a:tr h="169704">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Landry</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29.3</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12</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Jake</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W</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16"/>
                  </a:ext>
                </a:extLst>
              </a:tr>
              <a:tr h="169704">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Josh Allen</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29.18</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Jim</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W</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17"/>
                  </a:ext>
                </a:extLst>
              </a:tr>
              <a:tr h="169704">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Kareem</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29</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14</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Eddie</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W</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18"/>
                  </a:ext>
                </a:extLst>
              </a:tr>
              <a:tr h="169704">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Agholor</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29</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16</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Trevor</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L</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19"/>
                  </a:ext>
                </a:extLst>
              </a:tr>
              <a:tr h="169704">
                <a:tc>
                  <a:txBody>
                    <a:bodyPr/>
                    <a:lstStyle/>
                    <a:p>
                      <a:pPr algn="ctr" fontAlgn="b"/>
                      <a:r>
                        <a:rPr lang="en-US" sz="10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Josh Allen</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25.42</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4</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Jim</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W</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3540251916"/>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451945479"/>
              </p:ext>
            </p:extLst>
          </p:nvPr>
        </p:nvGraphicFramePr>
        <p:xfrm>
          <a:off x="6463084" y="1435140"/>
          <a:ext cx="2435564" cy="3503459"/>
        </p:xfrm>
        <a:graphic>
          <a:graphicData uri="http://schemas.openxmlformats.org/drawingml/2006/table">
            <a:tbl>
              <a:tblPr/>
              <a:tblGrid>
                <a:gridCol w="669087">
                  <a:extLst>
                    <a:ext uri="{9D8B030D-6E8A-4147-A177-3AD203B41FA5}">
                      <a16:colId xmlns:a16="http://schemas.microsoft.com/office/drawing/2014/main" val="20000"/>
                    </a:ext>
                  </a:extLst>
                </a:gridCol>
                <a:gridCol w="463431">
                  <a:extLst>
                    <a:ext uri="{9D8B030D-6E8A-4147-A177-3AD203B41FA5}">
                      <a16:colId xmlns:a16="http://schemas.microsoft.com/office/drawing/2014/main" val="20001"/>
                    </a:ext>
                  </a:extLst>
                </a:gridCol>
                <a:gridCol w="428851">
                  <a:extLst>
                    <a:ext uri="{9D8B030D-6E8A-4147-A177-3AD203B41FA5}">
                      <a16:colId xmlns:a16="http://schemas.microsoft.com/office/drawing/2014/main" val="20002"/>
                    </a:ext>
                  </a:extLst>
                </a:gridCol>
                <a:gridCol w="560804">
                  <a:extLst>
                    <a:ext uri="{9D8B030D-6E8A-4147-A177-3AD203B41FA5}">
                      <a16:colId xmlns:a16="http://schemas.microsoft.com/office/drawing/2014/main" val="20003"/>
                    </a:ext>
                  </a:extLst>
                </a:gridCol>
                <a:gridCol w="313391">
                  <a:extLst>
                    <a:ext uri="{9D8B030D-6E8A-4147-A177-3AD203B41FA5}">
                      <a16:colId xmlns:a16="http://schemas.microsoft.com/office/drawing/2014/main" val="20004"/>
                    </a:ext>
                  </a:extLst>
                </a:gridCol>
              </a:tblGrid>
              <a:tr h="169704">
                <a:tc>
                  <a:txBody>
                    <a:bodyPr/>
                    <a:lstStyle/>
                    <a:p>
                      <a:pPr algn="ctr" fontAlgn="b"/>
                      <a:r>
                        <a:rPr lang="en-US" sz="6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Player</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rgbClr val="4BACC6"/>
                    </a:solidFill>
                  </a:tcPr>
                </a:tc>
                <a:tc>
                  <a:txBody>
                    <a:bodyPr/>
                    <a:lstStyle/>
                    <a:p>
                      <a:pPr algn="ctr" fontAlgn="b"/>
                      <a:r>
                        <a:rPr lang="en-US" sz="6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Points</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rgbClr val="4BACC6"/>
                    </a:solidFill>
                  </a:tcPr>
                </a:tc>
                <a:tc>
                  <a:txBody>
                    <a:bodyPr/>
                    <a:lstStyle/>
                    <a:p>
                      <a:pPr algn="ctr" fontAlgn="b"/>
                      <a:r>
                        <a:rPr lang="en-US" sz="6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Week</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rgbClr val="4BACC6"/>
                    </a:solidFill>
                  </a:tcPr>
                </a:tc>
                <a:tc>
                  <a:txBody>
                    <a:bodyPr/>
                    <a:lstStyle/>
                    <a:p>
                      <a:pPr algn="ctr" fontAlgn="b"/>
                      <a:r>
                        <a:rPr lang="en-US" sz="6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Owner</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rgbClr val="4BACC6"/>
                    </a:solidFill>
                  </a:tcPr>
                </a:tc>
                <a:tc>
                  <a:txBody>
                    <a:bodyPr/>
                    <a:lstStyle/>
                    <a:p>
                      <a:pPr algn="ctr" fontAlgn="b"/>
                      <a:r>
                        <a:rPr lang="en-US" sz="6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W/L</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rgbClr val="4BACC6"/>
                    </a:solidFill>
                  </a:tcPr>
                </a:tc>
                <a:extLst>
                  <a:ext uri="{0D108BD9-81ED-4DB2-BD59-A6C34878D82A}">
                    <a16:rowId xmlns:a16="http://schemas.microsoft.com/office/drawing/2014/main" val="10000"/>
                  </a:ext>
                </a:extLst>
              </a:tr>
              <a:tr h="169704">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McKinnon</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-0.1</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7</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Aaron</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L</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1"/>
                  </a:ext>
                </a:extLst>
              </a:tr>
              <a:tr h="169704">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Corey Davis</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0</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16</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Trent</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L</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2"/>
                  </a:ext>
                </a:extLst>
              </a:tr>
              <a:tr h="169704">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Zeke</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0</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15</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Darren</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L</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3"/>
                  </a:ext>
                </a:extLst>
              </a:tr>
              <a:tr h="169704">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Da Johnson</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0</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15</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Darren</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L</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4"/>
                  </a:ext>
                </a:extLst>
              </a:tr>
              <a:tr h="169704">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Boyd</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0</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15</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Andrew</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L</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5"/>
                  </a:ext>
                </a:extLst>
              </a:tr>
              <a:tr h="169704">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Fant</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0</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14</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Kurt</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L</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6"/>
                  </a:ext>
                </a:extLst>
              </a:tr>
              <a:tr h="169704">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Rudolph</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0</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13</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Andrew</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L</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7"/>
                  </a:ext>
                </a:extLst>
              </a:tr>
              <a:tr h="169704">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CEH</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0</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13</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Bill</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L</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8"/>
                  </a:ext>
                </a:extLst>
              </a:tr>
              <a:tr h="169704">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 Cook</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0</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12</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Trevor</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L</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9"/>
                  </a:ext>
                </a:extLst>
              </a:tr>
              <a:tr h="169704">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Marquise Brown</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0</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11</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Jake</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L</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10"/>
                  </a:ext>
                </a:extLst>
              </a:tr>
              <a:tr h="169704">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Hurst</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0</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11</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Kurt</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L</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11"/>
                  </a:ext>
                </a:extLst>
              </a:tr>
              <a:tr h="169704">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Corey Davis</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0</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9</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Trent</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L</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12"/>
                  </a:ext>
                </a:extLst>
              </a:tr>
              <a:tr h="169704">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Aiyuk</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0</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9</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Eddie</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L</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13"/>
                  </a:ext>
                </a:extLst>
              </a:tr>
              <a:tr h="169704">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 Jackson</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0</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9</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Jake</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L</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14"/>
                  </a:ext>
                </a:extLst>
              </a:tr>
              <a:tr h="169704">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Golladay</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0</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8</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Andrew</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L</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15"/>
                  </a:ext>
                </a:extLst>
              </a:tr>
              <a:tr h="169704">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Odell</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0</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7</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Aaron</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L</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16"/>
                  </a:ext>
                </a:extLst>
              </a:tr>
              <a:tr h="169704">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Fells</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0</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7</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Jake</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L</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17"/>
                  </a:ext>
                </a:extLst>
              </a:tr>
              <a:tr h="169704">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Gesicki</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0</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6</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Aaron</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L</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18"/>
                  </a:ext>
                </a:extLst>
              </a:tr>
              <a:tr h="169704">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John Brown</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0</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6</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Darren</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L</a:t>
                      </a:r>
                    </a:p>
                  </a:txBody>
                  <a:tcPr marL="4763" marR="4763" marT="4763" marB="0" anchor="b">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19"/>
                  </a:ext>
                </a:extLst>
              </a:tr>
            </a:tbl>
          </a:graphicData>
        </a:graphic>
      </p:graphicFrame>
      <p:sp>
        <p:nvSpPr>
          <p:cNvPr id="22" name="Rounded Rectangle 14">
            <a:extLst>
              <a:ext uri="{FF2B5EF4-FFF2-40B4-BE49-F238E27FC236}">
                <a16:creationId xmlns:a16="http://schemas.microsoft.com/office/drawing/2014/main" id="{86272896-CB43-4FE3-84B0-D1F0B0F779A8}"/>
              </a:ext>
            </a:extLst>
          </p:cNvPr>
          <p:cNvSpPr/>
          <p:nvPr/>
        </p:nvSpPr>
        <p:spPr>
          <a:xfrm>
            <a:off x="3012124" y="1635700"/>
            <a:ext cx="5040923" cy="1924538"/>
          </a:xfrm>
          <a:prstGeom prst="roundRect">
            <a:avLst/>
          </a:prstGeom>
          <a:solidFill>
            <a:schemeClr val="bg1"/>
          </a:solidFill>
          <a:ln w="19050" cmpd="sng">
            <a:solidFill>
              <a:srgbClr val="6F00FE"/>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15E91684-70C8-4422-AA1E-1344100EDEDC}"/>
              </a:ext>
            </a:extLst>
          </p:cNvPr>
          <p:cNvSpPr/>
          <p:nvPr/>
        </p:nvSpPr>
        <p:spPr>
          <a:xfrm>
            <a:off x="5575012" y="1724038"/>
            <a:ext cx="2433091" cy="61555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6F00FE"/>
                </a:solidFill>
                <a:effectLst/>
                <a:uLnTx/>
                <a:uFillTx/>
                <a:latin typeface="Rockwell Extra Bold"/>
                <a:ea typeface="+mn-ea"/>
                <a:cs typeface="Rockwell Extra Bold"/>
              </a:rPr>
              <a:t>Jim</a:t>
            </a:r>
          </a:p>
        </p:txBody>
      </p:sp>
      <p:sp>
        <p:nvSpPr>
          <p:cNvPr id="25" name="Rectangle 24">
            <a:extLst>
              <a:ext uri="{FF2B5EF4-FFF2-40B4-BE49-F238E27FC236}">
                <a16:creationId xmlns:a16="http://schemas.microsoft.com/office/drawing/2014/main" id="{9DB07723-ECEF-4E79-8833-F56565239F54}"/>
              </a:ext>
            </a:extLst>
          </p:cNvPr>
          <p:cNvSpPr/>
          <p:nvPr/>
        </p:nvSpPr>
        <p:spPr>
          <a:xfrm>
            <a:off x="5624408" y="2339591"/>
            <a:ext cx="2383696" cy="107721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F00FE"/>
                </a:solidFill>
                <a:effectLst/>
                <a:uLnTx/>
                <a:uFillTx/>
                <a:latin typeface="Rockwell"/>
                <a:ea typeface="+mn-ea"/>
                <a:cs typeface="Rockwell"/>
              </a:rPr>
              <a:t>Left 276 points on the bench from 10 bad starts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800" dirty="0">
              <a:solidFill>
                <a:srgbClr val="6F00FE"/>
              </a:solidFill>
              <a:latin typeface="Rockwell"/>
              <a:cs typeface="Rockwel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F00FE"/>
                </a:solidFill>
                <a:effectLst/>
                <a:uLnTx/>
                <a:uFillTx/>
                <a:latin typeface="Rockwell"/>
                <a:ea typeface="+mn-ea"/>
                <a:cs typeface="Rockwell"/>
              </a:rPr>
              <a:t>Didn’t start Josh Allen,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F00FE"/>
                </a:solidFill>
                <a:effectLst/>
                <a:uLnTx/>
                <a:uFillTx/>
                <a:latin typeface="Rockwell"/>
                <a:ea typeface="+mn-ea"/>
                <a:cs typeface="Rockwell"/>
              </a:rPr>
              <a:t>THE QB</a:t>
            </a:r>
            <a:r>
              <a:rPr kumimoji="0" lang="en-US" sz="1400" b="0" i="0" u="none" strike="noStrike" kern="1200" cap="none" spc="0" normalizeH="0" noProof="0" dirty="0">
                <a:ln>
                  <a:noFill/>
                </a:ln>
                <a:solidFill>
                  <a:srgbClr val="6F00FE"/>
                </a:solidFill>
                <a:effectLst/>
                <a:uLnTx/>
                <a:uFillTx/>
                <a:latin typeface="Rockwell"/>
                <a:ea typeface="+mn-ea"/>
                <a:cs typeface="Rockwell"/>
              </a:rPr>
              <a:t> 1, until week 7</a:t>
            </a:r>
            <a:endParaRPr kumimoji="0" lang="en-US" sz="1400" b="0" i="0" u="none" strike="noStrike" kern="1200" cap="none" spc="0" normalizeH="0" baseline="0" noProof="0" dirty="0">
              <a:ln>
                <a:noFill/>
              </a:ln>
              <a:solidFill>
                <a:srgbClr val="6F00FE"/>
              </a:solidFill>
              <a:effectLst/>
              <a:uLnTx/>
              <a:uFillTx/>
              <a:latin typeface="Rockwell"/>
              <a:ea typeface="+mn-ea"/>
              <a:cs typeface="Rockwell"/>
            </a:endParaRPr>
          </a:p>
        </p:txBody>
      </p:sp>
      <p:pic>
        <p:nvPicPr>
          <p:cNvPr id="26" name="HorseHandyTheme.mp3">
            <a:hlinkClick r:id="" action="ppaction://media"/>
            <a:extLst>
              <a:ext uri="{FF2B5EF4-FFF2-40B4-BE49-F238E27FC236}">
                <a16:creationId xmlns:a16="http://schemas.microsoft.com/office/drawing/2014/main" id="{F752C634-C196-4A0E-B272-51A2207246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1433" y="4808903"/>
            <a:ext cx="812800" cy="812800"/>
          </a:xfrm>
          <a:prstGeom prst="rect">
            <a:avLst/>
          </a:prstGeom>
        </p:spPr>
      </p:pic>
      <p:pic>
        <p:nvPicPr>
          <p:cNvPr id="20" name="Picture 19" descr="Screen Clipping">
            <a:extLst>
              <a:ext uri="{FF2B5EF4-FFF2-40B4-BE49-F238E27FC236}">
                <a16:creationId xmlns:a16="http://schemas.microsoft.com/office/drawing/2014/main" id="{5D6FD7CF-3BB5-411F-AECC-35EEE05C41B1}"/>
              </a:ext>
            </a:extLst>
          </p:cNvPr>
          <p:cNvPicPr>
            <a:picLocks noChangeAspect="1"/>
          </p:cNvPicPr>
          <p:nvPr/>
        </p:nvPicPr>
        <p:blipFill rotWithShape="1">
          <a:blip r:embed="rId5">
            <a:extLst>
              <a:ext uri="{28A0092B-C50C-407E-A947-70E740481C1C}">
                <a14:useLocalDpi xmlns:a14="http://schemas.microsoft.com/office/drawing/2010/main" val="0"/>
              </a:ext>
            </a:extLst>
          </a:blip>
          <a:srcRect l="8682" t="4116" r="12521" b="8004"/>
          <a:stretch/>
        </p:blipFill>
        <p:spPr>
          <a:xfrm>
            <a:off x="4094119" y="1895051"/>
            <a:ext cx="1401677" cy="1404310"/>
          </a:xfrm>
          <a:prstGeom prst="ellipse">
            <a:avLst/>
          </a:prstGeom>
        </p:spPr>
      </p:pic>
      <p:pic>
        <p:nvPicPr>
          <p:cNvPr id="27" name="Picture 26" descr="horseHandy.png">
            <a:extLst>
              <a:ext uri="{FF2B5EF4-FFF2-40B4-BE49-F238E27FC236}">
                <a16:creationId xmlns:a16="http://schemas.microsoft.com/office/drawing/2014/main" id="{C5039C11-097B-4220-9B70-EAD1B59491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2254" y="1137469"/>
            <a:ext cx="3015712" cy="3015712"/>
          </a:xfrm>
          <a:prstGeom prst="rect">
            <a:avLst/>
          </a:prstGeom>
        </p:spPr>
      </p:pic>
    </p:spTree>
    <p:extLst>
      <p:ext uri="{BB962C8B-B14F-4D97-AF65-F5344CB8AC3E}">
        <p14:creationId xmlns:p14="http://schemas.microsoft.com/office/powerpoint/2010/main" val="204316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06" fill="hold"/>
                                        <p:tgtEl>
                                          <p:spTgt spid="26"/>
                                        </p:tgtEl>
                                      </p:cBhvr>
                                    </p:cmd>
                                  </p:childTnLst>
                                </p:cTn>
                              </p:par>
                              <p:par>
                                <p:cTn id="7" presetID="53" presetClass="entr" presetSubtype="16" fill="hold" nodeType="withEffect">
                                  <p:stCondLst>
                                    <p:cond delay="1000"/>
                                  </p:stCondLst>
                                  <p:childTnLst>
                                    <p:set>
                                      <p:cBhvr>
                                        <p:cTn id="8" dur="1" fill="hold">
                                          <p:stCondLst>
                                            <p:cond delay="0"/>
                                          </p:stCondLst>
                                        </p:cTn>
                                        <p:tgtEl>
                                          <p:spTgt spid="27"/>
                                        </p:tgtEl>
                                        <p:attrNameLst>
                                          <p:attrName>style.visibility</p:attrName>
                                        </p:attrNameLst>
                                      </p:cBhvr>
                                      <p:to>
                                        <p:strVal val="visible"/>
                                      </p:to>
                                    </p:set>
                                    <p:anim calcmode="lin" valueType="num">
                                      <p:cBhvr>
                                        <p:cTn id="9" dur="500" fill="hold"/>
                                        <p:tgtEl>
                                          <p:spTgt spid="27"/>
                                        </p:tgtEl>
                                        <p:attrNameLst>
                                          <p:attrName>ppt_w</p:attrName>
                                        </p:attrNameLst>
                                      </p:cBhvr>
                                      <p:tavLst>
                                        <p:tav tm="0">
                                          <p:val>
                                            <p:fltVal val="0"/>
                                          </p:val>
                                        </p:tav>
                                        <p:tav tm="100000">
                                          <p:val>
                                            <p:strVal val="#ppt_w"/>
                                          </p:val>
                                        </p:tav>
                                      </p:tavLst>
                                    </p:anim>
                                    <p:anim calcmode="lin" valueType="num">
                                      <p:cBhvr>
                                        <p:cTn id="10" dur="500" fill="hold"/>
                                        <p:tgtEl>
                                          <p:spTgt spid="27"/>
                                        </p:tgtEl>
                                        <p:attrNameLst>
                                          <p:attrName>ppt_h</p:attrName>
                                        </p:attrNameLst>
                                      </p:cBhvr>
                                      <p:tavLst>
                                        <p:tav tm="0">
                                          <p:val>
                                            <p:fltVal val="0"/>
                                          </p:val>
                                        </p:tav>
                                        <p:tav tm="100000">
                                          <p:val>
                                            <p:strVal val="#ppt_h"/>
                                          </p:val>
                                        </p:tav>
                                      </p:tavLst>
                                    </p:anim>
                                    <p:animEffect transition="in" filter="fade">
                                      <p:cBhvr>
                                        <p:cTn id="11" dur="500"/>
                                        <p:tgtEl>
                                          <p:spTgt spid="27"/>
                                        </p:tgtEl>
                                      </p:cBhvr>
                                    </p:animEffect>
                                  </p:childTnLst>
                                </p:cTn>
                              </p:par>
                              <p:par>
                                <p:cTn id="12" presetID="2" presetClass="entr" presetSubtype="8" fill="hold" grpId="0" nodeType="withEffect">
                                  <p:stCondLst>
                                    <p:cond delay="200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0-#ppt_w/2"/>
                                          </p:val>
                                        </p:tav>
                                        <p:tav tm="100000">
                                          <p:val>
                                            <p:strVal val="#ppt_x"/>
                                          </p:val>
                                        </p:tav>
                                      </p:tavLst>
                                    </p:anim>
                                    <p:anim calcmode="lin" valueType="num">
                                      <p:cBhvr additive="base">
                                        <p:cTn id="15" dur="500" fill="hold"/>
                                        <p:tgtEl>
                                          <p:spTgt spid="22"/>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200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0-#ppt_w/2"/>
                                          </p:val>
                                        </p:tav>
                                        <p:tav tm="100000">
                                          <p:val>
                                            <p:strVal val="#ppt_x"/>
                                          </p:val>
                                        </p:tav>
                                      </p:tavLst>
                                    </p:anim>
                                    <p:anim calcmode="lin" valueType="num">
                                      <p:cBhvr additive="base">
                                        <p:cTn id="19" dur="500" fill="hold"/>
                                        <p:tgtEl>
                                          <p:spTgt spid="24"/>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200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0-#ppt_w/2"/>
                                          </p:val>
                                        </p:tav>
                                        <p:tav tm="100000">
                                          <p:val>
                                            <p:strVal val="#ppt_x"/>
                                          </p:val>
                                        </p:tav>
                                      </p:tavLst>
                                    </p:anim>
                                    <p:anim calcmode="lin" valueType="num">
                                      <p:cBhvr additive="base">
                                        <p:cTn id="23" dur="500" fill="hold"/>
                                        <p:tgtEl>
                                          <p:spTgt spid="20"/>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200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fill="hold"/>
                                        <p:tgtEl>
                                          <p:spTgt spid="25"/>
                                        </p:tgtEl>
                                        <p:attrNameLst>
                                          <p:attrName>ppt_x</p:attrName>
                                        </p:attrNameLst>
                                      </p:cBhvr>
                                      <p:tavLst>
                                        <p:tav tm="0">
                                          <p:val>
                                            <p:strVal val="0-#ppt_w/2"/>
                                          </p:val>
                                        </p:tav>
                                        <p:tav tm="100000">
                                          <p:val>
                                            <p:strVal val="#ppt_x"/>
                                          </p:val>
                                        </p:tav>
                                      </p:tavLst>
                                    </p:anim>
                                    <p:anim calcmode="lin" valueType="num">
                                      <p:cBhvr additive="base">
                                        <p:cTn id="27"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6"/>
                </p:tgtEl>
              </p:cMediaNode>
            </p:audio>
          </p:childTnLst>
        </p:cTn>
      </p:par>
    </p:tnLst>
    <p:bldLst>
      <p:bldP spid="22" grpId="0" animBg="1"/>
      <p:bldP spid="24"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96065731"/>
              </p:ext>
            </p:extLst>
          </p:nvPr>
        </p:nvGraphicFramePr>
        <p:xfrm>
          <a:off x="4242463" y="486112"/>
          <a:ext cx="4628979" cy="4127626"/>
        </p:xfrm>
        <a:graphic>
          <a:graphicData uri="http://schemas.openxmlformats.org/drawingml/2006/table">
            <a:tbl>
              <a:tblPr firstRow="1">
                <a:tableStyleId>{FABFCF23-3B69-468F-B69F-88F6DE6A72F2}</a:tableStyleId>
              </a:tblPr>
              <a:tblGrid>
                <a:gridCol w="1057081">
                  <a:extLst>
                    <a:ext uri="{9D8B030D-6E8A-4147-A177-3AD203B41FA5}">
                      <a16:colId xmlns:a16="http://schemas.microsoft.com/office/drawing/2014/main" val="20000"/>
                    </a:ext>
                  </a:extLst>
                </a:gridCol>
                <a:gridCol w="705345">
                  <a:extLst>
                    <a:ext uri="{9D8B030D-6E8A-4147-A177-3AD203B41FA5}">
                      <a16:colId xmlns:a16="http://schemas.microsoft.com/office/drawing/2014/main" val="20001"/>
                    </a:ext>
                  </a:extLst>
                </a:gridCol>
                <a:gridCol w="504613">
                  <a:extLst>
                    <a:ext uri="{9D8B030D-6E8A-4147-A177-3AD203B41FA5}">
                      <a16:colId xmlns:a16="http://schemas.microsoft.com/office/drawing/2014/main" val="20002"/>
                    </a:ext>
                  </a:extLst>
                </a:gridCol>
                <a:gridCol w="706458">
                  <a:extLst>
                    <a:ext uri="{9D8B030D-6E8A-4147-A177-3AD203B41FA5}">
                      <a16:colId xmlns:a16="http://schemas.microsoft.com/office/drawing/2014/main" val="20003"/>
                    </a:ext>
                  </a:extLst>
                </a:gridCol>
                <a:gridCol w="847873">
                  <a:extLst>
                    <a:ext uri="{9D8B030D-6E8A-4147-A177-3AD203B41FA5}">
                      <a16:colId xmlns:a16="http://schemas.microsoft.com/office/drawing/2014/main" val="20004"/>
                    </a:ext>
                  </a:extLst>
                </a:gridCol>
                <a:gridCol w="807609">
                  <a:extLst>
                    <a:ext uri="{9D8B030D-6E8A-4147-A177-3AD203B41FA5}">
                      <a16:colId xmlns:a16="http://schemas.microsoft.com/office/drawing/2014/main" val="20005"/>
                    </a:ext>
                  </a:extLst>
                </a:gridCol>
              </a:tblGrid>
              <a:tr h="690478">
                <a:tc>
                  <a:txBody>
                    <a:bodyPr/>
                    <a:lstStyle/>
                    <a:p>
                      <a:pPr algn="ctr" fontAlgn="b"/>
                      <a:r>
                        <a:rPr lang="en-US" sz="1600" b="0" i="0" u="none" strike="noStrike" dirty="0">
                          <a:solidFill>
                            <a:schemeClr val="bg1"/>
                          </a:solidFill>
                          <a:effectLst/>
                          <a:latin typeface="Arial Narrow" panose="020B0606020202030204" pitchFamily="34" charset="0"/>
                          <a:cs typeface="Segoe UI"/>
                        </a:rPr>
                        <a:t>Player</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600" b="0" i="0" u="none" strike="noStrike" dirty="0">
                          <a:solidFill>
                            <a:schemeClr val="bg1"/>
                          </a:solidFill>
                          <a:effectLst/>
                          <a:latin typeface="Arial Narrow" panose="020B0606020202030204" pitchFamily="34" charset="0"/>
                          <a:cs typeface="Segoe UI"/>
                        </a:rPr>
                        <a:t>$</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600" b="0" u="none" strike="noStrike" dirty="0" err="1">
                          <a:solidFill>
                            <a:schemeClr val="bg1"/>
                          </a:solidFill>
                          <a:effectLst/>
                          <a:latin typeface="Arial Narrow" panose="020B0606020202030204" pitchFamily="34" charset="0"/>
                          <a:cs typeface="Segoe UI"/>
                        </a:rPr>
                        <a:t>Wk</a:t>
                      </a:r>
                      <a:endParaRPr lang="en-US" sz="1600" b="0" i="0" u="none" strike="noStrike" dirty="0">
                        <a:solidFill>
                          <a:schemeClr val="bg1"/>
                        </a:solidFill>
                        <a:effectLst/>
                        <a:latin typeface="Arial Narrow" panose="020B0606020202030204" pitchFamily="34" charset="0"/>
                        <a:cs typeface="Segoe UI"/>
                      </a:endParaRP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u="none" strike="noStrike" dirty="0">
                          <a:solidFill>
                            <a:schemeClr val="bg1"/>
                          </a:solidFill>
                          <a:effectLst/>
                          <a:latin typeface="Arial Narrow" panose="020B0606020202030204" pitchFamily="34" charset="0"/>
                          <a:cs typeface="Segoe UI"/>
                        </a:rPr>
                        <a:t>Finish Position Rank</a:t>
                      </a:r>
                      <a:endParaRPr lang="en-US" sz="1200" b="0" i="0" u="none" strike="noStrike" dirty="0">
                        <a:solidFill>
                          <a:schemeClr val="bg1"/>
                        </a:solidFill>
                        <a:effectLst/>
                        <a:latin typeface="Arial Narrow" panose="020B0606020202030204" pitchFamily="34" charset="0"/>
                        <a:cs typeface="Segoe UI"/>
                      </a:endParaRP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600" b="0" i="0" u="none" strike="noStrike" dirty="0">
                          <a:solidFill>
                            <a:schemeClr val="bg1"/>
                          </a:solidFill>
                          <a:effectLst/>
                          <a:latin typeface="Arial Narrow" panose="020B0606020202030204" pitchFamily="34" charset="0"/>
                          <a:cs typeface="Segoe UI"/>
                        </a:rPr>
                        <a:t>Finish</a:t>
                      </a:r>
                      <a:r>
                        <a:rPr lang="en-US" sz="1600" b="0" i="0" u="none" strike="noStrike" baseline="0" dirty="0">
                          <a:solidFill>
                            <a:schemeClr val="bg1"/>
                          </a:solidFill>
                          <a:effectLst/>
                          <a:latin typeface="Arial Narrow" panose="020B0606020202030204" pitchFamily="34" charset="0"/>
                          <a:cs typeface="Segoe UI"/>
                        </a:rPr>
                        <a:t> </a:t>
                      </a:r>
                      <a:r>
                        <a:rPr lang="en-US" sz="1600" b="0" i="0" u="none" strike="noStrike" baseline="0" dirty="0" err="1">
                          <a:solidFill>
                            <a:schemeClr val="bg1"/>
                          </a:solidFill>
                          <a:effectLst/>
                          <a:latin typeface="Arial Narrow" panose="020B0606020202030204" pitchFamily="34" charset="0"/>
                          <a:cs typeface="Segoe UI"/>
                        </a:rPr>
                        <a:t>Pts</a:t>
                      </a:r>
                      <a:endParaRPr lang="en-US" sz="1600" b="0" i="0" u="none" strike="noStrike" dirty="0">
                        <a:solidFill>
                          <a:schemeClr val="bg1"/>
                        </a:solidFill>
                        <a:effectLst/>
                        <a:latin typeface="Arial Narrow" panose="020B0606020202030204" pitchFamily="34" charset="0"/>
                        <a:cs typeface="Segoe UI"/>
                      </a:endParaRP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600" b="0" u="none" strike="noStrike" dirty="0">
                          <a:solidFill>
                            <a:schemeClr val="bg1"/>
                          </a:solidFill>
                          <a:effectLst/>
                          <a:latin typeface="Arial Narrow" panose="020B0606020202030204" pitchFamily="34" charset="0"/>
                          <a:cs typeface="Segoe UI"/>
                        </a:rPr>
                        <a:t>To</a:t>
                      </a:r>
                      <a:endParaRPr lang="en-US" sz="1600" b="0" i="0" u="none" strike="noStrike" dirty="0">
                        <a:solidFill>
                          <a:schemeClr val="bg1"/>
                        </a:solidFill>
                        <a:effectLst/>
                        <a:latin typeface="Arial Narrow" panose="020B0606020202030204" pitchFamily="34" charset="0"/>
                        <a:cs typeface="Segoe UI"/>
                      </a:endParaRP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0"/>
                  </a:ext>
                </a:extLst>
              </a:tr>
              <a:tr h="312468">
                <a:tc>
                  <a:txBody>
                    <a:bodyPr/>
                    <a:lstStyle/>
                    <a:p>
                      <a:pPr algn="ctr" fontAlgn="b"/>
                      <a:r>
                        <a:rPr lang="en-US" sz="1200" b="0" i="0" u="none" strike="noStrike" dirty="0">
                          <a:solidFill>
                            <a:srgbClr val="000000"/>
                          </a:solidFill>
                          <a:effectLst/>
                          <a:latin typeface="Arial Narrow"/>
                          <a:cs typeface="Arial Narrow"/>
                        </a:rPr>
                        <a:t>James Robinson</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$0</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2</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RB 7</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254</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Eddie</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1"/>
                  </a:ext>
                </a:extLst>
              </a:tr>
              <a:tr h="312468">
                <a:tc>
                  <a:txBody>
                    <a:bodyPr/>
                    <a:lstStyle/>
                    <a:p>
                      <a:pPr algn="ctr" fontAlgn="b"/>
                      <a:r>
                        <a:rPr lang="en-US" sz="1200" b="0" i="0" u="none" strike="noStrike" dirty="0">
                          <a:solidFill>
                            <a:srgbClr val="000000"/>
                          </a:solidFill>
                          <a:effectLst/>
                          <a:latin typeface="Arial Narrow"/>
                          <a:cs typeface="Arial Narrow"/>
                        </a:rPr>
                        <a:t>Logan Thomas</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$2</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14</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TE 3</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177</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Andrew</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656792678"/>
                  </a:ext>
                </a:extLst>
              </a:tr>
              <a:tr h="312468">
                <a:tc>
                  <a:txBody>
                    <a:bodyPr/>
                    <a:lstStyle/>
                    <a:p>
                      <a:pPr algn="ctr" fontAlgn="b"/>
                      <a:r>
                        <a:rPr lang="en-US" sz="1200" b="0" i="0" u="none" strike="noStrike" dirty="0" err="1">
                          <a:solidFill>
                            <a:srgbClr val="000000"/>
                          </a:solidFill>
                          <a:effectLst/>
                          <a:latin typeface="Arial Narrow"/>
                          <a:cs typeface="Arial Narrow"/>
                        </a:rPr>
                        <a:t>Tonyan</a:t>
                      </a:r>
                      <a:endParaRPr lang="en-US" sz="1200" b="0" i="0" u="none" strike="noStrike" dirty="0">
                        <a:solidFill>
                          <a:srgbClr val="000000"/>
                        </a:solidFill>
                        <a:effectLst/>
                        <a:latin typeface="Arial Narrow"/>
                        <a:cs typeface="Arial Narrow"/>
                      </a:endParaRP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$0</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4</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TE 4</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176</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Jim</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755394288"/>
                  </a:ext>
                </a:extLst>
              </a:tr>
              <a:tr h="312468">
                <a:tc>
                  <a:txBody>
                    <a:bodyPr/>
                    <a:lstStyle/>
                    <a:p>
                      <a:pPr algn="ctr" fontAlgn="b"/>
                      <a:r>
                        <a:rPr lang="en-US" sz="1200" b="0" i="0" u="none" strike="noStrike" dirty="0">
                          <a:solidFill>
                            <a:srgbClr val="000000"/>
                          </a:solidFill>
                          <a:effectLst/>
                          <a:latin typeface="Arial Narrow"/>
                          <a:cs typeface="Arial Narrow"/>
                        </a:rPr>
                        <a:t>Herbert</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$0</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3</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QB 8</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346</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Bill</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015991341"/>
                  </a:ext>
                </a:extLst>
              </a:tr>
              <a:tr h="312468">
                <a:tc>
                  <a:txBody>
                    <a:bodyPr/>
                    <a:lstStyle/>
                    <a:p>
                      <a:pPr algn="ctr" fontAlgn="b"/>
                      <a:r>
                        <a:rPr lang="en-US" sz="1200" b="0" i="0" u="none" strike="noStrike" dirty="0" err="1">
                          <a:solidFill>
                            <a:srgbClr val="000000"/>
                          </a:solidFill>
                          <a:effectLst/>
                          <a:latin typeface="Arial Narrow"/>
                          <a:cs typeface="Arial Narrow"/>
                        </a:rPr>
                        <a:t>McKissic</a:t>
                      </a:r>
                      <a:endParaRPr lang="en-US" sz="1200" b="0" i="0" u="none" strike="noStrike" dirty="0">
                        <a:solidFill>
                          <a:srgbClr val="000000"/>
                        </a:solidFill>
                        <a:effectLst/>
                        <a:latin typeface="Arial Narrow"/>
                        <a:cs typeface="Arial Narrow"/>
                      </a:endParaRP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$0</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3</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RB 18</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191</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Trevor</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781785533"/>
                  </a:ext>
                </a:extLst>
              </a:tr>
              <a:tr h="312468">
                <a:tc>
                  <a:txBody>
                    <a:bodyPr/>
                    <a:lstStyle/>
                    <a:p>
                      <a:pPr algn="ctr" fontAlgn="b"/>
                      <a:r>
                        <a:rPr lang="en-US" sz="1200" b="0" i="0" u="none" strike="noStrike" dirty="0">
                          <a:solidFill>
                            <a:srgbClr val="000000"/>
                          </a:solidFill>
                          <a:effectLst/>
                          <a:latin typeface="Arial Narrow"/>
                          <a:cs typeface="Arial Narrow"/>
                        </a:rPr>
                        <a:t>Tannehill</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$0</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12</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QB 7</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351</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Eddie</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556593006"/>
                  </a:ext>
                </a:extLst>
              </a:tr>
              <a:tr h="312468">
                <a:tc>
                  <a:txBody>
                    <a:bodyPr/>
                    <a:lstStyle/>
                    <a:p>
                      <a:pPr algn="ctr" fontAlgn="b"/>
                      <a:r>
                        <a:rPr lang="en-US" sz="1200" b="0" i="0" u="none" strike="noStrike" dirty="0">
                          <a:solidFill>
                            <a:srgbClr val="000000"/>
                          </a:solidFill>
                          <a:effectLst/>
                          <a:latin typeface="Arial Narrow"/>
                          <a:cs typeface="Arial Narrow"/>
                        </a:rPr>
                        <a:t>Tee Higgins</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$2</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2</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WR 25</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196</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Aaron</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546798652"/>
                  </a:ext>
                </a:extLst>
              </a:tr>
              <a:tr h="312468">
                <a:tc>
                  <a:txBody>
                    <a:bodyPr/>
                    <a:lstStyle/>
                    <a:p>
                      <a:pPr algn="ctr" fontAlgn="b"/>
                      <a:r>
                        <a:rPr lang="en-US" sz="1200" b="0" i="0" u="none" strike="noStrike" dirty="0">
                          <a:solidFill>
                            <a:srgbClr val="000000"/>
                          </a:solidFill>
                          <a:effectLst/>
                          <a:latin typeface="Arial Narrow"/>
                          <a:cs typeface="Arial Narrow"/>
                        </a:rPr>
                        <a:t>Gaskin</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$5</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2</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RB 27</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165</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Jake</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103233210"/>
                  </a:ext>
                </a:extLst>
              </a:tr>
              <a:tr h="312468">
                <a:tc>
                  <a:txBody>
                    <a:bodyPr/>
                    <a:lstStyle/>
                    <a:p>
                      <a:pPr algn="ctr" fontAlgn="b"/>
                      <a:r>
                        <a:rPr lang="en-US" sz="1200" b="0" i="0" u="none" strike="noStrike" dirty="0">
                          <a:solidFill>
                            <a:srgbClr val="000000"/>
                          </a:solidFill>
                          <a:effectLst/>
                          <a:latin typeface="Arial Narrow"/>
                          <a:cs typeface="Arial Narrow"/>
                        </a:rPr>
                        <a:t>Justin Jefferson</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$32</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4</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WR 6</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282</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Bill</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772023814"/>
                  </a:ext>
                </a:extLst>
              </a:tr>
              <a:tr h="312468">
                <a:tc>
                  <a:txBody>
                    <a:bodyPr/>
                    <a:lstStyle/>
                    <a:p>
                      <a:pPr algn="ctr" fontAlgn="b"/>
                      <a:r>
                        <a:rPr lang="en-US" sz="1200" b="0" i="0" u="none" strike="noStrike" dirty="0">
                          <a:solidFill>
                            <a:srgbClr val="000000"/>
                          </a:solidFill>
                          <a:effectLst/>
                          <a:latin typeface="Arial Narrow"/>
                          <a:cs typeface="Arial Narrow"/>
                        </a:rPr>
                        <a:t>Mike Davis</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$51</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3</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RB 13 </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206</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Albert</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221987877"/>
                  </a:ext>
                </a:extLst>
              </a:tr>
              <a:tr h="312468">
                <a:tc>
                  <a:txBody>
                    <a:bodyPr/>
                    <a:lstStyle/>
                    <a:p>
                      <a:pPr algn="ctr" fontAlgn="b"/>
                      <a:r>
                        <a:rPr lang="en-US" sz="1200" b="0" i="0" u="none" strike="noStrike" dirty="0" err="1">
                          <a:solidFill>
                            <a:srgbClr val="000000"/>
                          </a:solidFill>
                          <a:effectLst/>
                          <a:latin typeface="Arial Narrow"/>
                          <a:cs typeface="Arial Narrow"/>
                        </a:rPr>
                        <a:t>Nyheim</a:t>
                      </a:r>
                      <a:endParaRPr lang="en-US" sz="1200" b="0" i="0" u="none" strike="noStrike" dirty="0">
                        <a:solidFill>
                          <a:srgbClr val="000000"/>
                        </a:solidFill>
                        <a:effectLst/>
                        <a:latin typeface="Arial Narrow"/>
                        <a:cs typeface="Arial Narrow"/>
                      </a:endParaRP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$67</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2</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RB 12</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208</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Eddie</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22804139"/>
                  </a:ext>
                </a:extLst>
              </a:tr>
            </a:tbl>
          </a:graphicData>
        </a:graphic>
      </p:graphicFrame>
      <p:sp>
        <p:nvSpPr>
          <p:cNvPr id="4" name="TextBox 3">
            <a:extLst>
              <a:ext uri="{FF2B5EF4-FFF2-40B4-BE49-F238E27FC236}">
                <a16:creationId xmlns:a16="http://schemas.microsoft.com/office/drawing/2014/main" id="{603DC192-9590-4F08-A349-ABFE1BF63DDD}"/>
              </a:ext>
            </a:extLst>
          </p:cNvPr>
          <p:cNvSpPr txBox="1"/>
          <p:nvPr/>
        </p:nvSpPr>
        <p:spPr>
          <a:xfrm>
            <a:off x="272558" y="884949"/>
            <a:ext cx="3782607" cy="3416320"/>
          </a:xfrm>
          <a:prstGeom prst="rect">
            <a:avLst/>
          </a:prstGeom>
          <a:noFill/>
        </p:spPr>
        <p:txBody>
          <a:bodyPr wrap="square" rtlCol="0">
            <a:spAutoFit/>
          </a:bodyPr>
          <a:lstStyle/>
          <a:p>
            <a:pPr algn="ctr"/>
            <a:r>
              <a:rPr lang="en-US" sz="5400" b="1" dirty="0" err="1">
                <a:solidFill>
                  <a:srgbClr val="FFFFFF"/>
                </a:solidFill>
                <a:latin typeface="Segoe UI"/>
                <a:cs typeface="Segoe UI"/>
              </a:rPr>
              <a:t>FAABulous</a:t>
            </a:r>
            <a:r>
              <a:rPr lang="en-US" sz="5400" b="1" dirty="0">
                <a:solidFill>
                  <a:srgbClr val="FFFFFF"/>
                </a:solidFill>
                <a:latin typeface="Segoe UI"/>
                <a:cs typeface="Segoe UI"/>
              </a:rPr>
              <a:t> … </a:t>
            </a:r>
            <a:r>
              <a:rPr lang="en-US" sz="5400" dirty="0">
                <a:solidFill>
                  <a:srgbClr val="FFFFFF"/>
                </a:solidFill>
                <a:latin typeface="Segoe UI"/>
                <a:cs typeface="Segoe UI"/>
              </a:rPr>
              <a:t>Best Waiver Buys</a:t>
            </a:r>
          </a:p>
        </p:txBody>
      </p:sp>
    </p:spTree>
    <p:extLst>
      <p:ext uri="{BB962C8B-B14F-4D97-AF65-F5344CB8AC3E}">
        <p14:creationId xmlns:p14="http://schemas.microsoft.com/office/powerpoint/2010/main" val="1976065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84280877"/>
              </p:ext>
            </p:extLst>
          </p:nvPr>
        </p:nvGraphicFramePr>
        <p:xfrm>
          <a:off x="4124720" y="447012"/>
          <a:ext cx="4628979" cy="4202532"/>
        </p:xfrm>
        <a:graphic>
          <a:graphicData uri="http://schemas.openxmlformats.org/drawingml/2006/table">
            <a:tbl>
              <a:tblPr firstRow="1">
                <a:tableStyleId>{FABFCF23-3B69-468F-B69F-88F6DE6A72F2}</a:tableStyleId>
              </a:tblPr>
              <a:tblGrid>
                <a:gridCol w="1057081">
                  <a:extLst>
                    <a:ext uri="{9D8B030D-6E8A-4147-A177-3AD203B41FA5}">
                      <a16:colId xmlns:a16="http://schemas.microsoft.com/office/drawing/2014/main" val="20000"/>
                    </a:ext>
                  </a:extLst>
                </a:gridCol>
                <a:gridCol w="580446">
                  <a:extLst>
                    <a:ext uri="{9D8B030D-6E8A-4147-A177-3AD203B41FA5}">
                      <a16:colId xmlns:a16="http://schemas.microsoft.com/office/drawing/2014/main" val="20001"/>
                    </a:ext>
                  </a:extLst>
                </a:gridCol>
                <a:gridCol w="628153">
                  <a:extLst>
                    <a:ext uri="{9D8B030D-6E8A-4147-A177-3AD203B41FA5}">
                      <a16:colId xmlns:a16="http://schemas.microsoft.com/office/drawing/2014/main" val="20002"/>
                    </a:ext>
                  </a:extLst>
                </a:gridCol>
                <a:gridCol w="811033">
                  <a:extLst>
                    <a:ext uri="{9D8B030D-6E8A-4147-A177-3AD203B41FA5}">
                      <a16:colId xmlns:a16="http://schemas.microsoft.com/office/drawing/2014/main" val="20003"/>
                    </a:ext>
                  </a:extLst>
                </a:gridCol>
                <a:gridCol w="744657">
                  <a:extLst>
                    <a:ext uri="{9D8B030D-6E8A-4147-A177-3AD203B41FA5}">
                      <a16:colId xmlns:a16="http://schemas.microsoft.com/office/drawing/2014/main" val="20004"/>
                    </a:ext>
                  </a:extLst>
                </a:gridCol>
                <a:gridCol w="807609">
                  <a:extLst>
                    <a:ext uri="{9D8B030D-6E8A-4147-A177-3AD203B41FA5}">
                      <a16:colId xmlns:a16="http://schemas.microsoft.com/office/drawing/2014/main" val="20005"/>
                    </a:ext>
                  </a:extLst>
                </a:gridCol>
              </a:tblGrid>
              <a:tr h="968778">
                <a:tc>
                  <a:txBody>
                    <a:bodyPr/>
                    <a:lstStyle/>
                    <a:p>
                      <a:pPr algn="ctr" fontAlgn="b"/>
                      <a:r>
                        <a:rPr lang="en-US" sz="1400" u="none" strike="noStrike" dirty="0">
                          <a:effectLst/>
                          <a:latin typeface="Arial Narrow" panose="020B0606020202030204" pitchFamily="34" charset="0"/>
                        </a:rPr>
                        <a:t>Player</a:t>
                      </a:r>
                      <a:endParaRPr lang="en-US" sz="1400" b="0" i="0" u="none" strike="noStrike" dirty="0">
                        <a:solidFill>
                          <a:srgbClr val="000000"/>
                        </a:solidFill>
                        <a:effectLst/>
                        <a:latin typeface="Arial Narrow" panose="020B0606020202030204" pitchFamily="34" charset="0"/>
                      </a:endParaRPr>
                    </a:p>
                  </a:txBody>
                  <a:tcPr marL="4345" marR="4345" marT="4345"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400" u="none" strike="noStrike" dirty="0">
                          <a:effectLst/>
                          <a:latin typeface="Arial Narrow" panose="020B0606020202030204" pitchFamily="34" charset="0"/>
                        </a:rPr>
                        <a:t>$</a:t>
                      </a:r>
                      <a:endParaRPr lang="en-US" sz="1400" b="0" i="0" u="none" strike="noStrike" dirty="0">
                        <a:solidFill>
                          <a:srgbClr val="000000"/>
                        </a:solidFill>
                        <a:effectLst/>
                        <a:latin typeface="Arial Narrow" panose="020B0606020202030204" pitchFamily="34" charset="0"/>
                      </a:endParaRPr>
                    </a:p>
                  </a:txBody>
                  <a:tcPr marL="4345" marR="4345" marT="4345"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400" u="none" strike="noStrike" dirty="0">
                          <a:effectLst/>
                          <a:latin typeface="Arial Narrow" panose="020B0606020202030204" pitchFamily="34" charset="0"/>
                        </a:rPr>
                        <a:t>Week</a:t>
                      </a:r>
                      <a:endParaRPr lang="en-US" sz="1400" b="0" i="0" u="none" strike="noStrike" dirty="0">
                        <a:solidFill>
                          <a:srgbClr val="000000"/>
                        </a:solidFill>
                        <a:effectLst/>
                        <a:latin typeface="Arial Narrow" panose="020B0606020202030204" pitchFamily="34" charset="0"/>
                      </a:endParaRPr>
                    </a:p>
                  </a:txBody>
                  <a:tcPr marL="4345" marR="4345" marT="4345"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400" u="none" strike="noStrike" dirty="0">
                          <a:effectLst/>
                          <a:latin typeface="Arial Narrow" panose="020B0606020202030204" pitchFamily="34" charset="0"/>
                        </a:rPr>
                        <a:t>Finish Position Rank</a:t>
                      </a:r>
                      <a:endParaRPr lang="en-US" sz="1400" b="0" i="0" u="none" strike="noStrike" dirty="0">
                        <a:solidFill>
                          <a:srgbClr val="000000"/>
                        </a:solidFill>
                        <a:effectLst/>
                        <a:latin typeface="Arial Narrow" panose="020B0606020202030204" pitchFamily="34" charset="0"/>
                      </a:endParaRPr>
                    </a:p>
                  </a:txBody>
                  <a:tcPr marL="4345" marR="4345" marT="4345"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400" u="none" strike="noStrike">
                          <a:effectLst/>
                          <a:latin typeface="Arial Narrow" panose="020B0606020202030204" pitchFamily="34" charset="0"/>
                        </a:rPr>
                        <a:t>Finish Pts</a:t>
                      </a:r>
                      <a:endParaRPr lang="en-US" sz="1400" b="0" i="0" u="none" strike="noStrike">
                        <a:solidFill>
                          <a:srgbClr val="000000"/>
                        </a:solidFill>
                        <a:effectLst/>
                        <a:latin typeface="Arial Narrow" panose="020B0606020202030204" pitchFamily="34" charset="0"/>
                      </a:endParaRPr>
                    </a:p>
                  </a:txBody>
                  <a:tcPr marL="4345" marR="4345" marT="4345"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400" u="none" strike="noStrike">
                          <a:effectLst/>
                          <a:latin typeface="Arial Narrow" panose="020B0606020202030204" pitchFamily="34" charset="0"/>
                        </a:rPr>
                        <a:t>To</a:t>
                      </a:r>
                      <a:endParaRPr lang="en-US" sz="1400" b="0" i="0" u="none" strike="noStrike">
                        <a:solidFill>
                          <a:srgbClr val="000000"/>
                        </a:solidFill>
                        <a:effectLst/>
                        <a:latin typeface="Arial Narrow" panose="020B0606020202030204" pitchFamily="34" charset="0"/>
                      </a:endParaRPr>
                    </a:p>
                  </a:txBody>
                  <a:tcPr marL="4345" marR="4345" marT="4345"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0"/>
                  </a:ext>
                </a:extLst>
              </a:tr>
              <a:tr h="359306">
                <a:tc>
                  <a:txBody>
                    <a:bodyPr/>
                    <a:lstStyle/>
                    <a:p>
                      <a:pPr algn="ctr" fontAlgn="b"/>
                      <a:r>
                        <a:rPr lang="en-US" sz="1200" b="0" i="0" u="none" strike="noStrike" dirty="0">
                          <a:solidFill>
                            <a:srgbClr val="000000"/>
                          </a:solidFill>
                          <a:effectLst/>
                          <a:latin typeface="Calibri"/>
                        </a:rPr>
                        <a:t>Burkhead</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$75</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4</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RB 44</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90.4</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Jim</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1"/>
                  </a:ext>
                </a:extLst>
              </a:tr>
              <a:tr h="359306">
                <a:tc>
                  <a:txBody>
                    <a:bodyPr/>
                    <a:lstStyle/>
                    <a:p>
                      <a:pPr algn="ctr" fontAlgn="b"/>
                      <a:r>
                        <a:rPr lang="en-US" sz="1200" b="0" i="0" u="none" strike="noStrike" dirty="0" err="1">
                          <a:solidFill>
                            <a:srgbClr val="000000"/>
                          </a:solidFill>
                          <a:effectLst/>
                          <a:latin typeface="Arial Narrow"/>
                          <a:cs typeface="Arial Narrow"/>
                        </a:rPr>
                        <a:t>Nyheim</a:t>
                      </a:r>
                      <a:endParaRPr lang="en-US" sz="1200" b="0" i="0" u="none" strike="noStrike" dirty="0">
                        <a:solidFill>
                          <a:srgbClr val="000000"/>
                        </a:solidFill>
                        <a:effectLst/>
                        <a:latin typeface="Arial Narrow"/>
                        <a:cs typeface="Arial Narrow"/>
                      </a:endParaRP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$67</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2</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RB 12</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208</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Narrow"/>
                          <a:cs typeface="Arial Narrow"/>
                        </a:rPr>
                        <a:t>Eddie</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19342749"/>
                  </a:ext>
                </a:extLst>
              </a:tr>
              <a:tr h="359306">
                <a:tc>
                  <a:txBody>
                    <a:bodyPr/>
                    <a:lstStyle/>
                    <a:p>
                      <a:pPr algn="ctr" fontAlgn="b"/>
                      <a:r>
                        <a:rPr lang="en-US" sz="1200" b="0" i="0" u="none" strike="noStrike" dirty="0">
                          <a:solidFill>
                            <a:srgbClr val="000000"/>
                          </a:solidFill>
                          <a:effectLst/>
                          <a:latin typeface="Calibri"/>
                        </a:rPr>
                        <a:t>Justin Jackson</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$36</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5</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RB 62</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65.3</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Jake</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2"/>
                  </a:ext>
                </a:extLst>
              </a:tr>
              <a:tr h="359306">
                <a:tc>
                  <a:txBody>
                    <a:bodyPr/>
                    <a:lstStyle/>
                    <a:p>
                      <a:pPr algn="ctr" fontAlgn="b"/>
                      <a:r>
                        <a:rPr lang="en-US" sz="1200" b="0" i="0" u="none" strike="noStrike" dirty="0">
                          <a:solidFill>
                            <a:srgbClr val="000000"/>
                          </a:solidFill>
                          <a:effectLst/>
                          <a:latin typeface="Calibri"/>
                        </a:rPr>
                        <a:t>Pittman</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$35</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10</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WR 79</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99</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Trevor</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3"/>
                  </a:ext>
                </a:extLst>
              </a:tr>
              <a:tr h="359306">
                <a:tc>
                  <a:txBody>
                    <a:bodyPr/>
                    <a:lstStyle/>
                    <a:p>
                      <a:pPr algn="ctr" fontAlgn="b"/>
                      <a:r>
                        <a:rPr lang="en-US" sz="1200" b="0" i="0" u="none" strike="noStrike" dirty="0">
                          <a:solidFill>
                            <a:srgbClr val="000000"/>
                          </a:solidFill>
                          <a:effectLst/>
                          <a:latin typeface="Calibri"/>
                        </a:rPr>
                        <a:t>Dalton</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$32</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6</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QB 28</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140.9</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Kurt</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4"/>
                  </a:ext>
                </a:extLst>
              </a:tr>
              <a:tr h="359306">
                <a:tc>
                  <a:txBody>
                    <a:bodyPr/>
                    <a:lstStyle/>
                    <a:p>
                      <a:pPr algn="ctr" fontAlgn="b"/>
                      <a:r>
                        <a:rPr lang="en-US" sz="1200" b="0" i="0" u="none" strike="noStrike" dirty="0">
                          <a:solidFill>
                            <a:srgbClr val="000000"/>
                          </a:solidFill>
                          <a:effectLst/>
                          <a:latin typeface="Calibri"/>
                        </a:rPr>
                        <a:t>Gore</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$26</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12</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RB 47</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87.9</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Aaron</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5"/>
                  </a:ext>
                </a:extLst>
              </a:tr>
              <a:tr h="359306">
                <a:tc>
                  <a:txBody>
                    <a:bodyPr/>
                    <a:lstStyle/>
                    <a:p>
                      <a:pPr algn="ctr" fontAlgn="b"/>
                      <a:r>
                        <a:rPr lang="en-US" sz="1100" b="0" i="0" u="none" strike="noStrike" dirty="0" err="1">
                          <a:solidFill>
                            <a:srgbClr val="000000"/>
                          </a:solidFill>
                          <a:effectLst/>
                          <a:latin typeface="Calibri"/>
                        </a:rPr>
                        <a:t>D’Ernest</a:t>
                      </a:r>
                      <a:r>
                        <a:rPr lang="en-US" sz="1100" b="0" i="0" u="none" strike="noStrike" dirty="0">
                          <a:solidFill>
                            <a:srgbClr val="000000"/>
                          </a:solidFill>
                          <a:effectLst/>
                          <a:latin typeface="Calibri"/>
                        </a:rPr>
                        <a:t> Johnson</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$20</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5</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RB 76</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35.6</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Andrew</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6"/>
                  </a:ext>
                </a:extLst>
              </a:tr>
              <a:tr h="359306">
                <a:tc>
                  <a:txBody>
                    <a:bodyPr/>
                    <a:lstStyle/>
                    <a:p>
                      <a:pPr algn="ctr" fontAlgn="b"/>
                      <a:r>
                        <a:rPr lang="en-US" sz="1200" b="0" i="0" u="none" strike="noStrike" dirty="0">
                          <a:solidFill>
                            <a:srgbClr val="000000"/>
                          </a:solidFill>
                          <a:effectLst/>
                          <a:latin typeface="Calibri"/>
                        </a:rPr>
                        <a:t>Scotty Miller</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$19</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4</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WR 73</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103</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Jeff</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7"/>
                  </a:ext>
                </a:extLst>
              </a:tr>
              <a:tr h="359306">
                <a:tc>
                  <a:txBody>
                    <a:bodyPr/>
                    <a:lstStyle/>
                    <a:p>
                      <a:pPr algn="ctr" fontAlgn="b"/>
                      <a:r>
                        <a:rPr lang="en-US" sz="1200" b="0" i="0" u="none" strike="noStrike" dirty="0">
                          <a:solidFill>
                            <a:srgbClr val="000000"/>
                          </a:solidFill>
                          <a:effectLst/>
                          <a:latin typeface="Calibri"/>
                        </a:rPr>
                        <a:t>Albert</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$15</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3</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RB 54</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76.3</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Albert</a:t>
                      </a:r>
                    </a:p>
                  </a:txBody>
                  <a:tcPr marL="12700" marR="12700" marT="1270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4" name="TextBox 3">
            <a:extLst>
              <a:ext uri="{FF2B5EF4-FFF2-40B4-BE49-F238E27FC236}">
                <a16:creationId xmlns:a16="http://schemas.microsoft.com/office/drawing/2014/main" id="{603DC192-9590-4F08-A349-ABFE1BF63DDD}"/>
              </a:ext>
            </a:extLst>
          </p:cNvPr>
          <p:cNvSpPr txBox="1"/>
          <p:nvPr/>
        </p:nvSpPr>
        <p:spPr>
          <a:xfrm>
            <a:off x="236777" y="399920"/>
            <a:ext cx="3782607" cy="4247317"/>
          </a:xfrm>
          <a:prstGeom prst="rect">
            <a:avLst/>
          </a:prstGeom>
          <a:noFill/>
        </p:spPr>
        <p:txBody>
          <a:bodyPr wrap="square" rtlCol="0">
            <a:spAutoFit/>
          </a:bodyPr>
          <a:lstStyle/>
          <a:p>
            <a:pPr algn="ctr"/>
            <a:r>
              <a:rPr lang="en-US" sz="5400" b="1" dirty="0">
                <a:solidFill>
                  <a:srgbClr val="FFFFFF"/>
                </a:solidFill>
                <a:latin typeface="Segoe UI"/>
                <a:cs typeface="Segoe UI"/>
              </a:rPr>
              <a:t>Not So </a:t>
            </a:r>
            <a:r>
              <a:rPr lang="en-US" sz="5400" b="1" dirty="0" err="1">
                <a:solidFill>
                  <a:srgbClr val="FFFFFF"/>
                </a:solidFill>
                <a:latin typeface="Segoe UI"/>
                <a:cs typeface="Segoe UI"/>
              </a:rPr>
              <a:t>FAABulous</a:t>
            </a:r>
            <a:r>
              <a:rPr lang="en-US" sz="5400" b="1" dirty="0">
                <a:solidFill>
                  <a:srgbClr val="FFFFFF"/>
                </a:solidFill>
                <a:latin typeface="Segoe UI"/>
                <a:cs typeface="Segoe UI"/>
              </a:rPr>
              <a:t> … </a:t>
            </a:r>
            <a:r>
              <a:rPr lang="en-US" sz="5400" dirty="0">
                <a:solidFill>
                  <a:srgbClr val="FFFFFF"/>
                </a:solidFill>
                <a:latin typeface="Segoe UI"/>
                <a:cs typeface="Segoe UI"/>
              </a:rPr>
              <a:t>Worst Waiver Buys</a:t>
            </a:r>
          </a:p>
        </p:txBody>
      </p:sp>
    </p:spTree>
    <p:extLst>
      <p:ext uri="{BB962C8B-B14F-4D97-AF65-F5344CB8AC3E}">
        <p14:creationId xmlns:p14="http://schemas.microsoft.com/office/powerpoint/2010/main" val="2554971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72558" y="884949"/>
            <a:ext cx="4190336" cy="3231654"/>
          </a:xfrm>
          <a:prstGeom prst="rect">
            <a:avLst/>
          </a:prstGeom>
          <a:noFill/>
        </p:spPr>
        <p:txBody>
          <a:bodyPr wrap="square" rtlCol="0">
            <a:spAutoFit/>
          </a:bodyPr>
          <a:lstStyle/>
          <a:p>
            <a:pPr algn="ctr"/>
            <a:r>
              <a:rPr lang="en-US" sz="5400" b="1" dirty="0">
                <a:solidFill>
                  <a:srgbClr val="FFFFFF"/>
                </a:solidFill>
                <a:latin typeface="Segoe UI"/>
                <a:cs typeface="Segoe UI"/>
              </a:rPr>
              <a:t>Tinker Tinker!</a:t>
            </a:r>
          </a:p>
          <a:p>
            <a:pPr algn="ctr"/>
            <a:r>
              <a:rPr lang="en-US" sz="4800" dirty="0">
                <a:solidFill>
                  <a:srgbClr val="FFFFFF"/>
                </a:solidFill>
                <a:latin typeface="Segoe UI"/>
                <a:cs typeface="Segoe UI"/>
              </a:rPr>
              <a:t>… Most Lineup Changes</a:t>
            </a:r>
          </a:p>
        </p:txBody>
      </p:sp>
      <p:graphicFrame>
        <p:nvGraphicFramePr>
          <p:cNvPr id="5" name="Table 4">
            <a:extLst>
              <a:ext uri="{FF2B5EF4-FFF2-40B4-BE49-F238E27FC236}">
                <a16:creationId xmlns:a16="http://schemas.microsoft.com/office/drawing/2014/main" id="{80689AEC-8219-4CF4-9924-A0BB73E0312F}"/>
              </a:ext>
            </a:extLst>
          </p:cNvPr>
          <p:cNvGraphicFramePr>
            <a:graphicFrameLocks noGrp="1"/>
          </p:cNvGraphicFramePr>
          <p:nvPr>
            <p:extLst>
              <p:ext uri="{D42A27DB-BD31-4B8C-83A1-F6EECF244321}">
                <p14:modId xmlns:p14="http://schemas.microsoft.com/office/powerpoint/2010/main" val="508737237"/>
              </p:ext>
            </p:extLst>
          </p:nvPr>
        </p:nvGraphicFramePr>
        <p:xfrm>
          <a:off x="4649523" y="502358"/>
          <a:ext cx="4112586" cy="4032624"/>
        </p:xfrm>
        <a:graphic>
          <a:graphicData uri="http://schemas.openxmlformats.org/drawingml/2006/table">
            <a:tbl>
              <a:tblPr firstRow="1">
                <a:tableStyleId>{FABFCF23-3B69-468F-B69F-88F6DE6A72F2}</a:tableStyleId>
              </a:tblPr>
              <a:tblGrid>
                <a:gridCol w="1370862">
                  <a:extLst>
                    <a:ext uri="{9D8B030D-6E8A-4147-A177-3AD203B41FA5}">
                      <a16:colId xmlns:a16="http://schemas.microsoft.com/office/drawing/2014/main" val="20000"/>
                    </a:ext>
                  </a:extLst>
                </a:gridCol>
                <a:gridCol w="1370862">
                  <a:extLst>
                    <a:ext uri="{9D8B030D-6E8A-4147-A177-3AD203B41FA5}">
                      <a16:colId xmlns:a16="http://schemas.microsoft.com/office/drawing/2014/main" val="20001"/>
                    </a:ext>
                  </a:extLst>
                </a:gridCol>
                <a:gridCol w="1370862">
                  <a:extLst>
                    <a:ext uri="{9D8B030D-6E8A-4147-A177-3AD203B41FA5}">
                      <a16:colId xmlns:a16="http://schemas.microsoft.com/office/drawing/2014/main" val="20002"/>
                    </a:ext>
                  </a:extLst>
                </a:gridCol>
              </a:tblGrid>
              <a:tr h="336052">
                <a:tc>
                  <a:txBody>
                    <a:bodyPr/>
                    <a:lstStyle/>
                    <a:p>
                      <a:pPr algn="ctr" fontAlgn="b"/>
                      <a:r>
                        <a:rPr lang="en-US" sz="1600" u="none" strike="noStrike" dirty="0">
                          <a:effectLst/>
                        </a:rPr>
                        <a:t>Owner</a:t>
                      </a:r>
                      <a:endParaRPr lang="en-US" sz="1600" b="0" i="0" u="none" strike="noStrike" dirty="0">
                        <a:solidFill>
                          <a:srgbClr val="FFFFFF"/>
                        </a:solidFill>
                        <a:effectLst/>
                        <a:latin typeface="Segoe UI"/>
                        <a:cs typeface="Segoe UI"/>
                      </a:endParaRPr>
                    </a:p>
                  </a:txBody>
                  <a:tcPr marL="0" marR="0" marT="0"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600" u="none" strike="noStrike" dirty="0">
                          <a:effectLst/>
                        </a:rPr>
                        <a:t>Lineup Changes</a:t>
                      </a:r>
                      <a:endParaRPr lang="en-US" sz="1600" b="0" i="0" u="none" strike="noStrike" dirty="0">
                        <a:solidFill>
                          <a:srgbClr val="FFFFFF"/>
                        </a:solidFill>
                        <a:effectLst/>
                        <a:latin typeface="Segoe UI"/>
                        <a:cs typeface="Segoe UI"/>
                      </a:endParaRPr>
                    </a:p>
                  </a:txBody>
                  <a:tcPr marL="0" marR="0" marT="0"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600" u="none" strike="noStrike" dirty="0">
                          <a:effectLst/>
                        </a:rPr>
                        <a:t># Per Week</a:t>
                      </a:r>
                      <a:endParaRPr lang="en-US" sz="1600" b="0" i="0" u="none" strike="noStrike" dirty="0">
                        <a:solidFill>
                          <a:srgbClr val="FFFFFF"/>
                        </a:solidFill>
                        <a:effectLst/>
                        <a:latin typeface="Segoe UI"/>
                        <a:cs typeface="Segoe UI"/>
                      </a:endParaRPr>
                    </a:p>
                  </a:txBody>
                  <a:tcPr marL="0" marR="0" marT="0"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0"/>
                  </a:ext>
                </a:extLst>
              </a:tr>
              <a:tr h="336052">
                <a:tc>
                  <a:txBody>
                    <a:bodyPr/>
                    <a:lstStyle/>
                    <a:p>
                      <a:pPr algn="ctr" fontAlgn="b"/>
                      <a:r>
                        <a:rPr lang="en-US"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Edward</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629</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39</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2"/>
                  </a:ext>
                </a:extLst>
              </a:tr>
              <a:tr h="336052">
                <a:tc>
                  <a:txBody>
                    <a:bodyPr/>
                    <a:lstStyle/>
                    <a:p>
                      <a:pPr algn="ctr" fontAlgn="b"/>
                      <a:r>
                        <a:rPr lang="en-US"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Aaron</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295</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18</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3"/>
                  </a:ext>
                </a:extLst>
              </a:tr>
              <a:tr h="336052">
                <a:tc>
                  <a:txBody>
                    <a:bodyPr/>
                    <a:lstStyle/>
                    <a:p>
                      <a:pPr algn="ctr" fontAlgn="b"/>
                      <a:r>
                        <a:rPr lang="en-US"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Kurt</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267</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17</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4"/>
                  </a:ext>
                </a:extLst>
              </a:tr>
              <a:tr h="336052">
                <a:tc>
                  <a:txBody>
                    <a:bodyPr/>
                    <a:lstStyle/>
                    <a:p>
                      <a:pPr algn="ctr" fontAlgn="b"/>
                      <a:r>
                        <a:rPr lang="en-US"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Jake</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248</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16</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5"/>
                  </a:ext>
                </a:extLst>
              </a:tr>
              <a:tr h="336052">
                <a:tc>
                  <a:txBody>
                    <a:bodyPr/>
                    <a:lstStyle/>
                    <a:p>
                      <a:pPr algn="ctr" fontAlgn="b"/>
                      <a:r>
                        <a:rPr lang="en-US"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Jeff</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242</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15</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6"/>
                  </a:ext>
                </a:extLst>
              </a:tr>
              <a:tr h="336052">
                <a:tc>
                  <a:txBody>
                    <a:bodyPr/>
                    <a:lstStyle/>
                    <a:p>
                      <a:pPr algn="ctr" fontAlgn="b"/>
                      <a:r>
                        <a:rPr lang="en-US"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Darren</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240</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15</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7"/>
                  </a:ext>
                </a:extLst>
              </a:tr>
              <a:tr h="336052">
                <a:tc>
                  <a:txBody>
                    <a:bodyPr/>
                    <a:lstStyle/>
                    <a:p>
                      <a:pPr algn="ctr" fontAlgn="b"/>
                      <a:r>
                        <a:rPr lang="en-US"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Andrew</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204</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13</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8"/>
                  </a:ext>
                </a:extLst>
              </a:tr>
              <a:tr h="336052">
                <a:tc>
                  <a:txBody>
                    <a:bodyPr/>
                    <a:lstStyle/>
                    <a:p>
                      <a:pPr algn="ctr" fontAlgn="b"/>
                      <a:r>
                        <a:rPr lang="en-US"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Albert</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196</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12</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9"/>
                  </a:ext>
                </a:extLst>
              </a:tr>
              <a:tr h="336052">
                <a:tc>
                  <a:txBody>
                    <a:bodyPr/>
                    <a:lstStyle/>
                    <a:p>
                      <a:pPr algn="ctr" fontAlgn="b"/>
                      <a:r>
                        <a:rPr lang="en-US"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Jim</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183</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11</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10"/>
                  </a:ext>
                </a:extLst>
              </a:tr>
              <a:tr h="336052">
                <a:tc>
                  <a:txBody>
                    <a:bodyPr/>
                    <a:lstStyle/>
                    <a:p>
                      <a:pPr algn="ctr" fontAlgn="b"/>
                      <a:r>
                        <a:rPr lang="en-US"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Trevor</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167</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10</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11"/>
                  </a:ext>
                </a:extLst>
              </a:tr>
              <a:tr h="336052">
                <a:tc>
                  <a:txBody>
                    <a:bodyPr/>
                    <a:lstStyle/>
                    <a:p>
                      <a:pPr algn="ctr" fontAlgn="b"/>
                      <a:r>
                        <a:rPr lang="en-US"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Bill</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143</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9</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
        <p:nvSpPr>
          <p:cNvPr id="4" name="TextBox 3"/>
          <p:cNvSpPr txBox="1"/>
          <p:nvPr/>
        </p:nvSpPr>
        <p:spPr>
          <a:xfrm>
            <a:off x="4767384" y="4592824"/>
            <a:ext cx="3857955" cy="307777"/>
          </a:xfrm>
          <a:prstGeom prst="rect">
            <a:avLst/>
          </a:prstGeom>
          <a:noFill/>
        </p:spPr>
        <p:txBody>
          <a:bodyPr wrap="square" rtlCol="0">
            <a:spAutoFit/>
          </a:bodyPr>
          <a:lstStyle/>
          <a:p>
            <a:pPr algn="ctr"/>
            <a:r>
              <a:rPr lang="en-US" sz="1400" dirty="0">
                <a:solidFill>
                  <a:srgbClr val="FFFFFF"/>
                </a:solidFill>
                <a:latin typeface="Segoe UI"/>
                <a:cs typeface="Segoe UI"/>
              </a:rPr>
              <a:t>* Typical start/sit move is 2 changes</a:t>
            </a:r>
          </a:p>
        </p:txBody>
      </p:sp>
      <p:sp>
        <p:nvSpPr>
          <p:cNvPr id="13" name="Rounded Rectangle 14">
            <a:extLst>
              <a:ext uri="{FF2B5EF4-FFF2-40B4-BE49-F238E27FC236}">
                <a16:creationId xmlns:a16="http://schemas.microsoft.com/office/drawing/2014/main" id="{AF115AA8-34C1-4BCC-9EDC-82F1F273F5FB}"/>
              </a:ext>
            </a:extLst>
          </p:cNvPr>
          <p:cNvSpPr/>
          <p:nvPr/>
        </p:nvSpPr>
        <p:spPr>
          <a:xfrm>
            <a:off x="3012124" y="1635700"/>
            <a:ext cx="5040923" cy="1924538"/>
          </a:xfrm>
          <a:prstGeom prst="roundRect">
            <a:avLst/>
          </a:prstGeom>
          <a:solidFill>
            <a:schemeClr val="bg1"/>
          </a:solidFill>
          <a:ln w="19050" cmpd="sng">
            <a:solidFill>
              <a:srgbClr val="6F00FE"/>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0F1288FF-75DC-46A2-AD98-5D0DB819F84E}"/>
              </a:ext>
            </a:extLst>
          </p:cNvPr>
          <p:cNvSpPr/>
          <p:nvPr/>
        </p:nvSpPr>
        <p:spPr>
          <a:xfrm>
            <a:off x="5575012" y="1956197"/>
            <a:ext cx="2433091" cy="61555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6F00FE"/>
                </a:solidFill>
                <a:effectLst/>
                <a:uLnTx/>
                <a:uFillTx/>
                <a:latin typeface="Rockwell Extra Bold"/>
                <a:ea typeface="+mn-ea"/>
                <a:cs typeface="Rockwell Extra Bold"/>
              </a:rPr>
              <a:t>Eddieyy</a:t>
            </a:r>
            <a:endParaRPr kumimoji="0" lang="en-US" sz="3400" b="1" i="0" u="none" strike="noStrike" kern="1200" cap="none" spc="0" normalizeH="0" baseline="0" noProof="0" dirty="0">
              <a:ln>
                <a:noFill/>
              </a:ln>
              <a:solidFill>
                <a:srgbClr val="6F00FE"/>
              </a:solidFill>
              <a:effectLst/>
              <a:uLnTx/>
              <a:uFillTx/>
              <a:latin typeface="Rockwell Extra Bold"/>
              <a:ea typeface="+mn-ea"/>
              <a:cs typeface="Rockwell Extra Bold"/>
            </a:endParaRPr>
          </a:p>
        </p:txBody>
      </p:sp>
      <p:sp>
        <p:nvSpPr>
          <p:cNvPr id="15" name="Rectangle 14">
            <a:extLst>
              <a:ext uri="{FF2B5EF4-FFF2-40B4-BE49-F238E27FC236}">
                <a16:creationId xmlns:a16="http://schemas.microsoft.com/office/drawing/2014/main" id="{FEA9B28F-E9FB-45C5-947F-712D6749E5D9}"/>
              </a:ext>
            </a:extLst>
          </p:cNvPr>
          <p:cNvSpPr/>
          <p:nvPr/>
        </p:nvSpPr>
        <p:spPr>
          <a:xfrm>
            <a:off x="5624408" y="2571750"/>
            <a:ext cx="2383696"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F00FE"/>
                </a:solidFill>
                <a:effectLst/>
                <a:uLnTx/>
                <a:uFillTx/>
                <a:latin typeface="Rockwell"/>
                <a:ea typeface="+mn-ea"/>
                <a:cs typeface="Rockwell"/>
              </a:rPr>
              <a:t>Way too much tinkering.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F00FE"/>
                </a:solidFill>
                <a:effectLst/>
                <a:uLnTx/>
                <a:uFillTx/>
                <a:latin typeface="Rockwell"/>
                <a:ea typeface="+mn-ea"/>
                <a:cs typeface="Rockwell"/>
              </a:rPr>
              <a:t>Get a life, man.</a:t>
            </a:r>
          </a:p>
        </p:txBody>
      </p:sp>
      <p:pic>
        <p:nvPicPr>
          <p:cNvPr id="16" name="HorseHandyTheme.mp3">
            <a:hlinkClick r:id="" action="ppaction://media"/>
            <a:extLst>
              <a:ext uri="{FF2B5EF4-FFF2-40B4-BE49-F238E27FC236}">
                <a16:creationId xmlns:a16="http://schemas.microsoft.com/office/drawing/2014/main" id="{975F601D-D934-4F15-9C2E-D6BF2D26C8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1433" y="4808903"/>
            <a:ext cx="812800" cy="812800"/>
          </a:xfrm>
          <a:prstGeom prst="rect">
            <a:avLst/>
          </a:prstGeom>
        </p:spPr>
      </p:pic>
      <p:pic>
        <p:nvPicPr>
          <p:cNvPr id="20" name="Picture 19" descr="A person with a beard&#10;&#10;Description automatically generated with medium confidence">
            <a:extLst>
              <a:ext uri="{FF2B5EF4-FFF2-40B4-BE49-F238E27FC236}">
                <a16:creationId xmlns:a16="http://schemas.microsoft.com/office/drawing/2014/main" id="{B35B76A0-FA34-417F-9AF8-0ED00C190499}"/>
              </a:ext>
            </a:extLst>
          </p:cNvPr>
          <p:cNvPicPr>
            <a:picLocks noChangeAspect="1"/>
          </p:cNvPicPr>
          <p:nvPr/>
        </p:nvPicPr>
        <p:blipFill rotWithShape="1">
          <a:blip r:embed="rId5"/>
          <a:srcRect l="7716" t="27767" r="7305" b="33292"/>
          <a:stretch/>
        </p:blipFill>
        <p:spPr>
          <a:xfrm>
            <a:off x="4088095" y="1849020"/>
            <a:ext cx="1462886" cy="1489704"/>
          </a:xfrm>
          <a:prstGeom prst="ellipse">
            <a:avLst/>
          </a:prstGeom>
        </p:spPr>
      </p:pic>
      <p:pic>
        <p:nvPicPr>
          <p:cNvPr id="18" name="Picture 17" descr="horseHandy.png">
            <a:extLst>
              <a:ext uri="{FF2B5EF4-FFF2-40B4-BE49-F238E27FC236}">
                <a16:creationId xmlns:a16="http://schemas.microsoft.com/office/drawing/2014/main" id="{E02B3837-957A-4897-B3A1-F58BFD0EA1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2254" y="1137469"/>
            <a:ext cx="3015712" cy="3015712"/>
          </a:xfrm>
          <a:prstGeom prst="rect">
            <a:avLst/>
          </a:prstGeom>
        </p:spPr>
      </p:pic>
    </p:spTree>
    <p:extLst>
      <p:ext uri="{BB962C8B-B14F-4D97-AF65-F5344CB8AC3E}">
        <p14:creationId xmlns:p14="http://schemas.microsoft.com/office/powerpoint/2010/main" val="77085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06" fill="hold"/>
                                        <p:tgtEl>
                                          <p:spTgt spid="16"/>
                                        </p:tgtEl>
                                      </p:cBhvr>
                                    </p:cmd>
                                  </p:childTnLst>
                                </p:cTn>
                              </p:par>
                              <p:par>
                                <p:cTn id="7" presetID="53" presetClass="entr" presetSubtype="16" fill="hold" nodeType="withEffect">
                                  <p:stCondLst>
                                    <p:cond delay="1000"/>
                                  </p:stCondLst>
                                  <p:childTnLst>
                                    <p:set>
                                      <p:cBhvr>
                                        <p:cTn id="8" dur="1" fill="hold">
                                          <p:stCondLst>
                                            <p:cond delay="0"/>
                                          </p:stCondLst>
                                        </p:cTn>
                                        <p:tgtEl>
                                          <p:spTgt spid="18"/>
                                        </p:tgtEl>
                                        <p:attrNameLst>
                                          <p:attrName>style.visibility</p:attrName>
                                        </p:attrNameLst>
                                      </p:cBhvr>
                                      <p:to>
                                        <p:strVal val="visible"/>
                                      </p:to>
                                    </p:set>
                                    <p:anim calcmode="lin" valueType="num">
                                      <p:cBhvr>
                                        <p:cTn id="9" dur="500" fill="hold"/>
                                        <p:tgtEl>
                                          <p:spTgt spid="18"/>
                                        </p:tgtEl>
                                        <p:attrNameLst>
                                          <p:attrName>ppt_w</p:attrName>
                                        </p:attrNameLst>
                                      </p:cBhvr>
                                      <p:tavLst>
                                        <p:tav tm="0">
                                          <p:val>
                                            <p:fltVal val="0"/>
                                          </p:val>
                                        </p:tav>
                                        <p:tav tm="100000">
                                          <p:val>
                                            <p:strVal val="#ppt_w"/>
                                          </p:val>
                                        </p:tav>
                                      </p:tavLst>
                                    </p:anim>
                                    <p:anim calcmode="lin" valueType="num">
                                      <p:cBhvr>
                                        <p:cTn id="10" dur="500" fill="hold"/>
                                        <p:tgtEl>
                                          <p:spTgt spid="18"/>
                                        </p:tgtEl>
                                        <p:attrNameLst>
                                          <p:attrName>ppt_h</p:attrName>
                                        </p:attrNameLst>
                                      </p:cBhvr>
                                      <p:tavLst>
                                        <p:tav tm="0">
                                          <p:val>
                                            <p:fltVal val="0"/>
                                          </p:val>
                                        </p:tav>
                                        <p:tav tm="100000">
                                          <p:val>
                                            <p:strVal val="#ppt_h"/>
                                          </p:val>
                                        </p:tav>
                                      </p:tavLst>
                                    </p:anim>
                                    <p:animEffect transition="in" filter="fade">
                                      <p:cBhvr>
                                        <p:cTn id="11" dur="500"/>
                                        <p:tgtEl>
                                          <p:spTgt spid="18"/>
                                        </p:tgtEl>
                                      </p:cBhvr>
                                    </p:animEffect>
                                  </p:childTnLst>
                                </p:cTn>
                              </p:par>
                              <p:par>
                                <p:cTn id="12" presetID="2" presetClass="entr" presetSubtype="8" fill="hold" grpId="0" nodeType="withEffect">
                                  <p:stCondLst>
                                    <p:cond delay="200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0-#ppt_w/2"/>
                                          </p:val>
                                        </p:tav>
                                        <p:tav tm="100000">
                                          <p:val>
                                            <p:strVal val="#ppt_x"/>
                                          </p:val>
                                        </p:tav>
                                      </p:tavLst>
                                    </p:anim>
                                    <p:anim calcmode="lin" valueType="num">
                                      <p:cBhvr additive="base">
                                        <p:cTn id="15" dur="500" fill="hold"/>
                                        <p:tgtEl>
                                          <p:spTgt spid="13"/>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200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0-#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200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0-#ppt_w/2"/>
                                          </p:val>
                                        </p:tav>
                                        <p:tav tm="100000">
                                          <p:val>
                                            <p:strVal val="#ppt_x"/>
                                          </p:val>
                                        </p:tav>
                                      </p:tavLst>
                                    </p:anim>
                                    <p:anim calcmode="lin" valueType="num">
                                      <p:cBhvr additive="base">
                                        <p:cTn id="23" dur="500" fill="hold"/>
                                        <p:tgtEl>
                                          <p:spTgt spid="20"/>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200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0-#ppt_w/2"/>
                                          </p:val>
                                        </p:tav>
                                        <p:tav tm="100000">
                                          <p:val>
                                            <p:strVal val="#ppt_x"/>
                                          </p:val>
                                        </p:tav>
                                      </p:tavLst>
                                    </p:anim>
                                    <p:anim calcmode="lin" valueType="num">
                                      <p:cBhvr additive="base">
                                        <p:cTn id="27"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6"/>
                </p:tgtEl>
              </p:cMediaNode>
            </p:audio>
          </p:childTnLst>
        </p:cTn>
      </p:par>
    </p:tnLst>
    <p:bldLst>
      <p:bldP spid="13" grpId="0" animBg="1"/>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1664" y="1028072"/>
            <a:ext cx="4261898" cy="2923877"/>
          </a:xfrm>
          <a:prstGeom prst="rect">
            <a:avLst/>
          </a:prstGeom>
          <a:noFill/>
        </p:spPr>
        <p:txBody>
          <a:bodyPr wrap="square" rtlCol="0">
            <a:spAutoFit/>
          </a:bodyPr>
          <a:lstStyle/>
          <a:p>
            <a:pPr algn="ctr"/>
            <a:r>
              <a:rPr lang="en-US" sz="4800" b="1" dirty="0">
                <a:solidFill>
                  <a:srgbClr val="FFFFFF"/>
                </a:solidFill>
                <a:latin typeface="Segoe UI"/>
                <a:cs typeface="Segoe UI"/>
              </a:rPr>
              <a:t>This Time it’s Different </a:t>
            </a:r>
          </a:p>
          <a:p>
            <a:pPr algn="ctr"/>
            <a:r>
              <a:rPr lang="en-US" sz="4400" dirty="0">
                <a:solidFill>
                  <a:srgbClr val="FFFFFF"/>
                </a:solidFill>
                <a:latin typeface="Segoe UI"/>
                <a:cs typeface="Segoe UI"/>
              </a:rPr>
              <a:t>… Most added players</a:t>
            </a:r>
          </a:p>
        </p:txBody>
      </p:sp>
      <p:graphicFrame>
        <p:nvGraphicFramePr>
          <p:cNvPr id="2" name="Table 1"/>
          <p:cNvGraphicFramePr>
            <a:graphicFrameLocks noGrp="1"/>
          </p:cNvGraphicFramePr>
          <p:nvPr>
            <p:extLst>
              <p:ext uri="{D42A27DB-BD31-4B8C-83A1-F6EECF244321}">
                <p14:modId xmlns:p14="http://schemas.microsoft.com/office/powerpoint/2010/main" val="3154685534"/>
              </p:ext>
            </p:extLst>
          </p:nvPr>
        </p:nvGraphicFramePr>
        <p:xfrm>
          <a:off x="5284612" y="399118"/>
          <a:ext cx="3225312" cy="4220504"/>
        </p:xfrm>
        <a:graphic>
          <a:graphicData uri="http://schemas.openxmlformats.org/drawingml/2006/table">
            <a:tbl>
              <a:tblPr/>
              <a:tblGrid>
                <a:gridCol w="2145687">
                  <a:extLst>
                    <a:ext uri="{9D8B030D-6E8A-4147-A177-3AD203B41FA5}">
                      <a16:colId xmlns:a16="http://schemas.microsoft.com/office/drawing/2014/main" val="20000"/>
                    </a:ext>
                  </a:extLst>
                </a:gridCol>
                <a:gridCol w="1079625">
                  <a:extLst>
                    <a:ext uri="{9D8B030D-6E8A-4147-A177-3AD203B41FA5}">
                      <a16:colId xmlns:a16="http://schemas.microsoft.com/office/drawing/2014/main" val="20001"/>
                    </a:ext>
                  </a:extLst>
                </a:gridCol>
              </a:tblGrid>
              <a:tr h="241900">
                <a:tc>
                  <a:txBody>
                    <a:bodyPr/>
                    <a:lstStyle/>
                    <a:p>
                      <a:pPr algn="ctr" fontAlgn="b"/>
                      <a:r>
                        <a:rPr lang="en-US" sz="1050" b="1" i="0" u="none" strike="noStrike" dirty="0">
                          <a:solidFill>
                            <a:schemeClr val="bg1"/>
                          </a:solidFill>
                          <a:effectLst/>
                          <a:latin typeface="Arial Narrow"/>
                          <a:cs typeface="Arial Narrow"/>
                        </a:rPr>
                        <a:t>Player</a:t>
                      </a:r>
                    </a:p>
                  </a:txBody>
                  <a:tcPr marL="6570" marR="6570" marT="6570"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chemeClr val="accent5"/>
                    </a:solidFill>
                  </a:tcPr>
                </a:tc>
                <a:tc>
                  <a:txBody>
                    <a:bodyPr/>
                    <a:lstStyle/>
                    <a:p>
                      <a:pPr algn="ctr" fontAlgn="b"/>
                      <a:r>
                        <a:rPr lang="en-US" sz="1050" b="1" i="0" u="none" strike="noStrike" dirty="0">
                          <a:solidFill>
                            <a:schemeClr val="bg1"/>
                          </a:solidFill>
                          <a:effectLst/>
                          <a:latin typeface="Arial Narrow"/>
                          <a:cs typeface="Arial Narrow"/>
                        </a:rPr>
                        <a:t># Times Added</a:t>
                      </a:r>
                    </a:p>
                  </a:txBody>
                  <a:tcPr marL="6570" marR="6570" marT="6570"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chemeClr val="accent5"/>
                    </a:solidFill>
                  </a:tcPr>
                </a:tc>
                <a:extLst>
                  <a:ext uri="{0D108BD9-81ED-4DB2-BD59-A6C34878D82A}">
                    <a16:rowId xmlns:a16="http://schemas.microsoft.com/office/drawing/2014/main" val="10000"/>
                  </a:ext>
                </a:extLst>
              </a:tr>
              <a:tr h="241900">
                <a:tc>
                  <a:txBody>
                    <a:bodyPr/>
                    <a:lstStyle/>
                    <a:p>
                      <a:pPr algn="ct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Tony PollardRB - DAL</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11</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13008">
                <a:tc>
                  <a:txBody>
                    <a:bodyPr/>
                    <a:lstStyle/>
                    <a:p>
                      <a:pPr algn="ct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Malcolm BrownRB - LA</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6</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41900">
                <a:tc>
                  <a:txBody>
                    <a:bodyPr/>
                    <a:lstStyle/>
                    <a:p>
                      <a:pPr algn="ct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Kansas City ChiefsDEF</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6</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13008">
                <a:tc>
                  <a:txBody>
                    <a:bodyPr/>
                    <a:lstStyle/>
                    <a:p>
                      <a:pPr algn="ct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Brian HillRB - ATL</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6</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13008">
                <a:tc>
                  <a:txBody>
                    <a:bodyPr/>
                    <a:lstStyle/>
                    <a:p>
                      <a:pPr algn="ct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Mike GesickiTE - MIA</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6</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13008">
                <a:tc>
                  <a:txBody>
                    <a:bodyPr/>
                    <a:lstStyle/>
                    <a:p>
                      <a:pPr algn="ct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Chris BoswellK - PIT</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6</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41900">
                <a:tc>
                  <a:txBody>
                    <a:bodyPr/>
                    <a:lstStyle/>
                    <a:p>
                      <a:pPr algn="ct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Logan ThomasTE - WAS</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6</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13008">
                <a:tc>
                  <a:txBody>
                    <a:bodyPr/>
                    <a:lstStyle/>
                    <a:p>
                      <a:pPr algn="ct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Stephen GostkowskiK - TEN</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5</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13008">
                <a:tc>
                  <a:txBody>
                    <a:bodyPr/>
                    <a:lstStyle/>
                    <a:p>
                      <a:pPr algn="ct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New Orleans SaintsDEF</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5</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13008">
                <a:tc>
                  <a:txBody>
                    <a:bodyPr/>
                    <a:lstStyle/>
                    <a:p>
                      <a:pPr algn="ct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Tennessee TitansDEF</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5</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213008">
                <a:tc>
                  <a:txBody>
                    <a:bodyPr/>
                    <a:lstStyle/>
                    <a:p>
                      <a:pPr algn="ct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Devontae BookerRB - LV</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5</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41900">
                <a:tc>
                  <a:txBody>
                    <a:bodyPr/>
                    <a:lstStyle/>
                    <a:p>
                      <a:pPr algn="ct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San Francisco 49ersDEF</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5</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213008">
                <a:tc>
                  <a:txBody>
                    <a:bodyPr/>
                    <a:lstStyle/>
                    <a:p>
                      <a:pPr algn="ct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Washington Football TeamDEF</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5</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213008">
                <a:tc>
                  <a:txBody>
                    <a:bodyPr/>
                    <a:lstStyle/>
                    <a:p>
                      <a:pPr algn="ct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Teddy BridgewaterQB - CARQ</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5</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213008">
                <a:tc>
                  <a:txBody>
                    <a:bodyPr/>
                    <a:lstStyle/>
                    <a:p>
                      <a:pPr algn="ct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Green Bay PackersDEF</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5</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241900">
                <a:tc>
                  <a:txBody>
                    <a:bodyPr/>
                    <a:lstStyle/>
                    <a:p>
                      <a:pPr algn="ct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Carlos HydeRB - SEA</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5</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chemeClr val="bg1"/>
                    </a:solidFill>
                  </a:tcPr>
                </a:tc>
                <a:extLst>
                  <a:ext uri="{0D108BD9-81ED-4DB2-BD59-A6C34878D82A}">
                    <a16:rowId xmlns:a16="http://schemas.microsoft.com/office/drawing/2014/main" val="10016"/>
                  </a:ext>
                </a:extLst>
              </a:tr>
              <a:tr h="213008">
                <a:tc>
                  <a:txBody>
                    <a:bodyPr/>
                    <a:lstStyle/>
                    <a:p>
                      <a:pPr algn="ct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Los Angeles ChargersDEF</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5</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chemeClr val="bg1"/>
                    </a:solidFill>
                  </a:tcPr>
                </a:tc>
                <a:extLst>
                  <a:ext uri="{0D108BD9-81ED-4DB2-BD59-A6C34878D82A}">
                    <a16:rowId xmlns:a16="http://schemas.microsoft.com/office/drawing/2014/main" val="10017"/>
                  </a:ext>
                </a:extLst>
              </a:tr>
              <a:tr h="213008">
                <a:tc>
                  <a:txBody>
                    <a:bodyPr/>
                    <a:lstStyle/>
                    <a:p>
                      <a:pPr algn="ctr" fontAlgn="b"/>
                      <a:r>
                        <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Los Angeles RamsDEF</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5</a:t>
                      </a:r>
                    </a:p>
                  </a:txBody>
                  <a:tcPr marL="4763" marR="4763" marT="476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chemeClr val="bg1"/>
                    </a:solidFill>
                  </a:tcPr>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35841509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earing a pink shirt&#10;&#10;Description automatically generated with medium confidence">
            <a:extLst>
              <a:ext uri="{FF2B5EF4-FFF2-40B4-BE49-F238E27FC236}">
                <a16:creationId xmlns:a16="http://schemas.microsoft.com/office/drawing/2014/main" id="{F3ED0AD5-749D-43FB-B7E8-06F2FD7DF840}"/>
              </a:ext>
            </a:extLst>
          </p:cNvPr>
          <p:cNvPicPr>
            <a:picLocks noChangeAspect="1"/>
          </p:cNvPicPr>
          <p:nvPr/>
        </p:nvPicPr>
        <p:blipFill rotWithShape="1">
          <a:blip r:embed="rId2"/>
          <a:srcRect l="37940" t="-1" r="1" b="46880"/>
          <a:stretch/>
        </p:blipFill>
        <p:spPr>
          <a:xfrm rot="1854318">
            <a:off x="3352161" y="1493812"/>
            <a:ext cx="1743642" cy="2238704"/>
          </a:xfrm>
          <a:prstGeom prst="rect">
            <a:avLst/>
          </a:prstGeom>
        </p:spPr>
      </p:pic>
      <p:sp>
        <p:nvSpPr>
          <p:cNvPr id="5" name="TextBox 4"/>
          <p:cNvSpPr txBox="1"/>
          <p:nvPr/>
        </p:nvSpPr>
        <p:spPr>
          <a:xfrm>
            <a:off x="0" y="76756"/>
            <a:ext cx="9143999" cy="646331"/>
          </a:xfrm>
          <a:prstGeom prst="rect">
            <a:avLst/>
          </a:prstGeom>
          <a:noFill/>
        </p:spPr>
        <p:txBody>
          <a:bodyPr wrap="square" rtlCol="0">
            <a:spAutoFit/>
          </a:bodyPr>
          <a:lstStyle/>
          <a:p>
            <a:pPr algn="ctr"/>
            <a:r>
              <a:rPr lang="en-US" sz="3600" b="1" dirty="0">
                <a:solidFill>
                  <a:srgbClr val="FFFFFF"/>
                </a:solidFill>
                <a:latin typeface="Segoe UI"/>
                <a:cs typeface="Segoe UI"/>
              </a:rPr>
              <a:t>If You </a:t>
            </a:r>
            <a:r>
              <a:rPr lang="en-US" sz="3600" b="1" dirty="0" err="1">
                <a:solidFill>
                  <a:srgbClr val="FFFFFF"/>
                </a:solidFill>
                <a:latin typeface="Segoe UI"/>
                <a:cs typeface="Segoe UI"/>
              </a:rPr>
              <a:t>Ain’t</a:t>
            </a:r>
            <a:r>
              <a:rPr lang="en-US" sz="3600" b="1" dirty="0">
                <a:solidFill>
                  <a:srgbClr val="FFFFFF"/>
                </a:solidFill>
                <a:latin typeface="Segoe UI"/>
                <a:cs typeface="Segoe UI"/>
              </a:rPr>
              <a:t> Trading, You </a:t>
            </a:r>
            <a:r>
              <a:rPr lang="en-US" sz="3600" b="1" dirty="0" err="1">
                <a:solidFill>
                  <a:srgbClr val="FFFFFF"/>
                </a:solidFill>
                <a:latin typeface="Segoe UI"/>
                <a:cs typeface="Segoe UI"/>
              </a:rPr>
              <a:t>Ain’t</a:t>
            </a:r>
            <a:r>
              <a:rPr lang="en-US" sz="3600" b="1" dirty="0">
                <a:solidFill>
                  <a:srgbClr val="FFFFFF"/>
                </a:solidFill>
                <a:latin typeface="Segoe UI"/>
                <a:cs typeface="Segoe UI"/>
              </a:rPr>
              <a:t> Trying</a:t>
            </a:r>
          </a:p>
        </p:txBody>
      </p:sp>
      <p:graphicFrame>
        <p:nvGraphicFramePr>
          <p:cNvPr id="14" name="Chart 13">
            <a:extLst>
              <a:ext uri="{FF2B5EF4-FFF2-40B4-BE49-F238E27FC236}">
                <a16:creationId xmlns:a16="http://schemas.microsoft.com/office/drawing/2014/main" id="{DAE6CAFF-1ED6-4CD3-A713-762B0CB840C9}"/>
              </a:ext>
            </a:extLst>
          </p:cNvPr>
          <p:cNvGraphicFramePr>
            <a:graphicFrameLocks/>
          </p:cNvGraphicFramePr>
          <p:nvPr>
            <p:extLst>
              <p:ext uri="{D42A27DB-BD31-4B8C-83A1-F6EECF244321}">
                <p14:modId xmlns:p14="http://schemas.microsoft.com/office/powerpoint/2010/main" val="486877311"/>
              </p:ext>
            </p:extLst>
          </p:nvPr>
        </p:nvGraphicFramePr>
        <p:xfrm>
          <a:off x="585788" y="985290"/>
          <a:ext cx="2095500" cy="35528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a:extLst>
              <a:ext uri="{FF2B5EF4-FFF2-40B4-BE49-F238E27FC236}">
                <a16:creationId xmlns:a16="http://schemas.microsoft.com/office/drawing/2014/main" id="{3FDC6536-93FB-4ADA-B279-F58A9BB0A47F}"/>
              </a:ext>
            </a:extLst>
          </p:cNvPr>
          <p:cNvGraphicFramePr>
            <a:graphicFrameLocks/>
          </p:cNvGraphicFramePr>
          <p:nvPr>
            <p:extLst>
              <p:ext uri="{D42A27DB-BD31-4B8C-83A1-F6EECF244321}">
                <p14:modId xmlns:p14="http://schemas.microsoft.com/office/powerpoint/2010/main" val="4198569755"/>
              </p:ext>
            </p:extLst>
          </p:nvPr>
        </p:nvGraphicFramePr>
        <p:xfrm>
          <a:off x="2883692" y="985290"/>
          <a:ext cx="2428875" cy="3552825"/>
        </p:xfrm>
        <a:graphic>
          <a:graphicData uri="http://schemas.openxmlformats.org/drawingml/2006/chart">
            <c:chart xmlns:c="http://schemas.openxmlformats.org/drawingml/2006/chart" xmlns:r="http://schemas.openxmlformats.org/officeDocument/2006/relationships" r:id="rId4"/>
          </a:graphicData>
        </a:graphic>
      </p:graphicFrame>
      <p:grpSp>
        <p:nvGrpSpPr>
          <p:cNvPr id="10" name="Group 9">
            <a:extLst>
              <a:ext uri="{FF2B5EF4-FFF2-40B4-BE49-F238E27FC236}">
                <a16:creationId xmlns:a16="http://schemas.microsoft.com/office/drawing/2014/main" id="{E7AD96CE-58BE-4B6D-86E6-B196EC6A3629}"/>
              </a:ext>
            </a:extLst>
          </p:cNvPr>
          <p:cNvGrpSpPr/>
          <p:nvPr/>
        </p:nvGrpSpPr>
        <p:grpSpPr>
          <a:xfrm>
            <a:off x="6698150" y="824564"/>
            <a:ext cx="2207725" cy="1580499"/>
            <a:chOff x="6698150" y="1091264"/>
            <a:chExt cx="2207725" cy="1580499"/>
          </a:xfrm>
        </p:grpSpPr>
        <p:pic>
          <p:nvPicPr>
            <p:cNvPr id="8" name="Picture 7" descr="Shape, circle&#10;&#10;Description automatically generated">
              <a:extLst>
                <a:ext uri="{FF2B5EF4-FFF2-40B4-BE49-F238E27FC236}">
                  <a16:creationId xmlns:a16="http://schemas.microsoft.com/office/drawing/2014/main" id="{16380B3D-A7F8-4F64-A1F0-EB9BC0B79515}"/>
                </a:ext>
              </a:extLst>
            </p:cNvPr>
            <p:cNvPicPr>
              <a:picLocks noChangeAspect="1"/>
            </p:cNvPicPr>
            <p:nvPr/>
          </p:nvPicPr>
          <p:blipFill>
            <a:blip r:embed="rId5"/>
            <a:stretch>
              <a:fillRect/>
            </a:stretch>
          </p:blipFill>
          <p:spPr>
            <a:xfrm>
              <a:off x="6698150" y="1091264"/>
              <a:ext cx="2207725" cy="1580499"/>
            </a:xfrm>
            <a:prstGeom prst="rect">
              <a:avLst/>
            </a:prstGeom>
          </p:spPr>
        </p:pic>
        <p:sp>
          <p:nvSpPr>
            <p:cNvPr id="9" name="TextBox 8">
              <a:extLst>
                <a:ext uri="{FF2B5EF4-FFF2-40B4-BE49-F238E27FC236}">
                  <a16:creationId xmlns:a16="http://schemas.microsoft.com/office/drawing/2014/main" id="{4D3D92FF-943C-42AB-AAE5-3AFE1DF72EF0}"/>
                </a:ext>
              </a:extLst>
            </p:cNvPr>
            <p:cNvSpPr txBox="1"/>
            <p:nvPr/>
          </p:nvSpPr>
          <p:spPr>
            <a:xfrm>
              <a:off x="7034213" y="1519238"/>
              <a:ext cx="1585912" cy="584775"/>
            </a:xfrm>
            <a:prstGeom prst="rect">
              <a:avLst/>
            </a:prstGeom>
            <a:noFill/>
          </p:spPr>
          <p:txBody>
            <a:bodyPr wrap="square"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Did somebody say TRADE!?!?</a:t>
              </a:r>
            </a:p>
          </p:txBody>
        </p:sp>
      </p:grpSp>
      <p:pic>
        <p:nvPicPr>
          <p:cNvPr id="12" name="Picture 11" descr="A picture containing person, person&#10;&#10;Description automatically generated">
            <a:extLst>
              <a:ext uri="{FF2B5EF4-FFF2-40B4-BE49-F238E27FC236}">
                <a16:creationId xmlns:a16="http://schemas.microsoft.com/office/drawing/2014/main" id="{54F21ADE-5209-4020-83FB-1382512C39E6}"/>
              </a:ext>
            </a:extLst>
          </p:cNvPr>
          <p:cNvPicPr>
            <a:picLocks noChangeAspect="1"/>
          </p:cNvPicPr>
          <p:nvPr/>
        </p:nvPicPr>
        <p:blipFill>
          <a:blip r:embed="rId6"/>
          <a:stretch>
            <a:fillRect/>
          </a:stretch>
        </p:blipFill>
        <p:spPr>
          <a:xfrm>
            <a:off x="5412275" y="4937248"/>
            <a:ext cx="2571749" cy="2571749"/>
          </a:xfrm>
          <a:prstGeom prst="rect">
            <a:avLst/>
          </a:prstGeom>
        </p:spPr>
      </p:pic>
      <p:grpSp>
        <p:nvGrpSpPr>
          <p:cNvPr id="19" name="Group 18">
            <a:extLst>
              <a:ext uri="{FF2B5EF4-FFF2-40B4-BE49-F238E27FC236}">
                <a16:creationId xmlns:a16="http://schemas.microsoft.com/office/drawing/2014/main" id="{E380A82D-6445-4429-A5CA-AC83B79F180C}"/>
              </a:ext>
            </a:extLst>
          </p:cNvPr>
          <p:cNvGrpSpPr/>
          <p:nvPr/>
        </p:nvGrpSpPr>
        <p:grpSpPr>
          <a:xfrm>
            <a:off x="7262813" y="2441527"/>
            <a:ext cx="1738312" cy="1244449"/>
            <a:chOff x="6698150" y="1091264"/>
            <a:chExt cx="2207725" cy="1580499"/>
          </a:xfrm>
        </p:grpSpPr>
        <p:pic>
          <p:nvPicPr>
            <p:cNvPr id="20" name="Picture 19" descr="Shape, circle&#10;&#10;Description automatically generated">
              <a:extLst>
                <a:ext uri="{FF2B5EF4-FFF2-40B4-BE49-F238E27FC236}">
                  <a16:creationId xmlns:a16="http://schemas.microsoft.com/office/drawing/2014/main" id="{B49E84B6-5B83-4ED9-BB66-FA9B13E94008}"/>
                </a:ext>
              </a:extLst>
            </p:cNvPr>
            <p:cNvPicPr>
              <a:picLocks noChangeAspect="1"/>
            </p:cNvPicPr>
            <p:nvPr/>
          </p:nvPicPr>
          <p:blipFill>
            <a:blip r:embed="rId5"/>
            <a:stretch>
              <a:fillRect/>
            </a:stretch>
          </p:blipFill>
          <p:spPr>
            <a:xfrm>
              <a:off x="6698150" y="1091264"/>
              <a:ext cx="2207725" cy="1580499"/>
            </a:xfrm>
            <a:prstGeom prst="rect">
              <a:avLst/>
            </a:prstGeom>
          </p:spPr>
        </p:pic>
        <p:sp>
          <p:nvSpPr>
            <p:cNvPr id="21" name="TextBox 20">
              <a:extLst>
                <a:ext uri="{FF2B5EF4-FFF2-40B4-BE49-F238E27FC236}">
                  <a16:creationId xmlns:a16="http://schemas.microsoft.com/office/drawing/2014/main" id="{25AB3864-BCB4-45EB-82E7-9F5D8E349B3A}"/>
                </a:ext>
              </a:extLst>
            </p:cNvPr>
            <p:cNvSpPr txBox="1"/>
            <p:nvPr/>
          </p:nvSpPr>
          <p:spPr>
            <a:xfrm>
              <a:off x="7010021" y="1482943"/>
              <a:ext cx="1585912" cy="762232"/>
            </a:xfrm>
            <a:prstGeom prst="rect">
              <a:avLst/>
            </a:prstGeom>
            <a:noFill/>
          </p:spPr>
          <p:txBody>
            <a:bodyPr wrap="square" rtlCol="0">
              <a:spAutoFit/>
            </a:bodyPr>
            <a:lstStyle/>
            <a:p>
              <a:pPr algn="ctr"/>
              <a:r>
                <a:rPr lang="en-US" sz="1100" dirty="0">
                  <a:latin typeface="Tahoma" panose="020B0604030504040204" pitchFamily="34" charset="0"/>
                  <a:ea typeface="Tahoma" panose="020B0604030504040204" pitchFamily="34" charset="0"/>
                  <a:cs typeface="Tahoma" panose="020B0604030504040204" pitchFamily="34" charset="0"/>
                </a:rPr>
                <a:t>F%@! you and your f@$%</a:t>
              </a:r>
              <a:r>
                <a:rPr lang="en-US" sz="1100" dirty="0" err="1">
                  <a:latin typeface="Tahoma" panose="020B0604030504040204" pitchFamily="34" charset="0"/>
                  <a:ea typeface="Tahoma" panose="020B0604030504040204" pitchFamily="34" charset="0"/>
                  <a:cs typeface="Tahoma" panose="020B0604030504040204" pitchFamily="34" charset="0"/>
                </a:rPr>
                <a:t>ing</a:t>
              </a:r>
              <a:r>
                <a:rPr lang="en-US" sz="1100" dirty="0">
                  <a:latin typeface="Tahoma" panose="020B0604030504040204" pitchFamily="34" charset="0"/>
                  <a:ea typeface="Tahoma" panose="020B0604030504040204" pitchFamily="34" charset="0"/>
                  <a:cs typeface="Tahoma" panose="020B0604030504040204" pitchFamily="34" charset="0"/>
                </a:rPr>
                <a:t> trades</a:t>
              </a:r>
            </a:p>
          </p:txBody>
        </p:sp>
      </p:grpSp>
    </p:spTree>
    <p:extLst>
      <p:ext uri="{BB962C8B-B14F-4D97-AF65-F5344CB8AC3E}">
        <p14:creationId xmlns:p14="http://schemas.microsoft.com/office/powerpoint/2010/main" val="48415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2000"/>
                                  </p:stCondLst>
                                  <p:childTnLst>
                                    <p:animMotion origin="layout" path="M -0.00104 -0.0824 L 0.1599 -0.09043 " pathEditMode="relative" rAng="0" ptsTypes="AA">
                                      <p:cBhvr>
                                        <p:cTn id="6" dur="2000" fill="hold"/>
                                        <p:tgtEl>
                                          <p:spTgt spid="6"/>
                                        </p:tgtEl>
                                        <p:attrNameLst>
                                          <p:attrName>ppt_x</p:attrName>
                                          <p:attrName>ppt_y</p:attrName>
                                        </p:attrNameLst>
                                      </p:cBhvr>
                                      <p:rCtr x="8038" y="-401"/>
                                    </p:animMotion>
                                  </p:childTnLst>
                                </p:cTn>
                              </p:par>
                              <p:par>
                                <p:cTn id="7" presetID="10" presetClass="entr" presetSubtype="0" fill="hold" nodeType="withEffect">
                                  <p:stCondLst>
                                    <p:cond delay="375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42" presetClass="path" presetSubtype="0" accel="50000" decel="50000" fill="hold" nodeType="withEffect">
                                  <p:stCondLst>
                                    <p:cond delay="5750"/>
                                  </p:stCondLst>
                                  <p:childTnLst>
                                    <p:animMotion origin="layout" path="M 4.72222E-6 3.45679E-6 L 0.00642 -0.46358 " pathEditMode="relative" rAng="0" ptsTypes="AA">
                                      <p:cBhvr>
                                        <p:cTn id="11" dur="2000" fill="hold"/>
                                        <p:tgtEl>
                                          <p:spTgt spid="12"/>
                                        </p:tgtEl>
                                        <p:attrNameLst>
                                          <p:attrName>ppt_x</p:attrName>
                                          <p:attrName>ppt_y</p:attrName>
                                        </p:attrNameLst>
                                      </p:cBhvr>
                                      <p:rCtr x="313" y="-23179"/>
                                    </p:animMotion>
                                  </p:childTnLst>
                                </p:cTn>
                              </p:par>
                              <p:par>
                                <p:cTn id="12" presetID="10" presetClass="entr" presetSubtype="0" fill="hold" nodeType="withEffect">
                                  <p:stCondLst>
                                    <p:cond delay="750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6739" y="830002"/>
            <a:ext cx="3162405" cy="338554"/>
          </a:xfrm>
          <a:prstGeom prst="rect">
            <a:avLst/>
          </a:prstGeom>
        </p:spPr>
        <p:txBody>
          <a:bodyPr wrap="square">
            <a:spAutoFit/>
          </a:bodyPr>
          <a:lstStyle/>
          <a:p>
            <a:pPr algn="ctr"/>
            <a:r>
              <a:rPr lang="en-US" sz="1600" dirty="0">
                <a:solidFill>
                  <a:srgbClr val="FFFFFF"/>
                </a:solidFill>
                <a:latin typeface="Tahoma" panose="020B0604030504040204" pitchFamily="34" charset="0"/>
                <a:ea typeface="Tahoma" panose="020B0604030504040204" pitchFamily="34" charset="0"/>
                <a:cs typeface="Tahoma" panose="020B0604030504040204" pitchFamily="34" charset="0"/>
              </a:rPr>
              <a:t>Weak Weeks</a:t>
            </a:r>
          </a:p>
        </p:txBody>
      </p:sp>
      <p:sp>
        <p:nvSpPr>
          <p:cNvPr id="5" name="TextBox 4"/>
          <p:cNvSpPr txBox="1"/>
          <p:nvPr/>
        </p:nvSpPr>
        <p:spPr>
          <a:xfrm>
            <a:off x="0" y="-6946"/>
            <a:ext cx="9143999" cy="830997"/>
          </a:xfrm>
          <a:prstGeom prst="rect">
            <a:avLst/>
          </a:prstGeom>
          <a:noFill/>
        </p:spPr>
        <p:txBody>
          <a:bodyPr wrap="square" rtlCol="0">
            <a:spAutoFit/>
          </a:bodyPr>
          <a:lstStyle/>
          <a:p>
            <a:pPr algn="ctr"/>
            <a:r>
              <a:rPr lang="en-US" sz="4800" b="1" dirty="0">
                <a:solidFill>
                  <a:srgbClr val="FFFFFF"/>
                </a:solidFill>
                <a:latin typeface="Tahoma" panose="020B0604030504040204" pitchFamily="34" charset="0"/>
                <a:ea typeface="Tahoma" panose="020B0604030504040204" pitchFamily="34" charset="0"/>
                <a:cs typeface="Tahoma" panose="020B0604030504040204" pitchFamily="34" charset="0"/>
              </a:rPr>
              <a:t>Big Weeks &amp; Weak Weeks</a:t>
            </a:r>
          </a:p>
        </p:txBody>
      </p:sp>
      <p:sp>
        <p:nvSpPr>
          <p:cNvPr id="9" name="Rectangle 8"/>
          <p:cNvSpPr/>
          <p:nvPr/>
        </p:nvSpPr>
        <p:spPr>
          <a:xfrm>
            <a:off x="4849754" y="830002"/>
            <a:ext cx="3421305" cy="338554"/>
          </a:xfrm>
          <a:prstGeom prst="rect">
            <a:avLst/>
          </a:prstGeom>
        </p:spPr>
        <p:txBody>
          <a:bodyPr wrap="square">
            <a:spAutoFit/>
          </a:bodyPr>
          <a:lstStyle/>
          <a:p>
            <a:pPr algn="ctr"/>
            <a:r>
              <a:rPr lang="en-US" sz="1600" dirty="0">
                <a:solidFill>
                  <a:srgbClr val="FFFFFF"/>
                </a:solidFill>
                <a:latin typeface="Tahoma" panose="020B0604030504040204" pitchFamily="34" charset="0"/>
                <a:ea typeface="Tahoma" panose="020B0604030504040204" pitchFamily="34" charset="0"/>
                <a:cs typeface="Tahoma" panose="020B0604030504040204" pitchFamily="34" charset="0"/>
              </a:rPr>
              <a:t>Big Weeks</a:t>
            </a:r>
          </a:p>
        </p:txBody>
      </p:sp>
      <p:graphicFrame>
        <p:nvGraphicFramePr>
          <p:cNvPr id="7" name="Table 6"/>
          <p:cNvGraphicFramePr>
            <a:graphicFrameLocks noGrp="1"/>
          </p:cNvGraphicFramePr>
          <p:nvPr>
            <p:extLst>
              <p:ext uri="{D42A27DB-BD31-4B8C-83A1-F6EECF244321}">
                <p14:modId xmlns:p14="http://schemas.microsoft.com/office/powerpoint/2010/main" val="413380812"/>
              </p:ext>
            </p:extLst>
          </p:nvPr>
        </p:nvGraphicFramePr>
        <p:xfrm>
          <a:off x="438767" y="1249987"/>
          <a:ext cx="1738625" cy="3707136"/>
        </p:xfrm>
        <a:graphic>
          <a:graphicData uri="http://schemas.openxmlformats.org/drawingml/2006/table">
            <a:tbl>
              <a:tblPr/>
              <a:tblGrid>
                <a:gridCol w="440072">
                  <a:extLst>
                    <a:ext uri="{9D8B030D-6E8A-4147-A177-3AD203B41FA5}">
                      <a16:colId xmlns:a16="http://schemas.microsoft.com/office/drawing/2014/main" val="20000"/>
                    </a:ext>
                  </a:extLst>
                </a:gridCol>
                <a:gridCol w="370192">
                  <a:extLst>
                    <a:ext uri="{9D8B030D-6E8A-4147-A177-3AD203B41FA5}">
                      <a16:colId xmlns:a16="http://schemas.microsoft.com/office/drawing/2014/main" val="20001"/>
                    </a:ext>
                  </a:extLst>
                </a:gridCol>
                <a:gridCol w="583764">
                  <a:extLst>
                    <a:ext uri="{9D8B030D-6E8A-4147-A177-3AD203B41FA5}">
                      <a16:colId xmlns:a16="http://schemas.microsoft.com/office/drawing/2014/main" val="20002"/>
                    </a:ext>
                  </a:extLst>
                </a:gridCol>
                <a:gridCol w="344597">
                  <a:extLst>
                    <a:ext uri="{9D8B030D-6E8A-4147-A177-3AD203B41FA5}">
                      <a16:colId xmlns:a16="http://schemas.microsoft.com/office/drawing/2014/main" val="20003"/>
                    </a:ext>
                  </a:extLst>
                </a:gridCol>
              </a:tblGrid>
              <a:tr h="231696">
                <a:tc>
                  <a:txBody>
                    <a:bodyPr/>
                    <a:lstStyle/>
                    <a:p>
                      <a:pPr algn="ctr" fontAlgn="b"/>
                      <a:r>
                        <a:rPr lang="en-US" sz="11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Points</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rgbClr val="FF0000"/>
                    </a:solidFill>
                  </a:tcPr>
                </a:tc>
                <a:tc>
                  <a:txBody>
                    <a:bodyPr/>
                    <a:lstStyle/>
                    <a:p>
                      <a:pPr algn="ctr" fontAlgn="b"/>
                      <a:r>
                        <a:rPr lang="en-US" sz="11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Week</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rgbClr val="FF0000"/>
                    </a:solidFill>
                  </a:tcPr>
                </a:tc>
                <a:tc>
                  <a:txBody>
                    <a:bodyPr/>
                    <a:lstStyle/>
                    <a:p>
                      <a:pPr algn="ctr" fontAlgn="b"/>
                      <a:r>
                        <a:rPr lang="en-US" sz="11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Owner</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rgbClr val="FF0000"/>
                    </a:solidFill>
                  </a:tcPr>
                </a:tc>
                <a:tc>
                  <a:txBody>
                    <a:bodyPr/>
                    <a:lstStyle/>
                    <a:p>
                      <a:pPr algn="ctr" fontAlgn="b"/>
                      <a:r>
                        <a:rPr lang="en-US" sz="11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W/L</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rgbClr val="FF0000"/>
                    </a:solidFill>
                  </a:tcPr>
                </a:tc>
                <a:extLst>
                  <a:ext uri="{0D108BD9-81ED-4DB2-BD59-A6C34878D82A}">
                    <a16:rowId xmlns:a16="http://schemas.microsoft.com/office/drawing/2014/main" val="10000"/>
                  </a:ext>
                </a:extLst>
              </a:tr>
              <a:tr h="231696">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62.42</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6</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Aaron</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L</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1"/>
                  </a:ext>
                </a:extLst>
              </a:tr>
              <a:tr h="231696">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65.8</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10</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Trent</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L</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2"/>
                  </a:ext>
                </a:extLst>
              </a:tr>
              <a:tr h="231696">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73.38</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6</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Albert</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L</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3"/>
                  </a:ext>
                </a:extLst>
              </a:tr>
              <a:tr h="231696">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82.1</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9</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Jake</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L</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4"/>
                  </a:ext>
                </a:extLst>
              </a:tr>
              <a:tr h="231696">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87.4</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8</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Jeff</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L</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5"/>
                  </a:ext>
                </a:extLst>
              </a:tr>
              <a:tr h="231696">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90.14</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10</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Albert</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L</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6"/>
                  </a:ext>
                </a:extLst>
              </a:tr>
              <a:tr h="231696">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93.92</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12</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Trent</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L</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7"/>
                  </a:ext>
                </a:extLst>
              </a:tr>
              <a:tr h="231696">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95.06</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7</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Albert</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L</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8"/>
                  </a:ext>
                </a:extLst>
              </a:tr>
              <a:tr h="231696">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97.4</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8</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Jake</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L</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9"/>
                  </a:ext>
                </a:extLst>
              </a:tr>
              <a:tr h="231696">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97.54</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7</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Darren</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L</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10"/>
                  </a:ext>
                </a:extLst>
              </a:tr>
              <a:tr h="231696">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97.9</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12</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Jeff</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L</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11"/>
                  </a:ext>
                </a:extLst>
              </a:tr>
              <a:tr h="231696">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99.6</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2</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Albert</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L</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12"/>
                  </a:ext>
                </a:extLst>
              </a:tr>
              <a:tr h="231696">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62.42</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6</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Aaron</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L</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13"/>
                  </a:ext>
                </a:extLst>
              </a:tr>
              <a:tr h="231696">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65.8</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10</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Trent</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L</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14"/>
                  </a:ext>
                </a:extLst>
              </a:tr>
              <a:tr h="231696">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73.38</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6</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Albert</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L</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15"/>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844701704"/>
              </p:ext>
            </p:extLst>
          </p:nvPr>
        </p:nvGraphicFramePr>
        <p:xfrm>
          <a:off x="4563504" y="1249987"/>
          <a:ext cx="1883213" cy="3707136"/>
        </p:xfrm>
        <a:graphic>
          <a:graphicData uri="http://schemas.openxmlformats.org/drawingml/2006/table">
            <a:tbl>
              <a:tblPr/>
              <a:tblGrid>
                <a:gridCol w="578016">
                  <a:extLst>
                    <a:ext uri="{9D8B030D-6E8A-4147-A177-3AD203B41FA5}">
                      <a16:colId xmlns:a16="http://schemas.microsoft.com/office/drawing/2014/main" val="20000"/>
                    </a:ext>
                  </a:extLst>
                </a:gridCol>
                <a:gridCol w="373272">
                  <a:extLst>
                    <a:ext uri="{9D8B030D-6E8A-4147-A177-3AD203B41FA5}">
                      <a16:colId xmlns:a16="http://schemas.microsoft.com/office/drawing/2014/main" val="20001"/>
                    </a:ext>
                  </a:extLst>
                </a:gridCol>
                <a:gridCol w="494828">
                  <a:extLst>
                    <a:ext uri="{9D8B030D-6E8A-4147-A177-3AD203B41FA5}">
                      <a16:colId xmlns:a16="http://schemas.microsoft.com/office/drawing/2014/main" val="20002"/>
                    </a:ext>
                  </a:extLst>
                </a:gridCol>
                <a:gridCol w="437097">
                  <a:extLst>
                    <a:ext uri="{9D8B030D-6E8A-4147-A177-3AD203B41FA5}">
                      <a16:colId xmlns:a16="http://schemas.microsoft.com/office/drawing/2014/main" val="20003"/>
                    </a:ext>
                  </a:extLst>
                </a:gridCol>
              </a:tblGrid>
              <a:tr h="308928">
                <a:tc>
                  <a:txBody>
                    <a:bodyPr/>
                    <a:lstStyle/>
                    <a:p>
                      <a:pPr algn="ctr" fontAlgn="b"/>
                      <a:r>
                        <a:rPr lang="en-US" sz="11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Points</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rgbClr val="008000"/>
                    </a:solidFill>
                  </a:tcPr>
                </a:tc>
                <a:tc>
                  <a:txBody>
                    <a:bodyPr/>
                    <a:lstStyle/>
                    <a:p>
                      <a:pPr algn="ctr" fontAlgn="b"/>
                      <a:r>
                        <a:rPr lang="en-US" sz="11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Week</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rgbClr val="008000"/>
                    </a:solidFill>
                  </a:tcPr>
                </a:tc>
                <a:tc>
                  <a:txBody>
                    <a:bodyPr/>
                    <a:lstStyle/>
                    <a:p>
                      <a:pPr algn="ctr" fontAlgn="b"/>
                      <a:r>
                        <a:rPr lang="en-US" sz="11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Owner</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rgbClr val="008000"/>
                    </a:solidFill>
                  </a:tcPr>
                </a:tc>
                <a:tc>
                  <a:txBody>
                    <a:bodyPr/>
                    <a:lstStyle/>
                    <a:p>
                      <a:pPr algn="ctr" fontAlgn="b"/>
                      <a:r>
                        <a:rPr lang="en-US" sz="11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W/L</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rgbClr val="008000"/>
                    </a:solidFill>
                  </a:tcPr>
                </a:tc>
                <a:extLst>
                  <a:ext uri="{0D108BD9-81ED-4DB2-BD59-A6C34878D82A}">
                    <a16:rowId xmlns:a16="http://schemas.microsoft.com/office/drawing/2014/main" val="10000"/>
                  </a:ext>
                </a:extLst>
              </a:tr>
              <a:tr h="308928">
                <a:tc>
                  <a:txBody>
                    <a:bodyPr/>
                    <a:lstStyle/>
                    <a:p>
                      <a:pPr algn="ctr" fontAlgn="b"/>
                      <a:r>
                        <a:rPr lang="en-US" sz="11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206.92</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12</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Aaron</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W</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1"/>
                  </a:ext>
                </a:extLst>
              </a:tr>
              <a:tr h="308928">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204.98</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2</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Jim</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W</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2"/>
                  </a:ext>
                </a:extLst>
              </a:tr>
              <a:tr h="308928">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196.22</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7</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Andrew</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W</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3"/>
                  </a:ext>
                </a:extLst>
              </a:tr>
              <a:tr h="308928">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192.08</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4</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Eddie</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W</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4"/>
                  </a:ext>
                </a:extLst>
              </a:tr>
              <a:tr h="308928">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190.26</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4</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Jim</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W</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5"/>
                  </a:ext>
                </a:extLst>
              </a:tr>
              <a:tr h="308928">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183.36</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16</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Darren</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W</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6"/>
                  </a:ext>
                </a:extLst>
              </a:tr>
              <a:tr h="308928">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182.72</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14</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Eddie</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W</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7"/>
                  </a:ext>
                </a:extLst>
              </a:tr>
              <a:tr h="308928">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181.88</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6</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Andrew</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W</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8"/>
                  </a:ext>
                </a:extLst>
              </a:tr>
              <a:tr h="308928">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181.32</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Andrew</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W</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9"/>
                  </a:ext>
                </a:extLst>
              </a:tr>
              <a:tr h="308928">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181.2</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12</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Jim</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W</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10"/>
                  </a:ext>
                </a:extLst>
              </a:tr>
              <a:tr h="308928">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180.6</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5</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Albert</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W</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172019257"/>
              </p:ext>
            </p:extLst>
          </p:nvPr>
        </p:nvGraphicFramePr>
        <p:xfrm>
          <a:off x="6651941" y="1249986"/>
          <a:ext cx="2237843" cy="3707135"/>
        </p:xfrm>
        <a:graphic>
          <a:graphicData uri="http://schemas.openxmlformats.org/drawingml/2006/table">
            <a:tbl>
              <a:tblPr/>
              <a:tblGrid>
                <a:gridCol w="719209">
                  <a:extLst>
                    <a:ext uri="{9D8B030D-6E8A-4147-A177-3AD203B41FA5}">
                      <a16:colId xmlns:a16="http://schemas.microsoft.com/office/drawing/2014/main" val="20000"/>
                    </a:ext>
                  </a:extLst>
                </a:gridCol>
                <a:gridCol w="1063238">
                  <a:extLst>
                    <a:ext uri="{9D8B030D-6E8A-4147-A177-3AD203B41FA5}">
                      <a16:colId xmlns:a16="http://schemas.microsoft.com/office/drawing/2014/main" val="20001"/>
                    </a:ext>
                  </a:extLst>
                </a:gridCol>
                <a:gridCol w="455396">
                  <a:extLst>
                    <a:ext uri="{9D8B030D-6E8A-4147-A177-3AD203B41FA5}">
                      <a16:colId xmlns:a16="http://schemas.microsoft.com/office/drawing/2014/main" val="20002"/>
                    </a:ext>
                  </a:extLst>
                </a:gridCol>
              </a:tblGrid>
              <a:tr h="215221">
                <a:tc gridSpan="3">
                  <a:txBody>
                    <a:bodyPr/>
                    <a:lstStyle/>
                    <a:p>
                      <a:pPr algn="ctr" fontAlgn="b"/>
                      <a:r>
                        <a:rPr lang="en-US" sz="1100" b="0" i="0" u="none" strike="noStrike" dirty="0">
                          <a:solidFill>
                            <a:srgbClr val="FFFFFF"/>
                          </a:solidFill>
                          <a:effectLst/>
                          <a:latin typeface="Calibri"/>
                        </a:rPr>
                        <a:t>Aaron </a:t>
                      </a:r>
                      <a:r>
                        <a:rPr lang="en-US" sz="1100" b="0" i="0" u="none" strike="noStrike" dirty="0" err="1">
                          <a:solidFill>
                            <a:srgbClr val="FFFFFF"/>
                          </a:solidFill>
                          <a:effectLst/>
                          <a:latin typeface="Calibri"/>
                        </a:rPr>
                        <a:t>Wk</a:t>
                      </a:r>
                      <a:r>
                        <a:rPr lang="en-US" sz="1100" b="0" i="0" u="none" strike="noStrike" dirty="0">
                          <a:solidFill>
                            <a:srgbClr val="FFFFFF"/>
                          </a:solidFill>
                          <a:effectLst/>
                          <a:latin typeface="Calibri"/>
                        </a:rPr>
                        <a:t> 12</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rgbClr val="008000"/>
                    </a:solidFill>
                  </a:tcPr>
                </a:tc>
                <a:tc hMerge="1">
                  <a:txBody>
                    <a:bodyPr/>
                    <a:lstStyle/>
                    <a:p>
                      <a:pPr algn="ctr" fontAlgn="b"/>
                      <a:endParaRPr lang="en-US" sz="1100" b="0" i="0" u="none" strike="noStrike" dirty="0">
                        <a:solidFill>
                          <a:srgbClr val="FFFFFF"/>
                        </a:solidFill>
                        <a:effectLst/>
                        <a:latin typeface="Calibri"/>
                      </a:endParaRP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rgbClr val="008000"/>
                    </a:solidFill>
                  </a:tcPr>
                </a:tc>
                <a:tc hMerge="1">
                  <a:txBody>
                    <a:bodyPr/>
                    <a:lstStyle/>
                    <a:p>
                      <a:pPr algn="ctr" fontAlgn="b"/>
                      <a:endParaRPr lang="en-US" sz="1100" b="0" i="0" u="none" strike="noStrike" dirty="0">
                        <a:solidFill>
                          <a:srgbClr val="FFFFFF"/>
                        </a:solidFill>
                        <a:effectLst/>
                        <a:latin typeface="Calibri"/>
                      </a:endParaRP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rgbClr val="008000"/>
                    </a:solidFill>
                  </a:tcPr>
                </a:tc>
                <a:extLst>
                  <a:ext uri="{0D108BD9-81ED-4DB2-BD59-A6C34878D82A}">
                    <a16:rowId xmlns:a16="http://schemas.microsoft.com/office/drawing/2014/main" val="10000"/>
                  </a:ext>
                </a:extLst>
              </a:tr>
              <a:tr h="215221">
                <a:tc>
                  <a:txBody>
                    <a:bodyPr/>
                    <a:lstStyle/>
                    <a:p>
                      <a:pPr algn="ctr" fontAlgn="b"/>
                      <a:r>
                        <a:rPr lang="en-US" sz="1100" b="0" i="0" u="none" strike="noStrike" dirty="0">
                          <a:solidFill>
                            <a:srgbClr val="FFFFFF"/>
                          </a:solidFill>
                          <a:effectLst/>
                          <a:latin typeface="Calibri"/>
                        </a:rPr>
                        <a:t>Player</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rgbClr val="008000"/>
                    </a:solidFill>
                  </a:tcPr>
                </a:tc>
                <a:tc>
                  <a:txBody>
                    <a:bodyPr/>
                    <a:lstStyle/>
                    <a:p>
                      <a:pPr algn="ctr" fontAlgn="b"/>
                      <a:r>
                        <a:rPr lang="en-US" sz="1100" b="0" i="0" u="none" strike="noStrike" dirty="0">
                          <a:solidFill>
                            <a:srgbClr val="FFFFFF"/>
                          </a:solidFill>
                          <a:effectLst/>
                          <a:latin typeface="Calibri"/>
                        </a:rPr>
                        <a:t>Stats</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rgbClr val="008000"/>
                    </a:solidFill>
                  </a:tcPr>
                </a:tc>
                <a:tc>
                  <a:txBody>
                    <a:bodyPr/>
                    <a:lstStyle/>
                    <a:p>
                      <a:pPr algn="ctr" fontAlgn="b"/>
                      <a:r>
                        <a:rPr lang="en-US" sz="1100" b="0" i="0" u="none" strike="noStrike" dirty="0" err="1">
                          <a:solidFill>
                            <a:srgbClr val="FFFFFF"/>
                          </a:solidFill>
                          <a:effectLst/>
                          <a:latin typeface="Calibri"/>
                        </a:rPr>
                        <a:t>Pts</a:t>
                      </a:r>
                      <a:endParaRPr lang="en-US" sz="1100" b="0" i="0" u="none" strike="noStrike" dirty="0">
                        <a:solidFill>
                          <a:srgbClr val="FFFFFF"/>
                        </a:solidFill>
                        <a:effectLst/>
                        <a:latin typeface="Calibri"/>
                      </a:endParaRP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rgbClr val="008000"/>
                    </a:solidFill>
                  </a:tcPr>
                </a:tc>
                <a:extLst>
                  <a:ext uri="{0D108BD9-81ED-4DB2-BD59-A6C34878D82A}">
                    <a16:rowId xmlns:a16="http://schemas.microsoft.com/office/drawing/2014/main" val="10001"/>
                  </a:ext>
                </a:extLst>
              </a:tr>
              <a:tr h="320168">
                <a:tc>
                  <a:txBody>
                    <a:bodyPr/>
                    <a:lstStyle/>
                    <a:p>
                      <a:pPr algn="ctr" fontAlgn="b"/>
                      <a:r>
                        <a:rPr lang="en-US" sz="1100" b="0" i="0" u="none" strike="noStrike" dirty="0">
                          <a:solidFill>
                            <a:srgbClr val="FFFFFF"/>
                          </a:solidFill>
                          <a:effectLst/>
                          <a:latin typeface="Calibri"/>
                        </a:rPr>
                        <a:t>Rodgers</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dirty="0">
                          <a:solidFill>
                            <a:srgbClr val="FFFFFF"/>
                          </a:solidFill>
                          <a:effectLst/>
                          <a:latin typeface="Calibri"/>
                        </a:rPr>
                        <a:t>211 pass yds</a:t>
                      </a:r>
                    </a:p>
                    <a:p>
                      <a:pPr algn="ctr" fontAlgn="b"/>
                      <a:r>
                        <a:rPr lang="en-US" sz="900" b="0" i="0" u="none" strike="noStrike" baseline="0" dirty="0">
                          <a:solidFill>
                            <a:srgbClr val="FFFFFF"/>
                          </a:solidFill>
                          <a:effectLst/>
                          <a:latin typeface="Calibri"/>
                        </a:rPr>
                        <a:t>4 pass TDs</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dirty="0">
                          <a:solidFill>
                            <a:srgbClr val="FFFFFF"/>
                          </a:solidFill>
                          <a:effectLst/>
                          <a:latin typeface="Calibri"/>
                        </a:rPr>
                        <a:t>25.64</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2"/>
                  </a:ext>
                </a:extLst>
              </a:tr>
              <a:tr h="394539">
                <a:tc>
                  <a:txBody>
                    <a:bodyPr/>
                    <a:lstStyle/>
                    <a:p>
                      <a:pPr algn="ctr" fontAlgn="b"/>
                      <a:r>
                        <a:rPr lang="en-US" sz="1100" b="0" i="0" u="none" strike="noStrike" dirty="0">
                          <a:solidFill>
                            <a:srgbClr val="FFFFFF"/>
                          </a:solidFill>
                          <a:effectLst/>
                          <a:latin typeface="Calibri"/>
                        </a:rPr>
                        <a:t>Gore</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dirty="0">
                          <a:solidFill>
                            <a:srgbClr val="FFFFFF"/>
                          </a:solidFill>
                          <a:effectLst/>
                          <a:latin typeface="Calibri"/>
                        </a:rPr>
                        <a:t>74 rush yds</a:t>
                      </a:r>
                    </a:p>
                    <a:p>
                      <a:pPr algn="ctr" fontAlgn="b"/>
                      <a:r>
                        <a:rPr lang="en-US" sz="900" b="0" i="0" u="none" strike="noStrike" dirty="0">
                          <a:solidFill>
                            <a:srgbClr val="FFFFFF"/>
                          </a:solidFill>
                          <a:effectLst/>
                          <a:latin typeface="Calibri"/>
                        </a:rPr>
                        <a:t>12 rec yds</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dirty="0">
                          <a:solidFill>
                            <a:srgbClr val="FFFFFF"/>
                          </a:solidFill>
                          <a:effectLst/>
                          <a:latin typeface="Calibri"/>
                        </a:rPr>
                        <a:t>11.6</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3"/>
                  </a:ext>
                </a:extLst>
              </a:tr>
              <a:tr h="401646">
                <a:tc>
                  <a:txBody>
                    <a:bodyPr/>
                    <a:lstStyle/>
                    <a:p>
                      <a:pPr algn="ctr" fontAlgn="b"/>
                      <a:r>
                        <a:rPr lang="en-US" sz="1100" b="0" i="0" u="none" strike="noStrike" dirty="0">
                          <a:solidFill>
                            <a:srgbClr val="FFFFFF"/>
                          </a:solidFill>
                          <a:effectLst/>
                          <a:latin typeface="Calibri"/>
                        </a:rPr>
                        <a:t>Chubb</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dirty="0">
                          <a:solidFill>
                            <a:srgbClr val="FFFFFF"/>
                          </a:solidFill>
                          <a:effectLst/>
                          <a:latin typeface="Calibri"/>
                        </a:rPr>
                        <a:t>144 rush yds, 1 TD</a:t>
                      </a:r>
                    </a:p>
                    <a:p>
                      <a:pPr algn="ctr" fontAlgn="b"/>
                      <a:r>
                        <a:rPr lang="en-US" sz="900" b="0" i="0" u="none" strike="noStrike" dirty="0">
                          <a:solidFill>
                            <a:srgbClr val="FFFFFF"/>
                          </a:solidFill>
                          <a:effectLst/>
                          <a:latin typeface="Calibri"/>
                        </a:rPr>
                        <a:t>32 Rec Yds</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dirty="0">
                          <a:solidFill>
                            <a:srgbClr val="FFFFFF"/>
                          </a:solidFill>
                          <a:effectLst/>
                          <a:latin typeface="Calibri"/>
                        </a:rPr>
                        <a:t>27.6</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4"/>
                  </a:ext>
                </a:extLst>
              </a:tr>
              <a:tr h="394539">
                <a:tc>
                  <a:txBody>
                    <a:bodyPr/>
                    <a:lstStyle/>
                    <a:p>
                      <a:pPr algn="ctr" fontAlgn="b"/>
                      <a:r>
                        <a:rPr lang="en-US" sz="1100" b="0" i="0" u="none" strike="noStrike" dirty="0">
                          <a:solidFill>
                            <a:srgbClr val="FFFFFF"/>
                          </a:solidFill>
                          <a:effectLst/>
                          <a:latin typeface="Calibri"/>
                        </a:rPr>
                        <a:t>Keenan</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dirty="0">
                          <a:solidFill>
                            <a:srgbClr val="FFFFFF"/>
                          </a:solidFill>
                          <a:effectLst/>
                          <a:latin typeface="Calibri"/>
                        </a:rPr>
                        <a:t>40 rec yds, 1 TD</a:t>
                      </a:r>
                    </a:p>
                    <a:p>
                      <a:pPr algn="ctr" fontAlgn="b"/>
                      <a:r>
                        <a:rPr lang="en-US" sz="900" b="0" i="0" u="none" strike="noStrike" dirty="0">
                          <a:solidFill>
                            <a:srgbClr val="FFFFFF"/>
                          </a:solidFill>
                          <a:effectLst/>
                          <a:latin typeface="Calibri"/>
                        </a:rPr>
                        <a:t>1 2pt</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dirty="0">
                          <a:solidFill>
                            <a:srgbClr val="FFFFFF"/>
                          </a:solidFill>
                          <a:effectLst/>
                          <a:latin typeface="Calibri"/>
                        </a:rPr>
                        <a:t>16</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5"/>
                  </a:ext>
                </a:extLst>
              </a:tr>
              <a:tr h="263026">
                <a:tc>
                  <a:txBody>
                    <a:bodyPr/>
                    <a:lstStyle/>
                    <a:p>
                      <a:pPr algn="ctr" fontAlgn="b"/>
                      <a:r>
                        <a:rPr lang="en-US" sz="1100" b="0" i="0" u="none" strike="noStrike" dirty="0">
                          <a:solidFill>
                            <a:srgbClr val="FFFFFF"/>
                          </a:solidFill>
                          <a:effectLst/>
                          <a:latin typeface="Calibri"/>
                        </a:rPr>
                        <a:t>D Parker</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dirty="0">
                          <a:solidFill>
                            <a:srgbClr val="FFFFFF"/>
                          </a:solidFill>
                          <a:effectLst/>
                          <a:latin typeface="Calibri"/>
                        </a:rPr>
                        <a:t>119 Rec Yds</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dirty="0">
                          <a:solidFill>
                            <a:srgbClr val="FFFFFF"/>
                          </a:solidFill>
                          <a:effectLst/>
                          <a:latin typeface="Calibri"/>
                        </a:rPr>
                        <a:t>20.9</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6"/>
                  </a:ext>
                </a:extLst>
              </a:tr>
              <a:tr h="215221">
                <a:tc>
                  <a:txBody>
                    <a:bodyPr/>
                    <a:lstStyle/>
                    <a:p>
                      <a:pPr algn="ctr" fontAlgn="b"/>
                      <a:r>
                        <a:rPr lang="en-US" sz="1100" b="0" i="0" u="none" strike="noStrike" dirty="0">
                          <a:solidFill>
                            <a:srgbClr val="FFFFFF"/>
                          </a:solidFill>
                          <a:effectLst/>
                          <a:latin typeface="Calibri"/>
                        </a:rPr>
                        <a:t>Gronk</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dirty="0">
                          <a:solidFill>
                            <a:srgbClr val="FFFFFF"/>
                          </a:solidFill>
                          <a:effectLst/>
                          <a:latin typeface="Calibri"/>
                        </a:rPr>
                        <a:t>106 Rec Yds</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dirty="0">
                          <a:solidFill>
                            <a:srgbClr val="FFFFFF"/>
                          </a:solidFill>
                          <a:effectLst/>
                          <a:latin typeface="Calibri"/>
                        </a:rPr>
                        <a:t>17.6</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7"/>
                  </a:ext>
                </a:extLst>
              </a:tr>
              <a:tr h="215221">
                <a:tc>
                  <a:txBody>
                    <a:bodyPr/>
                    <a:lstStyle/>
                    <a:p>
                      <a:pPr algn="ctr" fontAlgn="b"/>
                      <a:r>
                        <a:rPr lang="en-US" sz="1100" b="0" i="0" u="none" strike="noStrike" dirty="0">
                          <a:solidFill>
                            <a:srgbClr val="FFFFFF"/>
                          </a:solidFill>
                          <a:effectLst/>
                          <a:latin typeface="Calibri"/>
                        </a:rPr>
                        <a:t>Tyreek</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dirty="0">
                          <a:solidFill>
                            <a:srgbClr val="FFFFFF"/>
                          </a:solidFill>
                          <a:effectLst/>
                          <a:latin typeface="Calibri"/>
                        </a:rPr>
                        <a:t>269 rec yds, 3 TDs</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dirty="0">
                          <a:solidFill>
                            <a:srgbClr val="FFFFFF"/>
                          </a:solidFill>
                          <a:effectLst/>
                          <a:latin typeface="Calibri"/>
                        </a:rPr>
                        <a:t>62.4</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8"/>
                  </a:ext>
                </a:extLst>
              </a:tr>
              <a:tr h="263026">
                <a:tc>
                  <a:txBody>
                    <a:bodyPr/>
                    <a:lstStyle/>
                    <a:p>
                      <a:pPr algn="ctr" fontAlgn="b"/>
                      <a:r>
                        <a:rPr lang="en-US" sz="1100" b="0" i="0" u="none" strike="noStrike" dirty="0">
                          <a:solidFill>
                            <a:srgbClr val="FFFFFF"/>
                          </a:solidFill>
                          <a:effectLst/>
                          <a:latin typeface="Calibri"/>
                        </a:rPr>
                        <a:t>Lazard</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dirty="0">
                          <a:solidFill>
                            <a:srgbClr val="FFFFFF"/>
                          </a:solidFill>
                          <a:effectLst/>
                          <a:latin typeface="Calibri"/>
                        </a:rPr>
                        <a:t>23 rec yds, 1 TD</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dirty="0">
                          <a:solidFill>
                            <a:srgbClr val="FFFFFF"/>
                          </a:solidFill>
                          <a:effectLst/>
                          <a:latin typeface="Calibri"/>
                        </a:rPr>
                        <a:t>12.3</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9"/>
                  </a:ext>
                </a:extLst>
              </a:tr>
              <a:tr h="215221">
                <a:tc>
                  <a:txBody>
                    <a:bodyPr/>
                    <a:lstStyle/>
                    <a:p>
                      <a:pPr algn="ctr" fontAlgn="b"/>
                      <a:r>
                        <a:rPr lang="en-US" sz="1100" b="0" i="0" u="none" strike="noStrike" dirty="0" err="1">
                          <a:solidFill>
                            <a:srgbClr val="FFFFFF"/>
                          </a:solidFill>
                          <a:effectLst/>
                          <a:latin typeface="Calibri"/>
                        </a:rPr>
                        <a:t>Butker</a:t>
                      </a:r>
                      <a:endParaRPr lang="en-US" sz="1100" b="0" i="0" u="none" strike="noStrike" dirty="0">
                        <a:solidFill>
                          <a:srgbClr val="FFFFFF"/>
                        </a:solidFill>
                        <a:effectLst/>
                        <a:latin typeface="Calibri"/>
                      </a:endParaRP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dirty="0">
                          <a:solidFill>
                            <a:srgbClr val="FFFFFF"/>
                          </a:solidFill>
                          <a:effectLst/>
                          <a:latin typeface="Calibri"/>
                        </a:rPr>
                        <a:t>3 PAT, 2 FG</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dirty="0">
                          <a:solidFill>
                            <a:srgbClr val="FFFFFF"/>
                          </a:solidFill>
                          <a:effectLst/>
                          <a:latin typeface="Calibri"/>
                        </a:rPr>
                        <a:t>9</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10"/>
                  </a:ext>
                </a:extLst>
              </a:tr>
              <a:tr h="320168">
                <a:tc>
                  <a:txBody>
                    <a:bodyPr/>
                    <a:lstStyle/>
                    <a:p>
                      <a:pPr algn="ctr" fontAlgn="b"/>
                      <a:r>
                        <a:rPr lang="en-US" sz="1100" b="0" i="0" u="none" strike="noStrike" dirty="0">
                          <a:solidFill>
                            <a:srgbClr val="FFFFFF"/>
                          </a:solidFill>
                          <a:effectLst/>
                          <a:latin typeface="Calibri"/>
                        </a:rPr>
                        <a:t>CLE </a:t>
                      </a:r>
                      <a:r>
                        <a:rPr lang="en-US" sz="1100" b="0" i="0" u="none" strike="noStrike" dirty="0" err="1">
                          <a:solidFill>
                            <a:srgbClr val="FFFFFF"/>
                          </a:solidFill>
                          <a:effectLst/>
                          <a:latin typeface="Calibri"/>
                        </a:rPr>
                        <a:t>dst</a:t>
                      </a:r>
                      <a:endParaRPr lang="en-US" sz="1100" b="0" i="0" u="none" strike="noStrike" dirty="0">
                        <a:solidFill>
                          <a:srgbClr val="FFFFFF"/>
                        </a:solidFill>
                        <a:effectLst/>
                        <a:latin typeface="Calibri"/>
                      </a:endParaRPr>
                    </a:p>
                  </a:txBody>
                  <a:tcPr marL="0" marR="0" marT="0" marB="0" anchor="ctr">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900" b="0" i="0" u="none" strike="noStrike" dirty="0">
                          <a:solidFill>
                            <a:srgbClr val="FFFFFF"/>
                          </a:solidFill>
                          <a:effectLst/>
                          <a:latin typeface="Calibri"/>
                        </a:rPr>
                        <a:t>25 pts</a:t>
                      </a:r>
                    </a:p>
                  </a:txBody>
                  <a:tcPr marL="0" marR="0" marT="0" marB="0" anchor="ctr">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dirty="0">
                          <a:solidFill>
                            <a:srgbClr val="FFFFFF"/>
                          </a:solidFill>
                          <a:effectLst/>
                          <a:latin typeface="Calibri"/>
                        </a:rPr>
                        <a:t>3.88</a:t>
                      </a:r>
                    </a:p>
                  </a:txBody>
                  <a:tcPr marL="0" marR="0" marT="0" marB="0" anchor="ctr">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11"/>
                  </a:ext>
                </a:extLst>
              </a:tr>
              <a:tr h="273918">
                <a:tc>
                  <a:txBody>
                    <a:bodyPr/>
                    <a:lstStyle/>
                    <a:p>
                      <a:pPr algn="ctr" fontAlgn="b"/>
                      <a:endParaRPr lang="en-US" sz="1100" b="0" i="0" u="none" strike="noStrike" dirty="0">
                        <a:solidFill>
                          <a:srgbClr val="FFFFFF"/>
                        </a:solidFill>
                        <a:effectLst/>
                        <a:latin typeface="Calibri"/>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000" b="0" i="0" u="none" strike="noStrike" dirty="0">
                        <a:solidFill>
                          <a:srgbClr val="FFFFFF"/>
                        </a:solidFill>
                        <a:effectLst/>
                        <a:latin typeface="Calibri"/>
                      </a:endParaRPr>
                    </a:p>
                  </a:txBody>
                  <a:tcPr marL="0" marR="0" marT="0" marB="0" anchor="ctr">
                    <a:lnL w="6350" cap="flat" cmpd="sng" algn="ctr">
                      <a:no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i="0" u="none" strike="noStrike" dirty="0">
                          <a:solidFill>
                            <a:srgbClr val="FFFFFF"/>
                          </a:solidFill>
                          <a:effectLst/>
                          <a:latin typeface="Calibri"/>
                        </a:rPr>
                        <a:t>206.92</a:t>
                      </a:r>
                    </a:p>
                  </a:txBody>
                  <a:tcPr marL="0" marR="0" marT="0" marB="0" anchor="ctr">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4186086018"/>
              </p:ext>
            </p:extLst>
          </p:nvPr>
        </p:nvGraphicFramePr>
        <p:xfrm>
          <a:off x="2383721" y="1249987"/>
          <a:ext cx="1669086" cy="2225040"/>
        </p:xfrm>
        <a:graphic>
          <a:graphicData uri="http://schemas.openxmlformats.org/drawingml/2006/table">
            <a:tbl>
              <a:tblPr/>
              <a:tblGrid>
                <a:gridCol w="963867">
                  <a:extLst>
                    <a:ext uri="{9D8B030D-6E8A-4147-A177-3AD203B41FA5}">
                      <a16:colId xmlns:a16="http://schemas.microsoft.com/office/drawing/2014/main" val="20000"/>
                    </a:ext>
                  </a:extLst>
                </a:gridCol>
                <a:gridCol w="705219">
                  <a:extLst>
                    <a:ext uri="{9D8B030D-6E8A-4147-A177-3AD203B41FA5}">
                      <a16:colId xmlns:a16="http://schemas.microsoft.com/office/drawing/2014/main" val="20001"/>
                    </a:ext>
                  </a:extLst>
                </a:gridCol>
              </a:tblGrid>
              <a:tr h="164869">
                <a:tc gridSpan="2">
                  <a:txBody>
                    <a:bodyPr/>
                    <a:lstStyle/>
                    <a:p>
                      <a:pPr algn="ctr" fontAlgn="b"/>
                      <a:r>
                        <a:rPr lang="en-US" sz="1100" b="0" i="0" u="none" strike="noStrike" dirty="0">
                          <a:solidFill>
                            <a:srgbClr val="FFFFFF"/>
                          </a:solidFill>
                          <a:effectLst/>
                          <a:latin typeface="Calibri"/>
                        </a:rPr>
                        <a:t>Aaron </a:t>
                      </a:r>
                      <a:r>
                        <a:rPr lang="en-US" sz="1100" b="0" i="0" u="none" strike="noStrike" dirty="0" err="1">
                          <a:solidFill>
                            <a:srgbClr val="FFFFFF"/>
                          </a:solidFill>
                          <a:effectLst/>
                          <a:latin typeface="Calibri"/>
                        </a:rPr>
                        <a:t>Wk</a:t>
                      </a:r>
                      <a:r>
                        <a:rPr lang="en-US" sz="1100" b="0" i="0" u="none" strike="noStrike" dirty="0">
                          <a:solidFill>
                            <a:srgbClr val="FFFFFF"/>
                          </a:solidFill>
                          <a:effectLst/>
                          <a:latin typeface="Calibri"/>
                        </a:rPr>
                        <a:t> 6</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rgbClr val="EE0000"/>
                    </a:solidFill>
                  </a:tcPr>
                </a:tc>
                <a:tc hMerge="1">
                  <a:txBody>
                    <a:bodyPr/>
                    <a:lstStyle/>
                    <a:p>
                      <a:pPr algn="ctr" fontAlgn="b"/>
                      <a:endParaRPr lang="en-US" sz="1100" b="0" i="0" u="none" strike="noStrike" dirty="0">
                        <a:solidFill>
                          <a:srgbClr val="FFFFFF"/>
                        </a:solidFill>
                        <a:effectLst/>
                        <a:latin typeface="Calibri"/>
                      </a:endParaRP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rgbClr val="FF0000"/>
                    </a:solidFill>
                  </a:tcPr>
                </a:tc>
                <a:extLst>
                  <a:ext uri="{0D108BD9-81ED-4DB2-BD59-A6C34878D82A}">
                    <a16:rowId xmlns:a16="http://schemas.microsoft.com/office/drawing/2014/main" val="10000"/>
                  </a:ext>
                </a:extLst>
              </a:tr>
              <a:tr h="164869">
                <a:tc>
                  <a:txBody>
                    <a:bodyPr/>
                    <a:lstStyle/>
                    <a:p>
                      <a:pPr algn="ctr" fontAlgn="b"/>
                      <a:r>
                        <a:rPr lang="en-US" sz="1100" b="0" i="0" u="none" strike="noStrike" dirty="0">
                          <a:solidFill>
                            <a:srgbClr val="FFFFFF"/>
                          </a:solidFill>
                          <a:effectLst/>
                          <a:latin typeface="Calibri"/>
                        </a:rPr>
                        <a:t>Player</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rgbClr val="EE0000"/>
                    </a:solidFill>
                  </a:tcPr>
                </a:tc>
                <a:tc>
                  <a:txBody>
                    <a:bodyPr/>
                    <a:lstStyle/>
                    <a:p>
                      <a:pPr algn="ctr" fontAlgn="b"/>
                      <a:r>
                        <a:rPr lang="en-US" sz="1100" b="0" i="0" u="none" strike="noStrike" dirty="0" err="1">
                          <a:solidFill>
                            <a:srgbClr val="FFFFFF"/>
                          </a:solidFill>
                          <a:effectLst/>
                          <a:latin typeface="Calibri"/>
                        </a:rPr>
                        <a:t>Pts</a:t>
                      </a:r>
                      <a:endParaRPr lang="en-US" sz="1100" b="0" i="0" u="none" strike="noStrike" dirty="0">
                        <a:solidFill>
                          <a:srgbClr val="FFFFFF"/>
                        </a:solidFill>
                        <a:effectLst/>
                        <a:latin typeface="Calibri"/>
                      </a:endParaRP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rgbClr val="EE0000"/>
                    </a:solidFill>
                  </a:tcPr>
                </a:tc>
                <a:extLst>
                  <a:ext uri="{0D108BD9-81ED-4DB2-BD59-A6C34878D82A}">
                    <a16:rowId xmlns:a16="http://schemas.microsoft.com/office/drawing/2014/main" val="10001"/>
                  </a:ext>
                </a:extLst>
              </a:tr>
              <a:tr h="164869">
                <a:tc>
                  <a:txBody>
                    <a:bodyPr/>
                    <a:lstStyle/>
                    <a:p>
                      <a:pPr algn="ctr" fontAlgn="b"/>
                      <a:r>
                        <a:rPr lang="en-US" sz="1100" b="0" i="0" u="none" strike="noStrike" dirty="0">
                          <a:solidFill>
                            <a:srgbClr val="FFFFFF"/>
                          </a:solidFill>
                          <a:effectLst/>
                          <a:latin typeface="Calibri"/>
                        </a:rPr>
                        <a:t>Rogers</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dirty="0">
                          <a:solidFill>
                            <a:srgbClr val="FFFFFF"/>
                          </a:solidFill>
                          <a:effectLst/>
                          <a:latin typeface="Calibri"/>
                        </a:rPr>
                        <a:t>3.8</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2"/>
                  </a:ext>
                </a:extLst>
              </a:tr>
              <a:tr h="164869">
                <a:tc>
                  <a:txBody>
                    <a:bodyPr/>
                    <a:lstStyle/>
                    <a:p>
                      <a:pPr algn="ctr" fontAlgn="b"/>
                      <a:r>
                        <a:rPr lang="en-US" sz="1100" b="0" i="0" u="none" strike="noStrike" dirty="0">
                          <a:solidFill>
                            <a:srgbClr val="FFFFFF"/>
                          </a:solidFill>
                          <a:effectLst/>
                          <a:latin typeface="Calibri"/>
                        </a:rPr>
                        <a:t>McKinnon</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dirty="0">
                          <a:solidFill>
                            <a:srgbClr val="FFFFFF"/>
                          </a:solidFill>
                          <a:effectLst/>
                          <a:latin typeface="Calibri"/>
                        </a:rPr>
                        <a:t>4.8</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3"/>
                  </a:ext>
                </a:extLst>
              </a:tr>
              <a:tr h="164869">
                <a:tc>
                  <a:txBody>
                    <a:bodyPr/>
                    <a:lstStyle/>
                    <a:p>
                      <a:pPr algn="ctr" fontAlgn="b"/>
                      <a:r>
                        <a:rPr lang="en-US" sz="1100" b="0" i="0" u="none" strike="noStrike" dirty="0">
                          <a:solidFill>
                            <a:srgbClr val="FFFFFF"/>
                          </a:solidFill>
                          <a:effectLst/>
                          <a:latin typeface="Calibri"/>
                        </a:rPr>
                        <a:t>Da Johnson</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dirty="0">
                          <a:solidFill>
                            <a:srgbClr val="FFFFFF"/>
                          </a:solidFill>
                          <a:effectLst/>
                          <a:latin typeface="Calibri"/>
                        </a:rPr>
                        <a:t>13.9</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4"/>
                  </a:ext>
                </a:extLst>
              </a:tr>
              <a:tr h="164869">
                <a:tc>
                  <a:txBody>
                    <a:bodyPr/>
                    <a:lstStyle/>
                    <a:p>
                      <a:pPr algn="ctr" fontAlgn="b"/>
                      <a:r>
                        <a:rPr lang="en-US" sz="1100" b="0" i="0" u="none" strike="noStrike" dirty="0">
                          <a:solidFill>
                            <a:srgbClr val="FFFFFF"/>
                          </a:solidFill>
                          <a:effectLst/>
                          <a:latin typeface="Calibri"/>
                        </a:rPr>
                        <a:t>Odell</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dirty="0">
                          <a:solidFill>
                            <a:srgbClr val="FFFFFF"/>
                          </a:solidFill>
                          <a:effectLst/>
                          <a:latin typeface="Calibri"/>
                        </a:rPr>
                        <a:t>4.5</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5"/>
                  </a:ext>
                </a:extLst>
              </a:tr>
              <a:tr h="164869">
                <a:tc>
                  <a:txBody>
                    <a:bodyPr/>
                    <a:lstStyle/>
                    <a:p>
                      <a:pPr algn="ctr" fontAlgn="b"/>
                      <a:r>
                        <a:rPr lang="en-US" sz="1100" b="0" i="0" u="none" strike="noStrike" dirty="0" err="1">
                          <a:solidFill>
                            <a:srgbClr val="FFFFFF"/>
                          </a:solidFill>
                          <a:effectLst/>
                          <a:latin typeface="Calibri"/>
                        </a:rPr>
                        <a:t>Chark</a:t>
                      </a:r>
                      <a:endParaRPr lang="en-US" sz="1100" b="0" i="0" u="none" strike="noStrike" dirty="0">
                        <a:solidFill>
                          <a:srgbClr val="FFFFFF"/>
                        </a:solidFill>
                        <a:effectLst/>
                        <a:latin typeface="Calibri"/>
                      </a:endParaRP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dirty="0">
                          <a:solidFill>
                            <a:srgbClr val="FFFFFF"/>
                          </a:solidFill>
                          <a:effectLst/>
                          <a:latin typeface="Calibri"/>
                        </a:rPr>
                        <a:t>11.5</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6"/>
                  </a:ext>
                </a:extLst>
              </a:tr>
              <a:tr h="164869">
                <a:tc>
                  <a:txBody>
                    <a:bodyPr/>
                    <a:lstStyle/>
                    <a:p>
                      <a:pPr algn="ctr" fontAlgn="b"/>
                      <a:r>
                        <a:rPr lang="en-US" sz="1100" b="0" i="0" u="none" strike="noStrike" dirty="0" err="1">
                          <a:solidFill>
                            <a:srgbClr val="FFFFFF"/>
                          </a:solidFill>
                          <a:effectLst/>
                          <a:latin typeface="Calibri"/>
                        </a:rPr>
                        <a:t>Gesicki</a:t>
                      </a:r>
                      <a:endParaRPr lang="en-US" sz="1100" b="0" i="0" u="none" strike="noStrike" dirty="0">
                        <a:solidFill>
                          <a:srgbClr val="FFFFFF"/>
                        </a:solidFill>
                        <a:effectLst/>
                        <a:latin typeface="Calibri"/>
                      </a:endParaRP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dirty="0">
                          <a:solidFill>
                            <a:srgbClr val="FFFFFF"/>
                          </a:solidFill>
                          <a:effectLst/>
                          <a:latin typeface="Calibri"/>
                        </a:rPr>
                        <a:t>0</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7"/>
                  </a:ext>
                </a:extLst>
              </a:tr>
              <a:tr h="164869">
                <a:tc>
                  <a:txBody>
                    <a:bodyPr/>
                    <a:lstStyle/>
                    <a:p>
                      <a:pPr algn="ctr" fontAlgn="b"/>
                      <a:r>
                        <a:rPr lang="en-US" sz="1100" b="0" i="0" u="none" strike="noStrike" dirty="0">
                          <a:solidFill>
                            <a:srgbClr val="FFFFFF"/>
                          </a:solidFill>
                          <a:effectLst/>
                          <a:latin typeface="Calibri"/>
                        </a:rPr>
                        <a:t>D Parker</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dirty="0">
                          <a:solidFill>
                            <a:srgbClr val="FFFFFF"/>
                          </a:solidFill>
                          <a:effectLst/>
                          <a:latin typeface="Calibri"/>
                        </a:rPr>
                        <a:t>6.5</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8"/>
                  </a:ext>
                </a:extLst>
              </a:tr>
              <a:tr h="164869">
                <a:tc>
                  <a:txBody>
                    <a:bodyPr/>
                    <a:lstStyle/>
                    <a:p>
                      <a:pPr algn="ctr" fontAlgn="b"/>
                      <a:r>
                        <a:rPr lang="en-US" sz="1100" b="0" i="0" u="none" strike="noStrike" dirty="0">
                          <a:solidFill>
                            <a:srgbClr val="FFFFFF"/>
                          </a:solidFill>
                          <a:effectLst/>
                          <a:latin typeface="Calibri"/>
                        </a:rPr>
                        <a:t>Tyreek</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dirty="0">
                          <a:solidFill>
                            <a:srgbClr val="FFFFFF"/>
                          </a:solidFill>
                          <a:effectLst/>
                          <a:latin typeface="Calibri"/>
                        </a:rPr>
                        <a:t>5.5</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9"/>
                  </a:ext>
                </a:extLst>
              </a:tr>
              <a:tr h="164869">
                <a:tc>
                  <a:txBody>
                    <a:bodyPr/>
                    <a:lstStyle/>
                    <a:p>
                      <a:pPr algn="ctr" fontAlgn="b"/>
                      <a:r>
                        <a:rPr lang="en-US" sz="1100" b="0" i="0" u="none" strike="noStrike" dirty="0">
                          <a:solidFill>
                            <a:srgbClr val="FFFFFF"/>
                          </a:solidFill>
                          <a:effectLst/>
                          <a:latin typeface="Calibri"/>
                        </a:rPr>
                        <a:t>Z Gonzalez</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dirty="0">
                          <a:solidFill>
                            <a:srgbClr val="FFFFFF"/>
                          </a:solidFill>
                          <a:effectLst/>
                          <a:latin typeface="Calibri"/>
                        </a:rPr>
                        <a:t>8</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10"/>
                  </a:ext>
                </a:extLst>
              </a:tr>
              <a:tr h="164869">
                <a:tc>
                  <a:txBody>
                    <a:bodyPr/>
                    <a:lstStyle/>
                    <a:p>
                      <a:pPr algn="ctr" fontAlgn="b"/>
                      <a:r>
                        <a:rPr lang="en-US" sz="1100" b="0" i="0" u="none" strike="noStrike" dirty="0">
                          <a:solidFill>
                            <a:srgbClr val="FFFFFF"/>
                          </a:solidFill>
                          <a:effectLst/>
                          <a:latin typeface="Calibri"/>
                        </a:rPr>
                        <a:t>LAR </a:t>
                      </a:r>
                      <a:r>
                        <a:rPr lang="en-US" sz="1100" b="0" i="0" u="none" strike="noStrike" dirty="0" err="1">
                          <a:solidFill>
                            <a:srgbClr val="FFFFFF"/>
                          </a:solidFill>
                          <a:effectLst/>
                          <a:latin typeface="Calibri"/>
                        </a:rPr>
                        <a:t>dst</a:t>
                      </a:r>
                      <a:endParaRPr lang="en-US" sz="1100" b="0" i="0" u="none" strike="noStrike" dirty="0">
                        <a:solidFill>
                          <a:srgbClr val="FFFFFF"/>
                        </a:solidFill>
                        <a:effectLst/>
                        <a:latin typeface="Calibri"/>
                      </a:endParaRPr>
                    </a:p>
                  </a:txBody>
                  <a:tcPr marL="0" marR="0" marT="0" marB="0" anchor="ctr">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dirty="0">
                          <a:solidFill>
                            <a:srgbClr val="FFFFFF"/>
                          </a:solidFill>
                          <a:effectLst/>
                          <a:latin typeface="Calibri"/>
                        </a:rPr>
                        <a:t>3.92</a:t>
                      </a:r>
                    </a:p>
                  </a:txBody>
                  <a:tcPr marL="0" marR="0" marT="0" marB="0" anchor="ctr">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11"/>
                  </a:ext>
                </a:extLst>
              </a:tr>
              <a:tr h="196917">
                <a:tc>
                  <a:txBody>
                    <a:bodyPr/>
                    <a:lstStyle/>
                    <a:p>
                      <a:pPr algn="ctr" fontAlgn="b"/>
                      <a:endParaRPr lang="en-US" sz="1100" b="0" i="0" u="none" strike="noStrike" dirty="0">
                        <a:solidFill>
                          <a:srgbClr val="FFFFFF"/>
                        </a:solidFill>
                        <a:effectLst/>
                        <a:latin typeface="Calibri"/>
                      </a:endParaRPr>
                    </a:p>
                  </a:txBody>
                  <a:tcPr marL="0" marR="0" marT="0" marB="0" anchor="ctr">
                    <a:lnL w="6350" cap="flat" cmpd="sng" algn="ctr">
                      <a:no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i="0" u="none" strike="noStrike" dirty="0">
                          <a:solidFill>
                            <a:srgbClr val="FFFFFF"/>
                          </a:solidFill>
                          <a:effectLst/>
                          <a:latin typeface="Calibri"/>
                        </a:rPr>
                        <a:t>62.42</a:t>
                      </a:r>
                    </a:p>
                  </a:txBody>
                  <a:tcPr marL="0" marR="0" marT="0" marB="0" anchor="ctr">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graphicFrame>
        <p:nvGraphicFramePr>
          <p:cNvPr id="18" name="Table 17">
            <a:extLst>
              <a:ext uri="{FF2B5EF4-FFF2-40B4-BE49-F238E27FC236}">
                <a16:creationId xmlns:a16="http://schemas.microsoft.com/office/drawing/2014/main" id="{FEFEFA6B-371C-467E-A8A3-7E091F90D310}"/>
              </a:ext>
            </a:extLst>
          </p:cNvPr>
          <p:cNvGraphicFramePr>
            <a:graphicFrameLocks noGrp="1"/>
          </p:cNvGraphicFramePr>
          <p:nvPr>
            <p:extLst>
              <p:ext uri="{D42A27DB-BD31-4B8C-83A1-F6EECF244321}">
                <p14:modId xmlns:p14="http://schemas.microsoft.com/office/powerpoint/2010/main" val="4235836459"/>
              </p:ext>
            </p:extLst>
          </p:nvPr>
        </p:nvGraphicFramePr>
        <p:xfrm>
          <a:off x="2336839" y="3638855"/>
          <a:ext cx="1715968" cy="1318272"/>
        </p:xfrm>
        <a:graphic>
          <a:graphicData uri="http://schemas.openxmlformats.org/drawingml/2006/table">
            <a:tbl>
              <a:tblPr/>
              <a:tblGrid>
                <a:gridCol w="417555">
                  <a:extLst>
                    <a:ext uri="{9D8B030D-6E8A-4147-A177-3AD203B41FA5}">
                      <a16:colId xmlns:a16="http://schemas.microsoft.com/office/drawing/2014/main" val="3163779066"/>
                    </a:ext>
                  </a:extLst>
                </a:gridCol>
                <a:gridCol w="417555">
                  <a:extLst>
                    <a:ext uri="{9D8B030D-6E8A-4147-A177-3AD203B41FA5}">
                      <a16:colId xmlns:a16="http://schemas.microsoft.com/office/drawing/2014/main" val="20000"/>
                    </a:ext>
                  </a:extLst>
                </a:gridCol>
                <a:gridCol w="288949">
                  <a:extLst>
                    <a:ext uri="{9D8B030D-6E8A-4147-A177-3AD203B41FA5}">
                      <a16:colId xmlns:a16="http://schemas.microsoft.com/office/drawing/2014/main" val="20002"/>
                    </a:ext>
                  </a:extLst>
                </a:gridCol>
                <a:gridCol w="591909">
                  <a:extLst>
                    <a:ext uri="{9D8B030D-6E8A-4147-A177-3AD203B41FA5}">
                      <a16:colId xmlns:a16="http://schemas.microsoft.com/office/drawing/2014/main" val="20003"/>
                    </a:ext>
                  </a:extLst>
                </a:gridCol>
              </a:tblGrid>
              <a:tr h="164784">
                <a:tc gridSpan="4">
                  <a:txBody>
                    <a:bodyPr/>
                    <a:lstStyle/>
                    <a:p>
                      <a:pPr algn="ctr" fontAlgn="b"/>
                      <a:r>
                        <a:rPr lang="en-US" sz="10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All-Time</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rgbClr val="FF0000"/>
                    </a:solidFill>
                  </a:tcPr>
                </a:tc>
                <a:tc hMerge="1">
                  <a:txBody>
                    <a:bodyPr/>
                    <a:lstStyle/>
                    <a:p>
                      <a:pPr algn="ctr" fontAlgn="b"/>
                      <a:endParaRPr lang="en-US" sz="105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rgbClr val="FF0000"/>
                    </a:solidFill>
                  </a:tcPr>
                </a:tc>
                <a:tc hMerge="1">
                  <a:txBody>
                    <a:bodyPr/>
                    <a:lstStyle/>
                    <a:p>
                      <a:pPr algn="ctr" fontAlgn="b"/>
                      <a:endParaRPr lang="en-US" sz="105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rgbClr val="FF0000"/>
                    </a:solidFill>
                  </a:tcPr>
                </a:tc>
                <a:tc hMerge="1">
                  <a:txBody>
                    <a:bodyPr/>
                    <a:lstStyle/>
                    <a:p>
                      <a:pPr algn="ctr" fontAlgn="b"/>
                      <a:endParaRPr lang="en-US" sz="105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rgbClr val="FF0000"/>
                    </a:solidFill>
                  </a:tcPr>
                </a:tc>
                <a:extLst>
                  <a:ext uri="{0D108BD9-81ED-4DB2-BD59-A6C34878D82A}">
                    <a16:rowId xmlns:a16="http://schemas.microsoft.com/office/drawing/2014/main" val="969685254"/>
                  </a:ext>
                </a:extLst>
              </a:tr>
              <a:tr h="164784">
                <a:tc>
                  <a:txBody>
                    <a:bodyPr/>
                    <a:lstStyle/>
                    <a:p>
                      <a:pPr algn="ctr" fontAlgn="b"/>
                      <a:r>
                        <a:rPr lang="en-US" sz="10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Pts</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rgbClr val="FF0000"/>
                    </a:solidFill>
                  </a:tcPr>
                </a:tc>
                <a:tc>
                  <a:txBody>
                    <a:bodyPr/>
                    <a:lstStyle/>
                    <a:p>
                      <a:pPr algn="ctr" fontAlgn="b"/>
                      <a:r>
                        <a:rPr lang="en-US" sz="10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Year</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rgbClr val="FF0000"/>
                    </a:solidFill>
                  </a:tcPr>
                </a:tc>
                <a:tc>
                  <a:txBody>
                    <a:bodyPr/>
                    <a:lstStyle/>
                    <a:p>
                      <a:pPr algn="ctr" fontAlgn="b"/>
                      <a:r>
                        <a:rPr lang="en-US" sz="1000" b="0" i="0" u="none" strike="noStrike"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Wk</a:t>
                      </a:r>
                      <a:endParaRPr lang="en-US" sz="10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rgbClr val="FF0000"/>
                    </a:solidFill>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Mgr</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rgbClr val="FF0000"/>
                    </a:solidFill>
                  </a:tcPr>
                </a:tc>
                <a:extLst>
                  <a:ext uri="{0D108BD9-81ED-4DB2-BD59-A6C34878D82A}">
                    <a16:rowId xmlns:a16="http://schemas.microsoft.com/office/drawing/2014/main" val="10000"/>
                  </a:ext>
                </a:extLst>
              </a:tr>
              <a:tr h="164784">
                <a:tc>
                  <a:txBody>
                    <a:bodyPr/>
                    <a:lstStyle/>
                    <a:p>
                      <a:pPr algn="ctr" fontAlgn="b"/>
                      <a:r>
                        <a:rPr lang="en-US" sz="10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51.5</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16</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Albert</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1"/>
                  </a:ext>
                </a:extLst>
              </a:tr>
              <a:tr h="164784">
                <a:tc>
                  <a:txBody>
                    <a:bodyPr/>
                    <a:lstStyle/>
                    <a:p>
                      <a:pPr algn="ctr" fontAlgn="b"/>
                      <a:r>
                        <a:rPr lang="en-US" sz="10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58.02</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13</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3</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Aaron</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2"/>
                  </a:ext>
                </a:extLst>
              </a:tr>
              <a:tr h="164784">
                <a:tc>
                  <a:txBody>
                    <a:bodyPr/>
                    <a:lstStyle/>
                    <a:p>
                      <a:pPr algn="ctr" fontAlgn="b"/>
                      <a:r>
                        <a:rPr lang="en-US" sz="10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58.5</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18</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14</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Sam</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3"/>
                  </a:ext>
                </a:extLst>
              </a:tr>
              <a:tr h="164784">
                <a:tc>
                  <a:txBody>
                    <a:bodyPr/>
                    <a:lstStyle/>
                    <a:p>
                      <a:pPr algn="ctr" fontAlgn="b"/>
                      <a:r>
                        <a:rPr lang="en-US" sz="10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59.2</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13</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8</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Whitney</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4"/>
                  </a:ext>
                </a:extLst>
              </a:tr>
              <a:tr h="164784">
                <a:tc>
                  <a:txBody>
                    <a:bodyPr/>
                    <a:lstStyle/>
                    <a:p>
                      <a:pPr algn="ctr" fontAlgn="b"/>
                      <a:r>
                        <a:rPr lang="en-US" sz="10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62.16</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17</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a:solidFill>
                            <a:schemeClr val="bg1"/>
                          </a:solidFill>
                          <a:effectLst/>
                          <a:latin typeface="Tahoma" panose="020B0604030504040204" pitchFamily="34" charset="0"/>
                          <a:ea typeface="Tahoma" panose="020B0604030504040204" pitchFamily="34" charset="0"/>
                          <a:cs typeface="Tahoma" panose="020B0604030504040204" pitchFamily="34" charset="0"/>
                        </a:rPr>
                        <a:t>10</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Sam</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5"/>
                  </a:ext>
                </a:extLst>
              </a:tr>
              <a:tr h="164784">
                <a:tc>
                  <a:txBody>
                    <a:bodyPr/>
                    <a:lstStyle/>
                    <a:p>
                      <a:pPr algn="ctr" fontAlgn="b"/>
                      <a:r>
                        <a:rPr lang="en-US" sz="1000" b="0" i="0" u="none" strike="noStrike" dirty="0">
                          <a:solidFill>
                            <a:srgbClr val="FFFF00"/>
                          </a:solidFill>
                          <a:effectLst/>
                          <a:latin typeface="Tahoma" panose="020B0604030504040204" pitchFamily="34" charset="0"/>
                          <a:ea typeface="Tahoma" panose="020B0604030504040204" pitchFamily="34" charset="0"/>
                          <a:cs typeface="Tahoma" panose="020B0604030504040204" pitchFamily="34" charset="0"/>
                        </a:rPr>
                        <a:t>62.42</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dirty="0">
                          <a:solidFill>
                            <a:srgbClr val="FFFF00"/>
                          </a:solidFill>
                          <a:effectLst/>
                          <a:latin typeface="Tahoma" panose="020B0604030504040204" pitchFamily="34" charset="0"/>
                          <a:ea typeface="Tahoma" panose="020B0604030504040204" pitchFamily="34" charset="0"/>
                          <a:cs typeface="Tahoma" panose="020B0604030504040204" pitchFamily="34" charset="0"/>
                        </a:rPr>
                        <a:t>20</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dirty="0">
                          <a:solidFill>
                            <a:srgbClr val="FFFF00"/>
                          </a:solidFill>
                          <a:effectLst/>
                          <a:latin typeface="Tahoma" panose="020B0604030504040204" pitchFamily="34" charset="0"/>
                          <a:ea typeface="Tahoma" panose="020B0604030504040204" pitchFamily="34" charset="0"/>
                          <a:cs typeface="Tahoma" panose="020B0604030504040204" pitchFamily="34" charset="0"/>
                        </a:rPr>
                        <a:t>6</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000" b="0" i="0" u="none" strike="noStrike" dirty="0">
                          <a:solidFill>
                            <a:srgbClr val="FFFF00"/>
                          </a:solidFill>
                          <a:effectLst/>
                          <a:latin typeface="Tahoma" panose="020B0604030504040204" pitchFamily="34" charset="0"/>
                          <a:ea typeface="Tahoma" panose="020B0604030504040204" pitchFamily="34" charset="0"/>
                          <a:cs typeface="Tahoma" panose="020B0604030504040204" pitchFamily="34" charset="0"/>
                        </a:rPr>
                        <a:t>Aaron</a:t>
                      </a:r>
                    </a:p>
                  </a:txBody>
                  <a:tcPr marL="4763" marR="4763" marT="4763"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4103580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8318" y="113671"/>
            <a:ext cx="9143999" cy="830997"/>
          </a:xfrm>
          <a:prstGeom prst="rect">
            <a:avLst/>
          </a:prstGeom>
          <a:noFill/>
        </p:spPr>
        <p:txBody>
          <a:bodyPr wrap="square" rtlCol="0">
            <a:spAutoFit/>
          </a:bodyPr>
          <a:lstStyle/>
          <a:p>
            <a:pPr algn="ctr"/>
            <a:r>
              <a:rPr lang="en-US" sz="4800" b="1" dirty="0">
                <a:solidFill>
                  <a:srgbClr val="FFFFFF"/>
                </a:solidFill>
                <a:latin typeface="Segoe UI"/>
                <a:cs typeface="Segoe UI"/>
              </a:rPr>
              <a:t>Mini Games</a:t>
            </a:r>
          </a:p>
        </p:txBody>
      </p:sp>
      <p:grpSp>
        <p:nvGrpSpPr>
          <p:cNvPr id="19" name="Group 18"/>
          <p:cNvGrpSpPr/>
          <p:nvPr/>
        </p:nvGrpSpPr>
        <p:grpSpPr>
          <a:xfrm>
            <a:off x="309164" y="1090772"/>
            <a:ext cx="1867884" cy="316782"/>
            <a:chOff x="388044" y="988215"/>
            <a:chExt cx="1867884" cy="316782"/>
          </a:xfrm>
        </p:grpSpPr>
        <p:sp>
          <p:nvSpPr>
            <p:cNvPr id="15" name="Rounded Rectangle 14"/>
            <p:cNvSpPr/>
            <p:nvPr/>
          </p:nvSpPr>
          <p:spPr>
            <a:xfrm>
              <a:off x="388044" y="988215"/>
              <a:ext cx="1867884" cy="31678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388044" y="996104"/>
              <a:ext cx="1867884" cy="292388"/>
            </a:xfrm>
            <a:prstGeom prst="rect">
              <a:avLst/>
            </a:prstGeom>
            <a:noFill/>
          </p:spPr>
          <p:txBody>
            <a:bodyPr wrap="square" rtlCol="0">
              <a:spAutoFit/>
            </a:bodyPr>
            <a:lstStyle/>
            <a:p>
              <a:pPr algn="ctr"/>
              <a:r>
                <a:rPr lang="en-US" sz="1300" b="1" dirty="0">
                  <a:latin typeface="Segoe UI"/>
                  <a:cs typeface="Segoe UI"/>
                </a:rPr>
                <a:t>Most </a:t>
              </a:r>
              <a:r>
                <a:rPr lang="en-US" sz="1300" b="1" dirty="0" err="1">
                  <a:latin typeface="Segoe UI"/>
                  <a:cs typeface="Segoe UI"/>
                </a:rPr>
                <a:t>Pts</a:t>
              </a:r>
              <a:r>
                <a:rPr lang="en-US" sz="1300" b="1" dirty="0">
                  <a:latin typeface="Segoe UI"/>
                  <a:cs typeface="Segoe UI"/>
                </a:rPr>
                <a:t> </a:t>
              </a:r>
              <a:r>
                <a:rPr lang="en-US" sz="1300" b="1" dirty="0" err="1">
                  <a:latin typeface="Segoe UI"/>
                  <a:cs typeface="Segoe UI"/>
                </a:rPr>
                <a:t>Reg</a:t>
              </a:r>
              <a:r>
                <a:rPr lang="en-US" sz="1300" b="1" dirty="0">
                  <a:latin typeface="Segoe UI"/>
                  <a:cs typeface="Segoe UI"/>
                </a:rPr>
                <a:t> Season</a:t>
              </a:r>
            </a:p>
          </p:txBody>
        </p:sp>
      </p:grpSp>
      <p:sp>
        <p:nvSpPr>
          <p:cNvPr id="6" name="TextBox 5"/>
          <p:cNvSpPr txBox="1"/>
          <p:nvPr/>
        </p:nvSpPr>
        <p:spPr>
          <a:xfrm>
            <a:off x="309164" y="1596013"/>
            <a:ext cx="1867884" cy="523220"/>
          </a:xfrm>
          <a:prstGeom prst="rect">
            <a:avLst/>
          </a:prstGeom>
          <a:noFill/>
        </p:spPr>
        <p:txBody>
          <a:bodyPr wrap="square" rtlCol="0">
            <a:spAutoFit/>
          </a:bodyPr>
          <a:lstStyle/>
          <a:p>
            <a:pPr algn="ctr"/>
            <a:r>
              <a:rPr lang="en-US" sz="1400" b="1" dirty="0">
                <a:solidFill>
                  <a:srgbClr val="FFFFFF"/>
                </a:solidFill>
                <a:latin typeface="Segoe UI"/>
                <a:cs typeface="Segoe UI"/>
              </a:rPr>
              <a:t>Andrew – 1,939.08</a:t>
            </a:r>
          </a:p>
          <a:p>
            <a:pPr algn="ctr"/>
            <a:r>
              <a:rPr lang="en-US" sz="1400" b="1" dirty="0">
                <a:solidFill>
                  <a:srgbClr val="FFFFFF"/>
                </a:solidFill>
                <a:latin typeface="Segoe UI"/>
                <a:cs typeface="Segoe UI"/>
              </a:rPr>
              <a:t>149 pts/</a:t>
            </a:r>
            <a:r>
              <a:rPr lang="en-US" sz="1400" b="1" dirty="0" err="1">
                <a:solidFill>
                  <a:srgbClr val="FFFFFF"/>
                </a:solidFill>
                <a:latin typeface="Segoe UI"/>
                <a:cs typeface="Segoe UI"/>
              </a:rPr>
              <a:t>wk</a:t>
            </a:r>
            <a:r>
              <a:rPr lang="en-US" sz="1400" b="1" dirty="0">
                <a:solidFill>
                  <a:srgbClr val="FFFFFF"/>
                </a:solidFill>
                <a:latin typeface="Segoe UI"/>
                <a:cs typeface="Segoe UI"/>
              </a:rPr>
              <a:t> avg</a:t>
            </a:r>
          </a:p>
        </p:txBody>
      </p:sp>
      <p:graphicFrame>
        <p:nvGraphicFramePr>
          <p:cNvPr id="4" name="Table 3"/>
          <p:cNvGraphicFramePr>
            <a:graphicFrameLocks noGrp="1"/>
          </p:cNvGraphicFramePr>
          <p:nvPr>
            <p:extLst>
              <p:ext uri="{D42A27DB-BD31-4B8C-83A1-F6EECF244321}">
                <p14:modId xmlns:p14="http://schemas.microsoft.com/office/powerpoint/2010/main" val="36391445"/>
              </p:ext>
            </p:extLst>
          </p:nvPr>
        </p:nvGraphicFramePr>
        <p:xfrm>
          <a:off x="309164" y="2220684"/>
          <a:ext cx="1867884" cy="2476500"/>
        </p:xfrm>
        <a:graphic>
          <a:graphicData uri="http://schemas.openxmlformats.org/drawingml/2006/table">
            <a:tbl>
              <a:tblPr/>
              <a:tblGrid>
                <a:gridCol w="933942">
                  <a:extLst>
                    <a:ext uri="{9D8B030D-6E8A-4147-A177-3AD203B41FA5}">
                      <a16:colId xmlns:a16="http://schemas.microsoft.com/office/drawing/2014/main" val="20000"/>
                    </a:ext>
                  </a:extLst>
                </a:gridCol>
                <a:gridCol w="933942">
                  <a:extLst>
                    <a:ext uri="{9D8B030D-6E8A-4147-A177-3AD203B41FA5}">
                      <a16:colId xmlns:a16="http://schemas.microsoft.com/office/drawing/2014/main" val="20001"/>
                    </a:ext>
                  </a:extLst>
                </a:gridCol>
              </a:tblGrid>
              <a:tr h="190500">
                <a:tc>
                  <a:txBody>
                    <a:bodyPr/>
                    <a:lstStyle/>
                    <a:p>
                      <a:pPr algn="ctr" fontAlgn="b"/>
                      <a:r>
                        <a:rPr lang="en-US" sz="1200" b="0" i="0" u="none" strike="noStrike">
                          <a:solidFill>
                            <a:srgbClr val="FFFFFF"/>
                          </a:solidFill>
                          <a:effectLst/>
                          <a:latin typeface="Calibri"/>
                        </a:rPr>
                        <a:t>Wk 1</a:t>
                      </a:r>
                    </a:p>
                  </a:txBody>
                  <a:tcPr marL="0" marR="0" marT="0" marB="0" anchor="ctr">
                    <a:lnL>
                      <a:noFill/>
                    </a:lnL>
                    <a:lnR>
                      <a:noFill/>
                    </a:lnR>
                    <a:lnT>
                      <a:noFill/>
                    </a:lnT>
                    <a:lnB>
                      <a:noFill/>
                    </a:lnB>
                  </a:tcPr>
                </a:tc>
                <a:tc>
                  <a:txBody>
                    <a:bodyPr/>
                    <a:lstStyle/>
                    <a:p>
                      <a:pPr algn="ctr" fontAlgn="b"/>
                      <a:r>
                        <a:rPr lang="en-US" sz="1200" b="0" i="0" u="none" strike="noStrike" dirty="0">
                          <a:solidFill>
                            <a:srgbClr val="FFFFFF"/>
                          </a:solidFill>
                          <a:effectLst/>
                          <a:latin typeface="Calibri"/>
                        </a:rPr>
                        <a:t>181.32</a:t>
                      </a:r>
                    </a:p>
                  </a:txBody>
                  <a:tcPr marL="0" marR="0" marT="0" marB="0" anchor="ctr">
                    <a:lnL>
                      <a:noFill/>
                    </a:lnL>
                    <a:lnR>
                      <a:noFill/>
                    </a:lnR>
                    <a:lnT>
                      <a:noFill/>
                    </a:lnT>
                    <a:lnB>
                      <a:noFill/>
                    </a:lnB>
                  </a:tcPr>
                </a:tc>
                <a:extLst>
                  <a:ext uri="{0D108BD9-81ED-4DB2-BD59-A6C34878D82A}">
                    <a16:rowId xmlns:a16="http://schemas.microsoft.com/office/drawing/2014/main" val="10000"/>
                  </a:ext>
                </a:extLst>
              </a:tr>
              <a:tr h="190500">
                <a:tc>
                  <a:txBody>
                    <a:bodyPr/>
                    <a:lstStyle/>
                    <a:p>
                      <a:pPr algn="ctr" fontAlgn="b"/>
                      <a:r>
                        <a:rPr lang="en-US" sz="1200" b="0" i="0" u="none" strike="noStrike" dirty="0" err="1">
                          <a:solidFill>
                            <a:srgbClr val="FFFFFF"/>
                          </a:solidFill>
                          <a:effectLst/>
                          <a:latin typeface="Calibri"/>
                        </a:rPr>
                        <a:t>Wk</a:t>
                      </a:r>
                      <a:r>
                        <a:rPr lang="en-US" sz="1200" b="0" i="0" u="none" strike="noStrike" dirty="0">
                          <a:solidFill>
                            <a:srgbClr val="FFFFFF"/>
                          </a:solidFill>
                          <a:effectLst/>
                          <a:latin typeface="Calibri"/>
                        </a:rPr>
                        <a:t> 2</a:t>
                      </a:r>
                    </a:p>
                  </a:txBody>
                  <a:tcPr marL="0" marR="0" marT="0" marB="0" anchor="ctr">
                    <a:lnL>
                      <a:noFill/>
                    </a:lnL>
                    <a:lnR>
                      <a:noFill/>
                    </a:lnR>
                    <a:lnT>
                      <a:noFill/>
                    </a:lnT>
                    <a:lnB>
                      <a:noFill/>
                    </a:lnB>
                  </a:tcPr>
                </a:tc>
                <a:tc>
                  <a:txBody>
                    <a:bodyPr/>
                    <a:lstStyle/>
                    <a:p>
                      <a:pPr algn="ctr" fontAlgn="b"/>
                      <a:r>
                        <a:rPr lang="en-US" sz="1200" b="0" i="0" u="none" strike="noStrike" dirty="0">
                          <a:solidFill>
                            <a:srgbClr val="FFFFFF"/>
                          </a:solidFill>
                          <a:effectLst/>
                          <a:latin typeface="Calibri"/>
                        </a:rPr>
                        <a:t>178.88</a:t>
                      </a:r>
                    </a:p>
                  </a:txBody>
                  <a:tcPr marL="0" marR="0" marT="0" marB="0" anchor="ctr">
                    <a:lnL>
                      <a:noFill/>
                    </a:lnL>
                    <a:lnR>
                      <a:noFill/>
                    </a:lnR>
                    <a:lnT>
                      <a:noFill/>
                    </a:lnT>
                    <a:lnB>
                      <a:noFill/>
                    </a:lnB>
                  </a:tcPr>
                </a:tc>
                <a:extLst>
                  <a:ext uri="{0D108BD9-81ED-4DB2-BD59-A6C34878D82A}">
                    <a16:rowId xmlns:a16="http://schemas.microsoft.com/office/drawing/2014/main" val="10001"/>
                  </a:ext>
                </a:extLst>
              </a:tr>
              <a:tr h="190500">
                <a:tc>
                  <a:txBody>
                    <a:bodyPr/>
                    <a:lstStyle/>
                    <a:p>
                      <a:pPr algn="ctr" fontAlgn="b"/>
                      <a:r>
                        <a:rPr lang="en-US" sz="1200" b="0" i="0" u="none" strike="noStrike" dirty="0" err="1">
                          <a:solidFill>
                            <a:srgbClr val="FFFFFF"/>
                          </a:solidFill>
                          <a:effectLst/>
                          <a:latin typeface="Calibri"/>
                        </a:rPr>
                        <a:t>Wk</a:t>
                      </a:r>
                      <a:r>
                        <a:rPr lang="en-US" sz="1200" b="0" i="0" u="none" strike="noStrike" dirty="0">
                          <a:solidFill>
                            <a:srgbClr val="FFFFFF"/>
                          </a:solidFill>
                          <a:effectLst/>
                          <a:latin typeface="Calibri"/>
                        </a:rPr>
                        <a:t> 3</a:t>
                      </a:r>
                    </a:p>
                  </a:txBody>
                  <a:tcPr marL="0" marR="0" marT="0" marB="0" anchor="ctr">
                    <a:lnL>
                      <a:noFill/>
                    </a:lnL>
                    <a:lnR>
                      <a:noFill/>
                    </a:lnR>
                    <a:lnT>
                      <a:noFill/>
                    </a:lnT>
                    <a:lnB>
                      <a:noFill/>
                    </a:lnB>
                  </a:tcPr>
                </a:tc>
                <a:tc>
                  <a:txBody>
                    <a:bodyPr/>
                    <a:lstStyle/>
                    <a:p>
                      <a:pPr algn="ctr" fontAlgn="b"/>
                      <a:r>
                        <a:rPr lang="en-US" sz="1200" b="0" i="0" u="none" strike="noStrike" dirty="0">
                          <a:solidFill>
                            <a:srgbClr val="FFFFFF"/>
                          </a:solidFill>
                          <a:effectLst/>
                          <a:latin typeface="Calibri"/>
                        </a:rPr>
                        <a:t>122.44</a:t>
                      </a:r>
                    </a:p>
                  </a:txBody>
                  <a:tcPr marL="0" marR="0" marT="0" marB="0" anchor="ctr">
                    <a:lnL>
                      <a:noFill/>
                    </a:lnL>
                    <a:lnR>
                      <a:noFill/>
                    </a:lnR>
                    <a:lnT>
                      <a:noFill/>
                    </a:lnT>
                    <a:lnB>
                      <a:noFill/>
                    </a:lnB>
                  </a:tcPr>
                </a:tc>
                <a:extLst>
                  <a:ext uri="{0D108BD9-81ED-4DB2-BD59-A6C34878D82A}">
                    <a16:rowId xmlns:a16="http://schemas.microsoft.com/office/drawing/2014/main" val="10002"/>
                  </a:ext>
                </a:extLst>
              </a:tr>
              <a:tr h="190500">
                <a:tc>
                  <a:txBody>
                    <a:bodyPr/>
                    <a:lstStyle/>
                    <a:p>
                      <a:pPr algn="ctr" fontAlgn="b"/>
                      <a:r>
                        <a:rPr lang="en-US" sz="1200" b="0" i="0" u="none" strike="noStrike" dirty="0" err="1">
                          <a:solidFill>
                            <a:srgbClr val="FFFFFF"/>
                          </a:solidFill>
                          <a:effectLst/>
                          <a:latin typeface="Calibri"/>
                        </a:rPr>
                        <a:t>Wk</a:t>
                      </a:r>
                      <a:r>
                        <a:rPr lang="en-US" sz="1200" b="0" i="0" u="none" strike="noStrike" dirty="0">
                          <a:solidFill>
                            <a:srgbClr val="FFFFFF"/>
                          </a:solidFill>
                          <a:effectLst/>
                          <a:latin typeface="Calibri"/>
                        </a:rPr>
                        <a:t> 4</a:t>
                      </a:r>
                    </a:p>
                  </a:txBody>
                  <a:tcPr marL="0" marR="0" marT="0" marB="0" anchor="ctr">
                    <a:lnL>
                      <a:noFill/>
                    </a:lnL>
                    <a:lnR>
                      <a:noFill/>
                    </a:lnR>
                    <a:lnT>
                      <a:noFill/>
                    </a:lnT>
                    <a:lnB>
                      <a:noFill/>
                    </a:lnB>
                  </a:tcPr>
                </a:tc>
                <a:tc>
                  <a:txBody>
                    <a:bodyPr/>
                    <a:lstStyle/>
                    <a:p>
                      <a:pPr algn="ctr" fontAlgn="b"/>
                      <a:r>
                        <a:rPr lang="en-US" sz="1200" b="0" i="0" u="none" strike="noStrike" dirty="0">
                          <a:solidFill>
                            <a:srgbClr val="FFFFFF"/>
                          </a:solidFill>
                          <a:effectLst/>
                          <a:latin typeface="Calibri"/>
                        </a:rPr>
                        <a:t>106.12</a:t>
                      </a:r>
                    </a:p>
                  </a:txBody>
                  <a:tcPr marL="0" marR="0" marT="0" marB="0" anchor="ctr">
                    <a:lnL>
                      <a:noFill/>
                    </a:lnL>
                    <a:lnR>
                      <a:noFill/>
                    </a:lnR>
                    <a:lnT>
                      <a:noFill/>
                    </a:lnT>
                    <a:lnB>
                      <a:noFill/>
                    </a:lnB>
                  </a:tcPr>
                </a:tc>
                <a:extLst>
                  <a:ext uri="{0D108BD9-81ED-4DB2-BD59-A6C34878D82A}">
                    <a16:rowId xmlns:a16="http://schemas.microsoft.com/office/drawing/2014/main" val="10003"/>
                  </a:ext>
                </a:extLst>
              </a:tr>
              <a:tr h="190500">
                <a:tc>
                  <a:txBody>
                    <a:bodyPr/>
                    <a:lstStyle/>
                    <a:p>
                      <a:pPr algn="ctr" fontAlgn="b"/>
                      <a:r>
                        <a:rPr lang="en-US" sz="1200" b="0" i="0" u="none" strike="noStrike" dirty="0" err="1">
                          <a:solidFill>
                            <a:srgbClr val="FFFFFF"/>
                          </a:solidFill>
                          <a:effectLst/>
                          <a:latin typeface="Calibri"/>
                        </a:rPr>
                        <a:t>Wk</a:t>
                      </a:r>
                      <a:r>
                        <a:rPr lang="en-US" sz="1200" b="0" i="0" u="none" strike="noStrike" dirty="0">
                          <a:solidFill>
                            <a:srgbClr val="FFFFFF"/>
                          </a:solidFill>
                          <a:effectLst/>
                          <a:latin typeface="Calibri"/>
                        </a:rPr>
                        <a:t> 5</a:t>
                      </a:r>
                    </a:p>
                  </a:txBody>
                  <a:tcPr marL="0" marR="0" marT="0" marB="0" anchor="ctr">
                    <a:lnL>
                      <a:noFill/>
                    </a:lnL>
                    <a:lnR>
                      <a:noFill/>
                    </a:lnR>
                    <a:lnT>
                      <a:noFill/>
                    </a:lnT>
                    <a:lnB>
                      <a:noFill/>
                    </a:lnB>
                  </a:tcPr>
                </a:tc>
                <a:tc>
                  <a:txBody>
                    <a:bodyPr/>
                    <a:lstStyle/>
                    <a:p>
                      <a:pPr algn="ctr" fontAlgn="b"/>
                      <a:r>
                        <a:rPr lang="en-US" sz="1200" b="0" i="0" u="none" strike="noStrike" dirty="0">
                          <a:solidFill>
                            <a:srgbClr val="FFFFFF"/>
                          </a:solidFill>
                          <a:effectLst/>
                          <a:latin typeface="Calibri"/>
                        </a:rPr>
                        <a:t>133.7</a:t>
                      </a:r>
                    </a:p>
                  </a:txBody>
                  <a:tcPr marL="0" marR="0" marT="0" marB="0" anchor="ctr">
                    <a:lnL>
                      <a:noFill/>
                    </a:lnL>
                    <a:lnR>
                      <a:noFill/>
                    </a:lnR>
                    <a:lnT>
                      <a:noFill/>
                    </a:lnT>
                    <a:lnB>
                      <a:noFill/>
                    </a:lnB>
                  </a:tcPr>
                </a:tc>
                <a:extLst>
                  <a:ext uri="{0D108BD9-81ED-4DB2-BD59-A6C34878D82A}">
                    <a16:rowId xmlns:a16="http://schemas.microsoft.com/office/drawing/2014/main" val="10004"/>
                  </a:ext>
                </a:extLst>
              </a:tr>
              <a:tr h="190500">
                <a:tc>
                  <a:txBody>
                    <a:bodyPr/>
                    <a:lstStyle/>
                    <a:p>
                      <a:pPr algn="ctr" fontAlgn="b"/>
                      <a:r>
                        <a:rPr lang="en-US" sz="1200" b="0" i="0" u="none" strike="noStrike" dirty="0" err="1">
                          <a:solidFill>
                            <a:srgbClr val="FFFFFF"/>
                          </a:solidFill>
                          <a:effectLst/>
                          <a:latin typeface="Calibri"/>
                        </a:rPr>
                        <a:t>Wk</a:t>
                      </a:r>
                      <a:r>
                        <a:rPr lang="en-US" sz="1200" b="0" i="0" u="none" strike="noStrike" dirty="0">
                          <a:solidFill>
                            <a:srgbClr val="FFFFFF"/>
                          </a:solidFill>
                          <a:effectLst/>
                          <a:latin typeface="Calibri"/>
                        </a:rPr>
                        <a:t> 6</a:t>
                      </a:r>
                    </a:p>
                  </a:txBody>
                  <a:tcPr marL="0" marR="0" marT="0" marB="0" anchor="ctr">
                    <a:lnL>
                      <a:noFill/>
                    </a:lnL>
                    <a:lnR>
                      <a:noFill/>
                    </a:lnR>
                    <a:lnT>
                      <a:noFill/>
                    </a:lnT>
                    <a:lnB>
                      <a:noFill/>
                    </a:lnB>
                  </a:tcPr>
                </a:tc>
                <a:tc>
                  <a:txBody>
                    <a:bodyPr/>
                    <a:lstStyle/>
                    <a:p>
                      <a:pPr algn="ctr" fontAlgn="b"/>
                      <a:r>
                        <a:rPr lang="en-US" sz="1200" b="0" i="0" u="none" strike="noStrike" dirty="0">
                          <a:solidFill>
                            <a:srgbClr val="FFFFFF"/>
                          </a:solidFill>
                          <a:effectLst/>
                          <a:latin typeface="Calibri"/>
                        </a:rPr>
                        <a:t>181.88</a:t>
                      </a:r>
                    </a:p>
                  </a:txBody>
                  <a:tcPr marL="0" marR="0" marT="0" marB="0" anchor="ctr">
                    <a:lnL>
                      <a:noFill/>
                    </a:lnL>
                    <a:lnR>
                      <a:noFill/>
                    </a:lnR>
                    <a:lnT>
                      <a:noFill/>
                    </a:lnT>
                    <a:lnB>
                      <a:noFill/>
                    </a:lnB>
                  </a:tcPr>
                </a:tc>
                <a:extLst>
                  <a:ext uri="{0D108BD9-81ED-4DB2-BD59-A6C34878D82A}">
                    <a16:rowId xmlns:a16="http://schemas.microsoft.com/office/drawing/2014/main" val="10005"/>
                  </a:ext>
                </a:extLst>
              </a:tr>
              <a:tr h="190500">
                <a:tc>
                  <a:txBody>
                    <a:bodyPr/>
                    <a:lstStyle/>
                    <a:p>
                      <a:pPr algn="ctr" fontAlgn="b"/>
                      <a:r>
                        <a:rPr lang="en-US" sz="1200" b="0" i="0" u="none" strike="noStrike" dirty="0" err="1">
                          <a:solidFill>
                            <a:srgbClr val="FFFFFF"/>
                          </a:solidFill>
                          <a:effectLst/>
                          <a:latin typeface="Calibri"/>
                        </a:rPr>
                        <a:t>Wk</a:t>
                      </a:r>
                      <a:r>
                        <a:rPr lang="en-US" sz="1200" b="0" i="0" u="none" strike="noStrike" dirty="0">
                          <a:solidFill>
                            <a:srgbClr val="FFFFFF"/>
                          </a:solidFill>
                          <a:effectLst/>
                          <a:latin typeface="Calibri"/>
                        </a:rPr>
                        <a:t> 7</a:t>
                      </a:r>
                    </a:p>
                  </a:txBody>
                  <a:tcPr marL="0" marR="0" marT="0" marB="0" anchor="ctr">
                    <a:lnL>
                      <a:noFill/>
                    </a:lnL>
                    <a:lnR>
                      <a:noFill/>
                    </a:lnR>
                    <a:lnT>
                      <a:noFill/>
                    </a:lnT>
                    <a:lnB>
                      <a:noFill/>
                    </a:lnB>
                  </a:tcPr>
                </a:tc>
                <a:tc>
                  <a:txBody>
                    <a:bodyPr/>
                    <a:lstStyle/>
                    <a:p>
                      <a:pPr algn="ctr" fontAlgn="b"/>
                      <a:r>
                        <a:rPr lang="en-US" sz="1200" b="0" i="0" u="none" strike="noStrike" dirty="0">
                          <a:solidFill>
                            <a:srgbClr val="FFFFFF"/>
                          </a:solidFill>
                          <a:effectLst/>
                          <a:latin typeface="Calibri"/>
                        </a:rPr>
                        <a:t>196.22</a:t>
                      </a:r>
                    </a:p>
                  </a:txBody>
                  <a:tcPr marL="0" marR="0" marT="0" marB="0" anchor="ctr">
                    <a:lnL>
                      <a:noFill/>
                    </a:lnL>
                    <a:lnR>
                      <a:noFill/>
                    </a:lnR>
                    <a:lnT>
                      <a:noFill/>
                    </a:lnT>
                    <a:lnB>
                      <a:noFill/>
                    </a:lnB>
                  </a:tcPr>
                </a:tc>
                <a:extLst>
                  <a:ext uri="{0D108BD9-81ED-4DB2-BD59-A6C34878D82A}">
                    <a16:rowId xmlns:a16="http://schemas.microsoft.com/office/drawing/2014/main" val="10006"/>
                  </a:ext>
                </a:extLst>
              </a:tr>
              <a:tr h="190500">
                <a:tc>
                  <a:txBody>
                    <a:bodyPr/>
                    <a:lstStyle/>
                    <a:p>
                      <a:pPr algn="ctr" fontAlgn="b"/>
                      <a:r>
                        <a:rPr lang="en-US" sz="1200" b="0" i="0" u="none" strike="noStrike" dirty="0" err="1">
                          <a:solidFill>
                            <a:srgbClr val="FFFFFF"/>
                          </a:solidFill>
                          <a:effectLst/>
                          <a:latin typeface="Calibri"/>
                        </a:rPr>
                        <a:t>Wk</a:t>
                      </a:r>
                      <a:r>
                        <a:rPr lang="en-US" sz="1200" b="0" i="0" u="none" strike="noStrike" dirty="0">
                          <a:solidFill>
                            <a:srgbClr val="FFFFFF"/>
                          </a:solidFill>
                          <a:effectLst/>
                          <a:latin typeface="Calibri"/>
                        </a:rPr>
                        <a:t> 8</a:t>
                      </a:r>
                    </a:p>
                  </a:txBody>
                  <a:tcPr marL="0" marR="0" marT="0" marB="0" anchor="ctr">
                    <a:lnL>
                      <a:noFill/>
                    </a:lnL>
                    <a:lnR>
                      <a:noFill/>
                    </a:lnR>
                    <a:lnT>
                      <a:noFill/>
                    </a:lnT>
                    <a:lnB>
                      <a:noFill/>
                    </a:lnB>
                  </a:tcPr>
                </a:tc>
                <a:tc>
                  <a:txBody>
                    <a:bodyPr/>
                    <a:lstStyle/>
                    <a:p>
                      <a:pPr algn="ctr" fontAlgn="b"/>
                      <a:r>
                        <a:rPr lang="en-US" sz="1200" b="0" i="0" u="none" strike="noStrike" dirty="0">
                          <a:solidFill>
                            <a:srgbClr val="FFFFFF"/>
                          </a:solidFill>
                          <a:effectLst/>
                          <a:latin typeface="Calibri"/>
                        </a:rPr>
                        <a:t>120.3</a:t>
                      </a:r>
                    </a:p>
                  </a:txBody>
                  <a:tcPr marL="0" marR="0" marT="0" marB="0" anchor="ctr">
                    <a:lnL>
                      <a:noFill/>
                    </a:lnL>
                    <a:lnR>
                      <a:noFill/>
                    </a:lnR>
                    <a:lnT>
                      <a:noFill/>
                    </a:lnT>
                    <a:lnB>
                      <a:noFill/>
                    </a:lnB>
                  </a:tcPr>
                </a:tc>
                <a:extLst>
                  <a:ext uri="{0D108BD9-81ED-4DB2-BD59-A6C34878D82A}">
                    <a16:rowId xmlns:a16="http://schemas.microsoft.com/office/drawing/2014/main" val="10007"/>
                  </a:ext>
                </a:extLst>
              </a:tr>
              <a:tr h="190500">
                <a:tc>
                  <a:txBody>
                    <a:bodyPr/>
                    <a:lstStyle/>
                    <a:p>
                      <a:pPr algn="ctr" fontAlgn="b"/>
                      <a:r>
                        <a:rPr lang="en-US" sz="1200" b="0" i="0" u="none" strike="noStrike" dirty="0" err="1">
                          <a:solidFill>
                            <a:srgbClr val="FFFFFF"/>
                          </a:solidFill>
                          <a:effectLst/>
                          <a:latin typeface="Calibri"/>
                        </a:rPr>
                        <a:t>Wk</a:t>
                      </a:r>
                      <a:r>
                        <a:rPr lang="en-US" sz="1200" b="0" i="0" u="none" strike="noStrike" dirty="0">
                          <a:solidFill>
                            <a:srgbClr val="FFFFFF"/>
                          </a:solidFill>
                          <a:effectLst/>
                          <a:latin typeface="Calibri"/>
                        </a:rPr>
                        <a:t> 9</a:t>
                      </a:r>
                    </a:p>
                  </a:txBody>
                  <a:tcPr marL="0" marR="0" marT="0" marB="0" anchor="ctr">
                    <a:lnL>
                      <a:noFill/>
                    </a:lnL>
                    <a:lnR>
                      <a:noFill/>
                    </a:lnR>
                    <a:lnT>
                      <a:noFill/>
                    </a:lnT>
                    <a:lnB>
                      <a:noFill/>
                    </a:lnB>
                  </a:tcPr>
                </a:tc>
                <a:tc>
                  <a:txBody>
                    <a:bodyPr/>
                    <a:lstStyle/>
                    <a:p>
                      <a:pPr algn="ctr" fontAlgn="b"/>
                      <a:r>
                        <a:rPr lang="en-US" sz="1200" b="0" i="0" u="none" strike="noStrike" dirty="0">
                          <a:solidFill>
                            <a:srgbClr val="FFFFFF"/>
                          </a:solidFill>
                          <a:effectLst/>
                          <a:latin typeface="Calibri"/>
                        </a:rPr>
                        <a:t>167.24</a:t>
                      </a:r>
                    </a:p>
                  </a:txBody>
                  <a:tcPr marL="0" marR="0" marT="0" marB="0" anchor="ctr">
                    <a:lnL>
                      <a:noFill/>
                    </a:lnL>
                    <a:lnR>
                      <a:noFill/>
                    </a:lnR>
                    <a:lnT>
                      <a:noFill/>
                    </a:lnT>
                    <a:lnB>
                      <a:noFill/>
                    </a:lnB>
                  </a:tcPr>
                </a:tc>
                <a:extLst>
                  <a:ext uri="{0D108BD9-81ED-4DB2-BD59-A6C34878D82A}">
                    <a16:rowId xmlns:a16="http://schemas.microsoft.com/office/drawing/2014/main" val="10008"/>
                  </a:ext>
                </a:extLst>
              </a:tr>
              <a:tr h="190500">
                <a:tc>
                  <a:txBody>
                    <a:bodyPr/>
                    <a:lstStyle/>
                    <a:p>
                      <a:pPr algn="ctr" fontAlgn="b"/>
                      <a:r>
                        <a:rPr lang="en-US" sz="1200" b="0" i="0" u="none" strike="noStrike" dirty="0" err="1">
                          <a:solidFill>
                            <a:srgbClr val="FFFFFF"/>
                          </a:solidFill>
                          <a:effectLst/>
                          <a:latin typeface="Calibri"/>
                        </a:rPr>
                        <a:t>Wk</a:t>
                      </a:r>
                      <a:r>
                        <a:rPr lang="en-US" sz="1200" b="0" i="0" u="none" strike="noStrike" dirty="0">
                          <a:solidFill>
                            <a:srgbClr val="FFFFFF"/>
                          </a:solidFill>
                          <a:effectLst/>
                          <a:latin typeface="Calibri"/>
                        </a:rPr>
                        <a:t> 10</a:t>
                      </a:r>
                    </a:p>
                  </a:txBody>
                  <a:tcPr marL="0" marR="0" marT="0" marB="0" anchor="ctr">
                    <a:lnL>
                      <a:noFill/>
                    </a:lnL>
                    <a:lnR>
                      <a:noFill/>
                    </a:lnR>
                    <a:lnT>
                      <a:noFill/>
                    </a:lnT>
                    <a:lnB>
                      <a:noFill/>
                    </a:lnB>
                  </a:tcPr>
                </a:tc>
                <a:tc>
                  <a:txBody>
                    <a:bodyPr/>
                    <a:lstStyle/>
                    <a:p>
                      <a:pPr algn="ctr" fontAlgn="b"/>
                      <a:r>
                        <a:rPr lang="en-US" sz="1200" b="0" i="0" u="none" strike="noStrike" dirty="0">
                          <a:solidFill>
                            <a:srgbClr val="FFFFFF"/>
                          </a:solidFill>
                          <a:effectLst/>
                          <a:latin typeface="Calibri"/>
                        </a:rPr>
                        <a:t>129.64</a:t>
                      </a:r>
                    </a:p>
                  </a:txBody>
                  <a:tcPr marL="0" marR="0" marT="0" marB="0" anchor="ctr">
                    <a:lnL>
                      <a:noFill/>
                    </a:lnL>
                    <a:lnR>
                      <a:noFill/>
                    </a:lnR>
                    <a:lnT>
                      <a:noFill/>
                    </a:lnT>
                    <a:lnB>
                      <a:noFill/>
                    </a:lnB>
                  </a:tcPr>
                </a:tc>
                <a:extLst>
                  <a:ext uri="{0D108BD9-81ED-4DB2-BD59-A6C34878D82A}">
                    <a16:rowId xmlns:a16="http://schemas.microsoft.com/office/drawing/2014/main" val="10009"/>
                  </a:ext>
                </a:extLst>
              </a:tr>
              <a:tr h="190500">
                <a:tc>
                  <a:txBody>
                    <a:bodyPr/>
                    <a:lstStyle/>
                    <a:p>
                      <a:pPr algn="ctr" fontAlgn="b"/>
                      <a:r>
                        <a:rPr lang="en-US" sz="1200" b="0" i="0" u="none" strike="noStrike" dirty="0" err="1">
                          <a:solidFill>
                            <a:srgbClr val="FFFFFF"/>
                          </a:solidFill>
                          <a:effectLst/>
                          <a:latin typeface="Calibri"/>
                        </a:rPr>
                        <a:t>Wk</a:t>
                      </a:r>
                      <a:r>
                        <a:rPr lang="en-US" sz="1200" b="0" i="0" u="none" strike="noStrike" dirty="0">
                          <a:solidFill>
                            <a:srgbClr val="FFFFFF"/>
                          </a:solidFill>
                          <a:effectLst/>
                          <a:latin typeface="Calibri"/>
                        </a:rPr>
                        <a:t> 11</a:t>
                      </a:r>
                    </a:p>
                  </a:txBody>
                  <a:tcPr marL="0" marR="0" marT="0" marB="0" anchor="ctr">
                    <a:lnL>
                      <a:noFill/>
                    </a:lnL>
                    <a:lnR>
                      <a:noFill/>
                    </a:lnR>
                    <a:lnT>
                      <a:noFill/>
                    </a:lnT>
                    <a:lnB>
                      <a:noFill/>
                    </a:lnB>
                  </a:tcPr>
                </a:tc>
                <a:tc>
                  <a:txBody>
                    <a:bodyPr/>
                    <a:lstStyle/>
                    <a:p>
                      <a:pPr algn="ctr" fontAlgn="b"/>
                      <a:r>
                        <a:rPr lang="en-US" sz="1200" b="0" i="0" u="none" strike="noStrike" dirty="0">
                          <a:solidFill>
                            <a:srgbClr val="FFFFFF"/>
                          </a:solidFill>
                          <a:effectLst/>
                          <a:latin typeface="Calibri"/>
                        </a:rPr>
                        <a:t>148.22</a:t>
                      </a:r>
                    </a:p>
                  </a:txBody>
                  <a:tcPr marL="0" marR="0" marT="0" marB="0" anchor="ctr">
                    <a:lnL>
                      <a:noFill/>
                    </a:lnL>
                    <a:lnR>
                      <a:noFill/>
                    </a:lnR>
                    <a:lnT>
                      <a:noFill/>
                    </a:lnT>
                    <a:lnB>
                      <a:noFill/>
                    </a:lnB>
                  </a:tcPr>
                </a:tc>
                <a:extLst>
                  <a:ext uri="{0D108BD9-81ED-4DB2-BD59-A6C34878D82A}">
                    <a16:rowId xmlns:a16="http://schemas.microsoft.com/office/drawing/2014/main" val="10010"/>
                  </a:ext>
                </a:extLst>
              </a:tr>
              <a:tr h="190500">
                <a:tc>
                  <a:txBody>
                    <a:bodyPr/>
                    <a:lstStyle/>
                    <a:p>
                      <a:pPr algn="ctr" fontAlgn="b"/>
                      <a:r>
                        <a:rPr lang="en-US" sz="1200" b="0" i="0" u="none" strike="noStrike" dirty="0" err="1">
                          <a:solidFill>
                            <a:srgbClr val="FFFFFF"/>
                          </a:solidFill>
                          <a:effectLst/>
                          <a:latin typeface="Calibri"/>
                        </a:rPr>
                        <a:t>Wk</a:t>
                      </a:r>
                      <a:r>
                        <a:rPr lang="en-US" sz="1200" b="0" i="0" u="none" strike="noStrike" dirty="0">
                          <a:solidFill>
                            <a:srgbClr val="FFFFFF"/>
                          </a:solidFill>
                          <a:effectLst/>
                          <a:latin typeface="Calibri"/>
                        </a:rPr>
                        <a:t> 12</a:t>
                      </a:r>
                    </a:p>
                  </a:txBody>
                  <a:tcPr marL="0" marR="0" marT="0" marB="0" anchor="ctr">
                    <a:lnL>
                      <a:noFill/>
                    </a:lnL>
                    <a:lnR>
                      <a:noFill/>
                    </a:lnR>
                    <a:lnT>
                      <a:noFill/>
                    </a:lnT>
                    <a:lnB>
                      <a:noFill/>
                    </a:lnB>
                  </a:tcPr>
                </a:tc>
                <a:tc>
                  <a:txBody>
                    <a:bodyPr/>
                    <a:lstStyle/>
                    <a:p>
                      <a:pPr algn="ctr" fontAlgn="b"/>
                      <a:r>
                        <a:rPr lang="en-US" sz="1200" b="0" i="0" u="none" strike="noStrike" dirty="0">
                          <a:solidFill>
                            <a:srgbClr val="FFFFFF"/>
                          </a:solidFill>
                          <a:effectLst/>
                          <a:latin typeface="Calibri"/>
                        </a:rPr>
                        <a:t>148.56</a:t>
                      </a:r>
                    </a:p>
                  </a:txBody>
                  <a:tcPr marL="0" marR="0" marT="0" marB="0" anchor="ctr">
                    <a:lnL>
                      <a:noFill/>
                    </a:lnL>
                    <a:lnR>
                      <a:noFill/>
                    </a:lnR>
                    <a:lnT>
                      <a:noFill/>
                    </a:lnT>
                    <a:lnB>
                      <a:noFill/>
                    </a:lnB>
                  </a:tcPr>
                </a:tc>
                <a:extLst>
                  <a:ext uri="{0D108BD9-81ED-4DB2-BD59-A6C34878D82A}">
                    <a16:rowId xmlns:a16="http://schemas.microsoft.com/office/drawing/2014/main" val="10011"/>
                  </a:ext>
                </a:extLst>
              </a:tr>
              <a:tr h="190500">
                <a:tc>
                  <a:txBody>
                    <a:bodyPr/>
                    <a:lstStyle/>
                    <a:p>
                      <a:pPr algn="ctr" fontAlgn="b"/>
                      <a:r>
                        <a:rPr lang="en-US" sz="1200" b="0" i="0" u="none" strike="noStrike" dirty="0" err="1">
                          <a:solidFill>
                            <a:srgbClr val="FFFFFF"/>
                          </a:solidFill>
                          <a:effectLst/>
                          <a:latin typeface="Calibri"/>
                        </a:rPr>
                        <a:t>Wk</a:t>
                      </a:r>
                      <a:r>
                        <a:rPr lang="en-US" sz="1200" b="0" i="0" u="none" strike="noStrike" dirty="0">
                          <a:solidFill>
                            <a:srgbClr val="FFFFFF"/>
                          </a:solidFill>
                          <a:effectLst/>
                          <a:latin typeface="Calibri"/>
                        </a:rPr>
                        <a:t> 13</a:t>
                      </a:r>
                    </a:p>
                  </a:txBody>
                  <a:tcPr marL="0" marR="0" marT="0" marB="0" anchor="ctr">
                    <a:lnL>
                      <a:noFill/>
                    </a:lnL>
                    <a:lnR>
                      <a:noFill/>
                    </a:lnR>
                    <a:lnT>
                      <a:noFill/>
                    </a:lnT>
                    <a:lnB>
                      <a:noFill/>
                    </a:lnB>
                  </a:tcPr>
                </a:tc>
                <a:tc>
                  <a:txBody>
                    <a:bodyPr/>
                    <a:lstStyle/>
                    <a:p>
                      <a:pPr algn="ctr" fontAlgn="b"/>
                      <a:r>
                        <a:rPr lang="en-US" sz="1200" b="0" i="0" u="none" strike="noStrike" dirty="0">
                          <a:solidFill>
                            <a:srgbClr val="FFFFFF"/>
                          </a:solidFill>
                          <a:effectLst/>
                          <a:latin typeface="Calibri"/>
                        </a:rPr>
                        <a:t>124.56</a:t>
                      </a:r>
                    </a:p>
                  </a:txBody>
                  <a:tcPr marL="0" marR="0" marT="0" marB="0" anchor="ctr">
                    <a:lnL>
                      <a:noFill/>
                    </a:lnL>
                    <a:lnR>
                      <a:noFill/>
                    </a:lnR>
                    <a:lnT>
                      <a:noFill/>
                    </a:lnT>
                    <a:lnB>
                      <a:noFill/>
                    </a:lnB>
                  </a:tcPr>
                </a:tc>
                <a:extLst>
                  <a:ext uri="{0D108BD9-81ED-4DB2-BD59-A6C34878D82A}">
                    <a16:rowId xmlns:a16="http://schemas.microsoft.com/office/drawing/2014/main" val="10012"/>
                  </a:ext>
                </a:extLst>
              </a:tr>
            </a:tbl>
          </a:graphicData>
        </a:graphic>
      </p:graphicFrame>
      <p:grpSp>
        <p:nvGrpSpPr>
          <p:cNvPr id="20" name="Group 19"/>
          <p:cNvGrpSpPr/>
          <p:nvPr/>
        </p:nvGrpSpPr>
        <p:grpSpPr>
          <a:xfrm>
            <a:off x="2496634" y="1086340"/>
            <a:ext cx="1875771" cy="316782"/>
            <a:chOff x="2488746" y="999561"/>
            <a:chExt cx="1875771" cy="316782"/>
          </a:xfrm>
        </p:grpSpPr>
        <p:sp>
          <p:nvSpPr>
            <p:cNvPr id="16" name="Rounded Rectangle 15"/>
            <p:cNvSpPr/>
            <p:nvPr/>
          </p:nvSpPr>
          <p:spPr>
            <a:xfrm>
              <a:off x="2496633" y="999561"/>
              <a:ext cx="1867884" cy="31678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488746" y="1011882"/>
              <a:ext cx="1867884" cy="292388"/>
            </a:xfrm>
            <a:prstGeom prst="rect">
              <a:avLst/>
            </a:prstGeom>
            <a:noFill/>
          </p:spPr>
          <p:txBody>
            <a:bodyPr wrap="square" rtlCol="0">
              <a:spAutoFit/>
            </a:bodyPr>
            <a:lstStyle/>
            <a:p>
              <a:pPr algn="ctr"/>
              <a:r>
                <a:rPr lang="en-US" sz="1300" b="1" dirty="0">
                  <a:solidFill>
                    <a:srgbClr val="000000"/>
                  </a:solidFill>
                  <a:latin typeface="Segoe UI"/>
                  <a:cs typeface="Segoe UI"/>
                </a:rPr>
                <a:t>Most </a:t>
              </a:r>
              <a:r>
                <a:rPr lang="en-US" sz="1300" b="1" dirty="0" err="1">
                  <a:solidFill>
                    <a:srgbClr val="000000"/>
                  </a:solidFill>
                  <a:latin typeface="Segoe UI"/>
                  <a:cs typeface="Segoe UI"/>
                </a:rPr>
                <a:t>Pts</a:t>
              </a:r>
              <a:r>
                <a:rPr lang="en-US" sz="1300" b="1" dirty="0">
                  <a:solidFill>
                    <a:srgbClr val="000000"/>
                  </a:solidFill>
                  <a:latin typeface="Segoe UI"/>
                  <a:cs typeface="Segoe UI"/>
                </a:rPr>
                <a:t> Team </a:t>
              </a:r>
              <a:r>
                <a:rPr lang="en-US" sz="1300" b="1" dirty="0" err="1">
                  <a:solidFill>
                    <a:srgbClr val="000000"/>
                  </a:solidFill>
                  <a:latin typeface="Segoe UI"/>
                  <a:cs typeface="Segoe UI"/>
                </a:rPr>
                <a:t>Wk</a:t>
              </a:r>
              <a:endParaRPr lang="en-US" sz="1300" b="1" dirty="0">
                <a:solidFill>
                  <a:srgbClr val="000000"/>
                </a:solidFill>
                <a:latin typeface="Segoe UI"/>
                <a:cs typeface="Segoe UI"/>
              </a:endParaRPr>
            </a:p>
          </p:txBody>
        </p:sp>
      </p:grpSp>
      <p:sp>
        <p:nvSpPr>
          <p:cNvPr id="8" name="TextBox 7"/>
          <p:cNvSpPr txBox="1"/>
          <p:nvPr/>
        </p:nvSpPr>
        <p:spPr>
          <a:xfrm>
            <a:off x="2504522" y="1589408"/>
            <a:ext cx="1867884" cy="523220"/>
          </a:xfrm>
          <a:prstGeom prst="rect">
            <a:avLst/>
          </a:prstGeom>
          <a:noFill/>
        </p:spPr>
        <p:txBody>
          <a:bodyPr wrap="square" rtlCol="0">
            <a:spAutoFit/>
          </a:bodyPr>
          <a:lstStyle/>
          <a:p>
            <a:pPr algn="ctr"/>
            <a:r>
              <a:rPr lang="en-US" sz="1400" b="1" dirty="0">
                <a:solidFill>
                  <a:srgbClr val="FFFFFF"/>
                </a:solidFill>
                <a:latin typeface="Segoe UI"/>
                <a:cs typeface="Segoe UI"/>
              </a:rPr>
              <a:t>Aaron – 206.92</a:t>
            </a:r>
          </a:p>
          <a:p>
            <a:pPr algn="ctr"/>
            <a:r>
              <a:rPr lang="en-US" sz="1400" b="1" dirty="0">
                <a:solidFill>
                  <a:srgbClr val="FFFFFF"/>
                </a:solidFill>
                <a:latin typeface="Segoe UI"/>
                <a:cs typeface="Segoe UI"/>
              </a:rPr>
              <a:t>20.7 pts/player avg</a:t>
            </a:r>
          </a:p>
        </p:txBody>
      </p:sp>
      <p:grpSp>
        <p:nvGrpSpPr>
          <p:cNvPr id="21" name="Group 20"/>
          <p:cNvGrpSpPr/>
          <p:nvPr/>
        </p:nvGrpSpPr>
        <p:grpSpPr>
          <a:xfrm>
            <a:off x="4698752" y="1088568"/>
            <a:ext cx="2082252" cy="316782"/>
            <a:chOff x="4690864" y="1009678"/>
            <a:chExt cx="2082252" cy="316782"/>
          </a:xfrm>
        </p:grpSpPr>
        <p:sp>
          <p:nvSpPr>
            <p:cNvPr id="17" name="Rounded Rectangle 16"/>
            <p:cNvSpPr/>
            <p:nvPr/>
          </p:nvSpPr>
          <p:spPr>
            <a:xfrm>
              <a:off x="4690864" y="1009678"/>
              <a:ext cx="2082251" cy="31678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690865" y="1012998"/>
              <a:ext cx="2082251" cy="292388"/>
            </a:xfrm>
            <a:prstGeom prst="rect">
              <a:avLst/>
            </a:prstGeom>
            <a:noFill/>
          </p:spPr>
          <p:txBody>
            <a:bodyPr wrap="square" rtlCol="0">
              <a:spAutoFit/>
            </a:bodyPr>
            <a:lstStyle/>
            <a:p>
              <a:pPr algn="ctr"/>
              <a:r>
                <a:rPr lang="en-US" sz="1300" b="1" dirty="0">
                  <a:solidFill>
                    <a:srgbClr val="000000"/>
                  </a:solidFill>
                  <a:latin typeface="Segoe UI"/>
                  <a:cs typeface="Segoe UI"/>
                </a:rPr>
                <a:t>Most </a:t>
              </a:r>
              <a:r>
                <a:rPr lang="en-US" sz="1300" b="1" dirty="0" err="1">
                  <a:solidFill>
                    <a:srgbClr val="000000"/>
                  </a:solidFill>
                  <a:latin typeface="Segoe UI"/>
                  <a:cs typeface="Segoe UI"/>
                </a:rPr>
                <a:t>Pts</a:t>
              </a:r>
              <a:r>
                <a:rPr lang="en-US" sz="1300" b="1" dirty="0">
                  <a:solidFill>
                    <a:srgbClr val="000000"/>
                  </a:solidFill>
                  <a:latin typeface="Segoe UI"/>
                  <a:cs typeface="Segoe UI"/>
                </a:rPr>
                <a:t> Started Player</a:t>
              </a:r>
            </a:p>
          </p:txBody>
        </p:sp>
      </p:grpSp>
      <p:sp>
        <p:nvSpPr>
          <p:cNvPr id="11" name="TextBox 10"/>
          <p:cNvSpPr txBox="1"/>
          <p:nvPr/>
        </p:nvSpPr>
        <p:spPr>
          <a:xfrm>
            <a:off x="4690865" y="1598413"/>
            <a:ext cx="2082251" cy="1161857"/>
          </a:xfrm>
          <a:prstGeom prst="rect">
            <a:avLst/>
          </a:prstGeom>
          <a:noFill/>
        </p:spPr>
        <p:txBody>
          <a:bodyPr wrap="square" rtlCol="0">
            <a:spAutoFit/>
          </a:bodyPr>
          <a:lstStyle/>
          <a:p>
            <a:pPr algn="ctr"/>
            <a:r>
              <a:rPr lang="en-US" sz="1350" b="1" dirty="0">
                <a:solidFill>
                  <a:srgbClr val="FFFFFF"/>
                </a:solidFill>
                <a:latin typeface="Segoe UI"/>
                <a:cs typeface="Segoe UI"/>
              </a:rPr>
              <a:t>Aaron – Tyreek – 62.4</a:t>
            </a:r>
          </a:p>
          <a:p>
            <a:pPr algn="ctr"/>
            <a:endParaRPr lang="en-US" sz="1400" dirty="0">
              <a:solidFill>
                <a:srgbClr val="FFFFFF"/>
              </a:solidFill>
              <a:latin typeface="Segoe UI"/>
              <a:cs typeface="Segoe UI"/>
            </a:endParaRPr>
          </a:p>
          <a:p>
            <a:pPr algn="ctr"/>
            <a:r>
              <a:rPr lang="en-US" sz="1400" dirty="0">
                <a:solidFill>
                  <a:srgbClr val="FFFFFF"/>
                </a:solidFill>
                <a:latin typeface="Segoe UI"/>
                <a:cs typeface="Segoe UI"/>
              </a:rPr>
              <a:t>13 rec</a:t>
            </a:r>
          </a:p>
          <a:p>
            <a:pPr algn="ctr"/>
            <a:r>
              <a:rPr lang="en-US" sz="1400" dirty="0">
                <a:solidFill>
                  <a:srgbClr val="FFFFFF"/>
                </a:solidFill>
                <a:latin typeface="Segoe UI"/>
                <a:cs typeface="Segoe UI"/>
              </a:rPr>
              <a:t>269 yds</a:t>
            </a:r>
          </a:p>
          <a:p>
            <a:pPr algn="ctr"/>
            <a:r>
              <a:rPr lang="en-US" sz="1400" dirty="0">
                <a:solidFill>
                  <a:srgbClr val="FFFFFF"/>
                </a:solidFill>
                <a:latin typeface="Segoe UI"/>
                <a:cs typeface="Segoe UI"/>
              </a:rPr>
              <a:t>3 TDs</a:t>
            </a:r>
          </a:p>
        </p:txBody>
      </p:sp>
      <p:grpSp>
        <p:nvGrpSpPr>
          <p:cNvPr id="22" name="Group 21"/>
          <p:cNvGrpSpPr/>
          <p:nvPr/>
        </p:nvGrpSpPr>
        <p:grpSpPr>
          <a:xfrm>
            <a:off x="7058098" y="1072790"/>
            <a:ext cx="1867884" cy="316782"/>
            <a:chOff x="7018658" y="1009678"/>
            <a:chExt cx="1867884" cy="316782"/>
          </a:xfrm>
        </p:grpSpPr>
        <p:sp>
          <p:nvSpPr>
            <p:cNvPr id="18" name="Rounded Rectangle 17"/>
            <p:cNvSpPr/>
            <p:nvPr/>
          </p:nvSpPr>
          <p:spPr>
            <a:xfrm>
              <a:off x="7018658" y="1009678"/>
              <a:ext cx="1867884" cy="31678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7018658" y="1028776"/>
              <a:ext cx="1867884" cy="284693"/>
            </a:xfrm>
            <a:prstGeom prst="rect">
              <a:avLst/>
            </a:prstGeom>
            <a:noFill/>
          </p:spPr>
          <p:txBody>
            <a:bodyPr wrap="square" rtlCol="0">
              <a:spAutoFit/>
            </a:bodyPr>
            <a:lstStyle/>
            <a:p>
              <a:pPr algn="ctr"/>
              <a:r>
                <a:rPr lang="en-US" sz="1250" b="1" dirty="0">
                  <a:solidFill>
                    <a:srgbClr val="000000"/>
                  </a:solidFill>
                  <a:latin typeface="Segoe UI"/>
                  <a:cs typeface="Segoe UI"/>
                </a:rPr>
                <a:t>Closest Margin Defeat</a:t>
              </a:r>
            </a:p>
          </p:txBody>
        </p:sp>
      </p:grpSp>
      <p:sp>
        <p:nvSpPr>
          <p:cNvPr id="13" name="TextBox 12"/>
          <p:cNvSpPr txBox="1"/>
          <p:nvPr/>
        </p:nvSpPr>
        <p:spPr>
          <a:xfrm>
            <a:off x="7058099" y="1598413"/>
            <a:ext cx="1867884" cy="1384995"/>
          </a:xfrm>
          <a:prstGeom prst="rect">
            <a:avLst/>
          </a:prstGeom>
          <a:noFill/>
        </p:spPr>
        <p:txBody>
          <a:bodyPr wrap="square" rtlCol="0">
            <a:spAutoFit/>
          </a:bodyPr>
          <a:lstStyle/>
          <a:p>
            <a:pPr algn="ctr"/>
            <a:r>
              <a:rPr lang="en-US" sz="1400" b="1" dirty="0">
                <a:solidFill>
                  <a:srgbClr val="FFFFFF"/>
                </a:solidFill>
                <a:latin typeface="Segoe UI"/>
                <a:cs typeface="Segoe UI"/>
              </a:rPr>
              <a:t>Jim lost by 0.12 </a:t>
            </a:r>
          </a:p>
          <a:p>
            <a:pPr algn="ctr"/>
            <a:endParaRPr lang="en-US" sz="1400" dirty="0">
              <a:solidFill>
                <a:srgbClr val="FFFFFF"/>
              </a:solidFill>
              <a:latin typeface="Segoe UI"/>
              <a:cs typeface="Segoe UI"/>
            </a:endParaRPr>
          </a:p>
          <a:p>
            <a:pPr algn="ctr"/>
            <a:r>
              <a:rPr lang="en-US" sz="1400" dirty="0">
                <a:solidFill>
                  <a:srgbClr val="FFFFFF"/>
                </a:solidFill>
                <a:latin typeface="Segoe UI"/>
                <a:cs typeface="Segoe UI"/>
              </a:rPr>
              <a:t>Week 12</a:t>
            </a:r>
          </a:p>
          <a:p>
            <a:pPr algn="ctr"/>
            <a:endParaRPr lang="en-US" sz="1400" dirty="0">
              <a:solidFill>
                <a:srgbClr val="FFFFFF"/>
              </a:solidFill>
              <a:latin typeface="Segoe UI"/>
              <a:cs typeface="Segoe UI"/>
            </a:endParaRPr>
          </a:p>
          <a:p>
            <a:pPr algn="ctr"/>
            <a:r>
              <a:rPr lang="en-US" sz="1400" dirty="0">
                <a:solidFill>
                  <a:srgbClr val="FFFFFF"/>
                </a:solidFill>
                <a:latin typeface="Segoe UI"/>
                <a:cs typeface="Segoe UI"/>
              </a:rPr>
              <a:t>Trevor: 125.56</a:t>
            </a:r>
          </a:p>
          <a:p>
            <a:pPr algn="ctr"/>
            <a:r>
              <a:rPr lang="en-US" sz="1400" dirty="0">
                <a:solidFill>
                  <a:srgbClr val="FFFFFF"/>
                </a:solidFill>
                <a:latin typeface="Segoe UI"/>
                <a:cs typeface="Segoe UI"/>
              </a:rPr>
              <a:t>Jim:  125.44</a:t>
            </a:r>
          </a:p>
        </p:txBody>
      </p:sp>
      <p:graphicFrame>
        <p:nvGraphicFramePr>
          <p:cNvPr id="3" name="Table 2">
            <a:extLst>
              <a:ext uri="{FF2B5EF4-FFF2-40B4-BE49-F238E27FC236}">
                <a16:creationId xmlns:a16="http://schemas.microsoft.com/office/drawing/2014/main" id="{17036FF5-308D-4D2A-B614-14E08E14F6B2}"/>
              </a:ext>
            </a:extLst>
          </p:cNvPr>
          <p:cNvGraphicFramePr>
            <a:graphicFrameLocks noGrp="1"/>
          </p:cNvGraphicFramePr>
          <p:nvPr>
            <p:extLst>
              <p:ext uri="{D42A27DB-BD31-4B8C-83A1-F6EECF244321}">
                <p14:modId xmlns:p14="http://schemas.microsoft.com/office/powerpoint/2010/main" val="2954303451"/>
              </p:ext>
            </p:extLst>
          </p:nvPr>
        </p:nvGraphicFramePr>
        <p:xfrm>
          <a:off x="2505071" y="2212662"/>
          <a:ext cx="1819706" cy="2484520"/>
        </p:xfrm>
        <a:graphic>
          <a:graphicData uri="http://schemas.openxmlformats.org/drawingml/2006/table">
            <a:tbl>
              <a:tblPr/>
              <a:tblGrid>
                <a:gridCol w="1114204">
                  <a:extLst>
                    <a:ext uri="{9D8B030D-6E8A-4147-A177-3AD203B41FA5}">
                      <a16:colId xmlns:a16="http://schemas.microsoft.com/office/drawing/2014/main" val="20000"/>
                    </a:ext>
                  </a:extLst>
                </a:gridCol>
                <a:gridCol w="705502">
                  <a:extLst>
                    <a:ext uri="{9D8B030D-6E8A-4147-A177-3AD203B41FA5}">
                      <a16:colId xmlns:a16="http://schemas.microsoft.com/office/drawing/2014/main" val="20002"/>
                    </a:ext>
                  </a:extLst>
                </a:gridCol>
              </a:tblGrid>
              <a:tr h="248452">
                <a:tc>
                  <a:txBody>
                    <a:bodyPr/>
                    <a:lstStyle/>
                    <a:p>
                      <a:pPr algn="ctr" fontAlgn="b"/>
                      <a:r>
                        <a:rPr lang="en-US" sz="1100" b="0" i="0" u="none" strike="noStrike" dirty="0">
                          <a:solidFill>
                            <a:srgbClr val="FFFFFF"/>
                          </a:solidFill>
                          <a:effectLst/>
                          <a:latin typeface="Calibri"/>
                        </a:rPr>
                        <a:t>Rodgers</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dirty="0">
                          <a:solidFill>
                            <a:srgbClr val="FFFFFF"/>
                          </a:solidFill>
                          <a:effectLst/>
                          <a:latin typeface="Calibri"/>
                        </a:rPr>
                        <a:t>25.64</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2"/>
                  </a:ext>
                </a:extLst>
              </a:tr>
              <a:tr h="248452">
                <a:tc>
                  <a:txBody>
                    <a:bodyPr/>
                    <a:lstStyle/>
                    <a:p>
                      <a:pPr algn="ctr" fontAlgn="b"/>
                      <a:r>
                        <a:rPr lang="en-US" sz="1100" b="0" i="0" u="none" strike="noStrike" dirty="0">
                          <a:solidFill>
                            <a:srgbClr val="FFFFFF"/>
                          </a:solidFill>
                          <a:effectLst/>
                          <a:latin typeface="Calibri"/>
                        </a:rPr>
                        <a:t>Gore</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dirty="0">
                          <a:solidFill>
                            <a:srgbClr val="FFFFFF"/>
                          </a:solidFill>
                          <a:effectLst/>
                          <a:latin typeface="Calibri"/>
                        </a:rPr>
                        <a:t>11.6</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3"/>
                  </a:ext>
                </a:extLst>
              </a:tr>
              <a:tr h="248452">
                <a:tc>
                  <a:txBody>
                    <a:bodyPr/>
                    <a:lstStyle/>
                    <a:p>
                      <a:pPr algn="ctr" fontAlgn="b"/>
                      <a:r>
                        <a:rPr lang="en-US" sz="1100" b="0" i="0" u="none" strike="noStrike" dirty="0">
                          <a:solidFill>
                            <a:srgbClr val="FFFFFF"/>
                          </a:solidFill>
                          <a:effectLst/>
                          <a:latin typeface="Calibri"/>
                        </a:rPr>
                        <a:t>Chubb</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dirty="0">
                          <a:solidFill>
                            <a:srgbClr val="FFFFFF"/>
                          </a:solidFill>
                          <a:effectLst/>
                          <a:latin typeface="Calibri"/>
                        </a:rPr>
                        <a:t>27.6</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4"/>
                  </a:ext>
                </a:extLst>
              </a:tr>
              <a:tr h="248452">
                <a:tc>
                  <a:txBody>
                    <a:bodyPr/>
                    <a:lstStyle/>
                    <a:p>
                      <a:pPr algn="ctr" fontAlgn="b"/>
                      <a:r>
                        <a:rPr lang="en-US" sz="1100" b="0" i="0" u="none" strike="noStrike" dirty="0">
                          <a:solidFill>
                            <a:srgbClr val="FFFFFF"/>
                          </a:solidFill>
                          <a:effectLst/>
                          <a:latin typeface="Calibri"/>
                        </a:rPr>
                        <a:t>Keenan</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dirty="0">
                          <a:solidFill>
                            <a:srgbClr val="FFFFFF"/>
                          </a:solidFill>
                          <a:effectLst/>
                          <a:latin typeface="Calibri"/>
                        </a:rPr>
                        <a:t>16</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5"/>
                  </a:ext>
                </a:extLst>
              </a:tr>
              <a:tr h="248452">
                <a:tc>
                  <a:txBody>
                    <a:bodyPr/>
                    <a:lstStyle/>
                    <a:p>
                      <a:pPr algn="ctr" fontAlgn="b"/>
                      <a:r>
                        <a:rPr lang="en-US" sz="1100" b="0" i="0" u="none" strike="noStrike" dirty="0">
                          <a:solidFill>
                            <a:srgbClr val="FFFFFF"/>
                          </a:solidFill>
                          <a:effectLst/>
                          <a:latin typeface="Calibri"/>
                        </a:rPr>
                        <a:t>D Parker</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dirty="0">
                          <a:solidFill>
                            <a:srgbClr val="FFFFFF"/>
                          </a:solidFill>
                          <a:effectLst/>
                          <a:latin typeface="Calibri"/>
                        </a:rPr>
                        <a:t>20.9</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6"/>
                  </a:ext>
                </a:extLst>
              </a:tr>
              <a:tr h="248452">
                <a:tc>
                  <a:txBody>
                    <a:bodyPr/>
                    <a:lstStyle/>
                    <a:p>
                      <a:pPr algn="ctr" fontAlgn="b"/>
                      <a:r>
                        <a:rPr lang="en-US" sz="1100" b="0" i="0" u="none" strike="noStrike" dirty="0">
                          <a:solidFill>
                            <a:srgbClr val="FFFFFF"/>
                          </a:solidFill>
                          <a:effectLst/>
                          <a:latin typeface="Calibri"/>
                        </a:rPr>
                        <a:t>Gronk</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dirty="0">
                          <a:solidFill>
                            <a:srgbClr val="FFFFFF"/>
                          </a:solidFill>
                          <a:effectLst/>
                          <a:latin typeface="Calibri"/>
                        </a:rPr>
                        <a:t>17.6</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7"/>
                  </a:ext>
                </a:extLst>
              </a:tr>
              <a:tr h="248452">
                <a:tc>
                  <a:txBody>
                    <a:bodyPr/>
                    <a:lstStyle/>
                    <a:p>
                      <a:pPr algn="ctr" fontAlgn="b"/>
                      <a:r>
                        <a:rPr lang="en-US" sz="1100" b="0" i="0" u="none" strike="noStrike" dirty="0">
                          <a:solidFill>
                            <a:srgbClr val="FFFFFF"/>
                          </a:solidFill>
                          <a:effectLst/>
                          <a:latin typeface="Calibri"/>
                        </a:rPr>
                        <a:t>Tyreek</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dirty="0">
                          <a:solidFill>
                            <a:srgbClr val="FFFFFF"/>
                          </a:solidFill>
                          <a:effectLst/>
                          <a:latin typeface="Calibri"/>
                        </a:rPr>
                        <a:t>62.4</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8"/>
                  </a:ext>
                </a:extLst>
              </a:tr>
              <a:tr h="248452">
                <a:tc>
                  <a:txBody>
                    <a:bodyPr/>
                    <a:lstStyle/>
                    <a:p>
                      <a:pPr algn="ctr" fontAlgn="b"/>
                      <a:r>
                        <a:rPr lang="en-US" sz="1100" b="0" i="0" u="none" strike="noStrike" dirty="0">
                          <a:solidFill>
                            <a:srgbClr val="FFFFFF"/>
                          </a:solidFill>
                          <a:effectLst/>
                          <a:latin typeface="Calibri"/>
                        </a:rPr>
                        <a:t>Lazard</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dirty="0">
                          <a:solidFill>
                            <a:srgbClr val="FFFFFF"/>
                          </a:solidFill>
                          <a:effectLst/>
                          <a:latin typeface="Calibri"/>
                        </a:rPr>
                        <a:t>12.3</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9"/>
                  </a:ext>
                </a:extLst>
              </a:tr>
              <a:tr h="248452">
                <a:tc>
                  <a:txBody>
                    <a:bodyPr/>
                    <a:lstStyle/>
                    <a:p>
                      <a:pPr algn="ctr" fontAlgn="b"/>
                      <a:r>
                        <a:rPr lang="en-US" sz="1100" b="0" i="0" u="none" strike="noStrike" dirty="0" err="1">
                          <a:solidFill>
                            <a:srgbClr val="FFFFFF"/>
                          </a:solidFill>
                          <a:effectLst/>
                          <a:latin typeface="Calibri"/>
                        </a:rPr>
                        <a:t>Butker</a:t>
                      </a:r>
                      <a:endParaRPr lang="en-US" sz="1100" b="0" i="0" u="none" strike="noStrike" dirty="0">
                        <a:solidFill>
                          <a:srgbClr val="FFFFFF"/>
                        </a:solidFill>
                        <a:effectLst/>
                        <a:latin typeface="Calibri"/>
                      </a:endParaRP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dirty="0">
                          <a:solidFill>
                            <a:srgbClr val="FFFFFF"/>
                          </a:solidFill>
                          <a:effectLst/>
                          <a:latin typeface="Calibri"/>
                        </a:rPr>
                        <a:t>9</a:t>
                      </a:r>
                    </a:p>
                  </a:txBody>
                  <a:tcPr marL="0" marR="0" marT="0"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10"/>
                  </a:ext>
                </a:extLst>
              </a:tr>
              <a:tr h="248452">
                <a:tc>
                  <a:txBody>
                    <a:bodyPr/>
                    <a:lstStyle/>
                    <a:p>
                      <a:pPr algn="ctr" fontAlgn="b"/>
                      <a:r>
                        <a:rPr lang="en-US" sz="1100" b="0" i="0" u="none" strike="noStrike" dirty="0">
                          <a:solidFill>
                            <a:srgbClr val="FFFFFF"/>
                          </a:solidFill>
                          <a:effectLst/>
                          <a:latin typeface="Calibri"/>
                        </a:rPr>
                        <a:t>CLE </a:t>
                      </a:r>
                      <a:r>
                        <a:rPr lang="en-US" sz="1100" b="0" i="0" u="none" strike="noStrike" dirty="0" err="1">
                          <a:solidFill>
                            <a:srgbClr val="FFFFFF"/>
                          </a:solidFill>
                          <a:effectLst/>
                          <a:latin typeface="Calibri"/>
                        </a:rPr>
                        <a:t>dst</a:t>
                      </a:r>
                      <a:endParaRPr lang="en-US" sz="1100" b="0" i="0" u="none" strike="noStrike" dirty="0">
                        <a:solidFill>
                          <a:srgbClr val="FFFFFF"/>
                        </a:solidFill>
                        <a:effectLst/>
                        <a:latin typeface="Calibri"/>
                      </a:endParaRPr>
                    </a:p>
                  </a:txBody>
                  <a:tcPr marL="0" marR="0" marT="0" marB="0" anchor="ctr">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tcPr>
                </a:tc>
                <a:tc>
                  <a:txBody>
                    <a:bodyPr/>
                    <a:lstStyle/>
                    <a:p>
                      <a:pPr algn="ctr" fontAlgn="b"/>
                      <a:r>
                        <a:rPr lang="en-US" sz="1100" b="0" i="0" u="none" strike="noStrike" dirty="0">
                          <a:solidFill>
                            <a:srgbClr val="FFFFFF"/>
                          </a:solidFill>
                          <a:effectLst/>
                          <a:latin typeface="Calibri"/>
                        </a:rPr>
                        <a:t>3.88</a:t>
                      </a:r>
                    </a:p>
                  </a:txBody>
                  <a:tcPr marL="0" marR="0" marT="0" marB="0" anchor="ctr">
                    <a:lnL w="12700" cap="flat" cmpd="sng" algn="ctr">
                      <a:solidFill>
                        <a:prstClr val="black">
                          <a:lumMod val="50000"/>
                          <a:lumOff val="50000"/>
                        </a:prstClr>
                      </a:solidFill>
                      <a:prstDash val="solid"/>
                      <a:round/>
                      <a:headEnd type="none" w="med" len="med"/>
                      <a:tailEnd type="none" w="med" len="med"/>
                    </a:lnL>
                    <a:lnR w="12700" cap="flat" cmpd="sng" algn="ctr">
                      <a:solidFill>
                        <a:prstClr val="black">
                          <a:lumMod val="50000"/>
                          <a:lumOff val="50000"/>
                        </a:prstClr>
                      </a:solidFill>
                      <a:prstDash val="solid"/>
                      <a:round/>
                      <a:headEnd type="none" w="med" len="med"/>
                      <a:tailEnd type="none" w="med" len="med"/>
                    </a:lnR>
                    <a:lnT w="12700" cap="flat" cmpd="sng" algn="ctr">
                      <a:solidFill>
                        <a:prstClr val="black">
                          <a:lumMod val="50000"/>
                          <a:lumOff val="50000"/>
                        </a:prstClr>
                      </a:solidFill>
                      <a:prstDash val="solid"/>
                      <a:round/>
                      <a:headEnd type="none" w="med" len="med"/>
                      <a:tailEnd type="none" w="med" len="med"/>
                    </a:lnT>
                    <a:lnB w="1270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049416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EFEBE26-4F93-4E17-B5F8-DBEC95EC361C}"/>
              </a:ext>
            </a:extLst>
          </p:cNvPr>
          <p:cNvSpPr txBox="1"/>
          <p:nvPr/>
        </p:nvSpPr>
        <p:spPr>
          <a:xfrm>
            <a:off x="235320" y="277026"/>
            <a:ext cx="8696331" cy="584775"/>
          </a:xfrm>
          <a:prstGeom prst="rect">
            <a:avLst/>
          </a:prstGeom>
          <a:noFill/>
        </p:spPr>
        <p:txBody>
          <a:bodyPr wrap="squar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Let’s See That Cheesehead!!!</a:t>
            </a:r>
          </a:p>
        </p:txBody>
      </p:sp>
      <p:grpSp>
        <p:nvGrpSpPr>
          <p:cNvPr id="3" name="Group 2">
            <a:extLst>
              <a:ext uri="{FF2B5EF4-FFF2-40B4-BE49-F238E27FC236}">
                <a16:creationId xmlns:a16="http://schemas.microsoft.com/office/drawing/2014/main" id="{1216CA76-24C2-4A3F-B0F9-D9FA388960A7}"/>
              </a:ext>
            </a:extLst>
          </p:cNvPr>
          <p:cNvGrpSpPr/>
          <p:nvPr/>
        </p:nvGrpSpPr>
        <p:grpSpPr>
          <a:xfrm>
            <a:off x="2795203" y="1147247"/>
            <a:ext cx="3102894" cy="3393792"/>
            <a:chOff x="3155980" y="1515496"/>
            <a:chExt cx="2286000" cy="2500313"/>
          </a:xfrm>
        </p:grpSpPr>
        <p:pic>
          <p:nvPicPr>
            <p:cNvPr id="2" name="Picture 1">
              <a:extLst>
                <a:ext uri="{FF2B5EF4-FFF2-40B4-BE49-F238E27FC236}">
                  <a16:creationId xmlns:a16="http://schemas.microsoft.com/office/drawing/2014/main" id="{5781D786-034A-43B1-AC63-5EC39FF03CF0}"/>
                </a:ext>
              </a:extLst>
            </p:cNvPr>
            <p:cNvPicPr>
              <a:picLocks noChangeAspect="1"/>
            </p:cNvPicPr>
            <p:nvPr/>
          </p:nvPicPr>
          <p:blipFill rotWithShape="1">
            <a:blip r:embed="rId4"/>
            <a:srcRect l="31474" t="1381" r="23438" b="51435"/>
            <a:stretch/>
          </p:blipFill>
          <p:spPr>
            <a:xfrm>
              <a:off x="3483893" y="2187009"/>
              <a:ext cx="1734792" cy="1828800"/>
            </a:xfrm>
            <a:prstGeom prst="ellipse">
              <a:avLst/>
            </a:prstGeom>
          </p:spPr>
        </p:pic>
        <p:pic>
          <p:nvPicPr>
            <p:cNvPr id="18434" name="Picture 2" descr="A picture containing cheese, food&#10;&#10;Description automatically generated">
              <a:extLst>
                <a:ext uri="{FF2B5EF4-FFF2-40B4-BE49-F238E27FC236}">
                  <a16:creationId xmlns:a16="http://schemas.microsoft.com/office/drawing/2014/main" id="{633DD04B-368E-4A8D-B2C2-9A196311D9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5980" y="1515496"/>
              <a:ext cx="2286000" cy="1343025"/>
            </a:xfrm>
            <a:prstGeom prst="rect">
              <a:avLst/>
            </a:prstGeom>
            <a:noFill/>
          </p:spPr>
        </p:pic>
      </p:grpSp>
      <p:pic>
        <p:nvPicPr>
          <p:cNvPr id="7" name="BearsSuck_DraftPreso">
            <a:hlinkClick r:id="" action="ppaction://media"/>
            <a:extLst>
              <a:ext uri="{FF2B5EF4-FFF2-40B4-BE49-F238E27FC236}">
                <a16:creationId xmlns:a16="http://schemas.microsoft.com/office/drawing/2014/main" id="{8D68A484-2C04-4982-A7EA-4F4F57EF87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00" y="5533091"/>
            <a:ext cx="304800" cy="304800"/>
          </a:xfrm>
          <a:prstGeom prst="rect">
            <a:avLst/>
          </a:prstGeom>
        </p:spPr>
      </p:pic>
    </p:spTree>
    <p:extLst>
      <p:ext uri="{BB962C8B-B14F-4D97-AF65-F5344CB8AC3E}">
        <p14:creationId xmlns:p14="http://schemas.microsoft.com/office/powerpoint/2010/main" val="75272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755" fill="hold"/>
                                        <p:tgtEl>
                                          <p:spTgt spid="7"/>
                                        </p:tgtEl>
                                      </p:cBhvr>
                                    </p:cmd>
                                  </p:childTnLst>
                                </p:cTn>
                              </p:par>
                              <p:par>
                                <p:cTn id="7" presetID="10" presetClass="entr" presetSubtype="0" fill="hold" grpId="0" nodeType="withEffect">
                                  <p:stCondLst>
                                    <p:cond delay="25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0" presetClass="entr" presetSubtype="0" fill="hold" nodeType="withEffect">
                                  <p:stCondLst>
                                    <p:cond delay="2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6337"/>
            <a:ext cx="9143999" cy="707886"/>
          </a:xfrm>
          <a:prstGeom prst="rect">
            <a:avLst/>
          </a:prstGeom>
          <a:noFill/>
        </p:spPr>
        <p:txBody>
          <a:bodyPr wrap="square" rtlCol="0">
            <a:spAutoFit/>
          </a:bodyPr>
          <a:lstStyle/>
          <a:p>
            <a:pPr algn="ctr"/>
            <a:r>
              <a:rPr lang="en-US" sz="4000" b="1" dirty="0">
                <a:solidFill>
                  <a:srgbClr val="FFFFFF"/>
                </a:solidFill>
                <a:latin typeface="Segoe UI"/>
                <a:cs typeface="Segoe UI"/>
              </a:rPr>
              <a:t>Sx3 History</a:t>
            </a:r>
          </a:p>
        </p:txBody>
      </p:sp>
      <p:graphicFrame>
        <p:nvGraphicFramePr>
          <p:cNvPr id="6" name="Table 5">
            <a:extLst>
              <a:ext uri="{FF2B5EF4-FFF2-40B4-BE49-F238E27FC236}">
                <a16:creationId xmlns:a16="http://schemas.microsoft.com/office/drawing/2014/main" id="{72D6BBFD-0BBE-4A91-8191-CC1E7E6B1370}"/>
              </a:ext>
            </a:extLst>
          </p:cNvPr>
          <p:cNvGraphicFramePr>
            <a:graphicFrameLocks noGrp="1"/>
          </p:cNvGraphicFramePr>
          <p:nvPr>
            <p:extLst>
              <p:ext uri="{D42A27DB-BD31-4B8C-83A1-F6EECF244321}">
                <p14:modId xmlns:p14="http://schemas.microsoft.com/office/powerpoint/2010/main" val="1714604863"/>
              </p:ext>
            </p:extLst>
          </p:nvPr>
        </p:nvGraphicFramePr>
        <p:xfrm>
          <a:off x="485439" y="3700898"/>
          <a:ext cx="8201358" cy="1188213"/>
        </p:xfrm>
        <a:graphic>
          <a:graphicData uri="http://schemas.openxmlformats.org/drawingml/2006/table">
            <a:tbl>
              <a:tblPr firstRow="1" bandRow="1">
                <a:tableStyleId>{5C22544A-7EE6-4342-B048-85BDC9FD1C3A}</a:tableStyleId>
              </a:tblPr>
              <a:tblGrid>
                <a:gridCol w="702947">
                  <a:extLst>
                    <a:ext uri="{9D8B030D-6E8A-4147-A177-3AD203B41FA5}">
                      <a16:colId xmlns:a16="http://schemas.microsoft.com/office/drawing/2014/main" val="20000"/>
                    </a:ext>
                  </a:extLst>
                </a:gridCol>
                <a:gridCol w="1119577">
                  <a:extLst>
                    <a:ext uri="{9D8B030D-6E8A-4147-A177-3AD203B41FA5}">
                      <a16:colId xmlns:a16="http://schemas.microsoft.com/office/drawing/2014/main" val="20001"/>
                    </a:ext>
                  </a:extLst>
                </a:gridCol>
                <a:gridCol w="911262">
                  <a:extLst>
                    <a:ext uri="{9D8B030D-6E8A-4147-A177-3AD203B41FA5}">
                      <a16:colId xmlns:a16="http://schemas.microsoft.com/office/drawing/2014/main" val="20002"/>
                    </a:ext>
                  </a:extLst>
                </a:gridCol>
                <a:gridCol w="911262">
                  <a:extLst>
                    <a:ext uri="{9D8B030D-6E8A-4147-A177-3AD203B41FA5}">
                      <a16:colId xmlns:a16="http://schemas.microsoft.com/office/drawing/2014/main" val="20003"/>
                    </a:ext>
                  </a:extLst>
                </a:gridCol>
                <a:gridCol w="911262">
                  <a:extLst>
                    <a:ext uri="{9D8B030D-6E8A-4147-A177-3AD203B41FA5}">
                      <a16:colId xmlns:a16="http://schemas.microsoft.com/office/drawing/2014/main" val="20004"/>
                    </a:ext>
                  </a:extLst>
                </a:gridCol>
                <a:gridCol w="911262">
                  <a:extLst>
                    <a:ext uri="{9D8B030D-6E8A-4147-A177-3AD203B41FA5}">
                      <a16:colId xmlns:a16="http://schemas.microsoft.com/office/drawing/2014/main" val="20005"/>
                    </a:ext>
                  </a:extLst>
                </a:gridCol>
                <a:gridCol w="911262">
                  <a:extLst>
                    <a:ext uri="{9D8B030D-6E8A-4147-A177-3AD203B41FA5}">
                      <a16:colId xmlns:a16="http://schemas.microsoft.com/office/drawing/2014/main" val="20006"/>
                    </a:ext>
                  </a:extLst>
                </a:gridCol>
                <a:gridCol w="911262">
                  <a:extLst>
                    <a:ext uri="{9D8B030D-6E8A-4147-A177-3AD203B41FA5}">
                      <a16:colId xmlns:a16="http://schemas.microsoft.com/office/drawing/2014/main" val="20007"/>
                    </a:ext>
                  </a:extLst>
                </a:gridCol>
                <a:gridCol w="911262">
                  <a:extLst>
                    <a:ext uri="{9D8B030D-6E8A-4147-A177-3AD203B41FA5}">
                      <a16:colId xmlns:a16="http://schemas.microsoft.com/office/drawing/2014/main" val="2839667500"/>
                    </a:ext>
                  </a:extLst>
                </a:gridCol>
              </a:tblGrid>
              <a:tr h="218855">
                <a:tc>
                  <a:txBody>
                    <a:bodyPr/>
                    <a:lstStyle/>
                    <a:p>
                      <a:pPr algn="ctr"/>
                      <a:endParaRPr lang="en-US" sz="700"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fontAlgn="t"/>
                      <a:r>
                        <a:rPr lang="en-US" sz="1050" b="1" dirty="0">
                          <a:solidFill>
                            <a:srgbClr val="FFFFFF"/>
                          </a:solidFill>
                          <a:effectLst/>
                          <a:latin typeface="Tahoma" panose="020B0604030504040204" pitchFamily="34" charset="0"/>
                          <a:ea typeface="Tahoma" panose="020B0604030504040204" pitchFamily="34" charset="0"/>
                          <a:cs typeface="Tahoma" panose="020B0604030504040204" pitchFamily="34" charset="0"/>
                        </a:rPr>
                        <a:t>2020</a:t>
                      </a:r>
                    </a:p>
                  </a:txBody>
                  <a:tcPr marL="38100" marR="38100" marT="38100" marB="38100"/>
                </a:tc>
                <a:tc>
                  <a:txBody>
                    <a:bodyPr/>
                    <a:lstStyle/>
                    <a:p>
                      <a:pPr algn="ctr" fontAlgn="t"/>
                      <a:r>
                        <a:rPr lang="en-US" sz="1050" b="1">
                          <a:solidFill>
                            <a:srgbClr val="FFFFFF"/>
                          </a:solidFill>
                          <a:effectLst/>
                          <a:latin typeface="Tahoma" panose="020B0604030504040204" pitchFamily="34" charset="0"/>
                          <a:ea typeface="Tahoma" panose="020B0604030504040204" pitchFamily="34" charset="0"/>
                          <a:cs typeface="Tahoma" panose="020B0604030504040204" pitchFamily="34" charset="0"/>
                        </a:rPr>
                        <a:t>2019</a:t>
                      </a:r>
                    </a:p>
                  </a:txBody>
                  <a:tcPr marL="38100" marR="38100" marT="38100" marB="38100"/>
                </a:tc>
                <a:tc>
                  <a:txBody>
                    <a:bodyPr/>
                    <a:lstStyle/>
                    <a:p>
                      <a:pPr algn="ctr" fontAlgn="t"/>
                      <a:r>
                        <a:rPr lang="en-US" sz="1050" b="1">
                          <a:solidFill>
                            <a:srgbClr val="FFFFFF"/>
                          </a:solidFill>
                          <a:effectLst/>
                          <a:latin typeface="Tahoma" panose="020B0604030504040204" pitchFamily="34" charset="0"/>
                          <a:ea typeface="Tahoma" panose="020B0604030504040204" pitchFamily="34" charset="0"/>
                          <a:cs typeface="Tahoma" panose="020B0604030504040204" pitchFamily="34" charset="0"/>
                        </a:rPr>
                        <a:t>2018</a:t>
                      </a:r>
                    </a:p>
                  </a:txBody>
                  <a:tcPr marL="38100" marR="38100" marT="38100" marB="38100"/>
                </a:tc>
                <a:tc>
                  <a:txBody>
                    <a:bodyPr/>
                    <a:lstStyle/>
                    <a:p>
                      <a:pPr algn="ctr" fontAlgn="t"/>
                      <a:r>
                        <a:rPr lang="en-US" sz="1050" b="1" dirty="0">
                          <a:solidFill>
                            <a:srgbClr val="FFFFFF"/>
                          </a:solidFill>
                          <a:effectLst/>
                          <a:latin typeface="Tahoma" panose="020B0604030504040204" pitchFamily="34" charset="0"/>
                          <a:ea typeface="Tahoma" panose="020B0604030504040204" pitchFamily="34" charset="0"/>
                          <a:cs typeface="Tahoma" panose="020B0604030504040204" pitchFamily="34" charset="0"/>
                        </a:rPr>
                        <a:t>2017</a:t>
                      </a:r>
                    </a:p>
                  </a:txBody>
                  <a:tcPr marL="38100" marR="38100" marT="38100" marB="38100"/>
                </a:tc>
                <a:tc>
                  <a:txBody>
                    <a:bodyPr/>
                    <a:lstStyle/>
                    <a:p>
                      <a:pPr algn="ctr" fontAlgn="t"/>
                      <a:r>
                        <a:rPr lang="en-US" sz="1050" b="1" dirty="0">
                          <a:solidFill>
                            <a:srgbClr val="FFFFFF"/>
                          </a:solidFill>
                          <a:effectLst/>
                          <a:latin typeface="Tahoma" panose="020B0604030504040204" pitchFamily="34" charset="0"/>
                          <a:ea typeface="Tahoma" panose="020B0604030504040204" pitchFamily="34" charset="0"/>
                          <a:cs typeface="Tahoma" panose="020B0604030504040204" pitchFamily="34" charset="0"/>
                        </a:rPr>
                        <a:t>2016</a:t>
                      </a:r>
                    </a:p>
                  </a:txBody>
                  <a:tcPr marL="38100" marR="38100" marT="38100" marB="38100"/>
                </a:tc>
                <a:tc>
                  <a:txBody>
                    <a:bodyPr/>
                    <a:lstStyle/>
                    <a:p>
                      <a:pPr algn="ctr" fontAlgn="t"/>
                      <a:r>
                        <a:rPr lang="en-US" sz="1050" b="1">
                          <a:solidFill>
                            <a:srgbClr val="FFFFFF"/>
                          </a:solidFill>
                          <a:effectLst/>
                          <a:latin typeface="Tahoma" panose="020B0604030504040204" pitchFamily="34" charset="0"/>
                          <a:ea typeface="Tahoma" panose="020B0604030504040204" pitchFamily="34" charset="0"/>
                          <a:cs typeface="Tahoma" panose="020B0604030504040204" pitchFamily="34" charset="0"/>
                        </a:rPr>
                        <a:t>2015</a:t>
                      </a:r>
                    </a:p>
                  </a:txBody>
                  <a:tcPr marL="38100" marR="38100" marT="38100" marB="38100"/>
                </a:tc>
                <a:tc>
                  <a:txBody>
                    <a:bodyPr/>
                    <a:lstStyle/>
                    <a:p>
                      <a:pPr algn="ctr" fontAlgn="t"/>
                      <a:r>
                        <a:rPr lang="en-US" sz="1050" b="1">
                          <a:solidFill>
                            <a:srgbClr val="FFFFFF"/>
                          </a:solidFill>
                          <a:effectLst/>
                          <a:latin typeface="Tahoma" panose="020B0604030504040204" pitchFamily="34" charset="0"/>
                          <a:ea typeface="Tahoma" panose="020B0604030504040204" pitchFamily="34" charset="0"/>
                          <a:cs typeface="Tahoma" panose="020B0604030504040204" pitchFamily="34" charset="0"/>
                        </a:rPr>
                        <a:t>2014</a:t>
                      </a:r>
                    </a:p>
                  </a:txBody>
                  <a:tcPr marL="38100" marR="38100" marT="38100" marB="38100"/>
                </a:tc>
                <a:tc>
                  <a:txBody>
                    <a:bodyPr/>
                    <a:lstStyle/>
                    <a:p>
                      <a:pPr algn="ctr" fontAlgn="t"/>
                      <a:r>
                        <a:rPr lang="en-US" sz="1050" b="1" dirty="0">
                          <a:solidFill>
                            <a:srgbClr val="FFFFFF"/>
                          </a:solidFill>
                          <a:effectLst/>
                          <a:latin typeface="Tahoma" panose="020B0604030504040204" pitchFamily="34" charset="0"/>
                          <a:ea typeface="Tahoma" panose="020B0604030504040204" pitchFamily="34" charset="0"/>
                          <a:cs typeface="Tahoma" panose="020B0604030504040204" pitchFamily="34" charset="0"/>
                        </a:rPr>
                        <a:t>2013</a:t>
                      </a:r>
                    </a:p>
                  </a:txBody>
                  <a:tcPr marL="38100" marR="38100" marT="38100" marB="38100"/>
                </a:tc>
                <a:extLst>
                  <a:ext uri="{0D108BD9-81ED-4DB2-BD59-A6C34878D82A}">
                    <a16:rowId xmlns:a16="http://schemas.microsoft.com/office/drawing/2014/main" val="10000"/>
                  </a:ext>
                </a:extLst>
              </a:tr>
              <a:tr h="218855">
                <a:tc>
                  <a:txBody>
                    <a:bodyPr/>
                    <a:lstStyle/>
                    <a:p>
                      <a:pPr algn="ctr" fontAlgn="t"/>
                      <a:r>
                        <a:rPr lang="en-US" sz="1050" b="1">
                          <a:solidFill>
                            <a:srgbClr val="FFFFFF"/>
                          </a:solidFill>
                          <a:effectLst/>
                          <a:latin typeface="Tahoma" panose="020B0604030504040204" pitchFamily="34" charset="0"/>
                          <a:ea typeface="Tahoma" panose="020B0604030504040204" pitchFamily="34" charset="0"/>
                          <a:cs typeface="Tahoma" panose="020B0604030504040204" pitchFamily="34" charset="0"/>
                        </a:rPr>
                        <a:t>Champ</a:t>
                      </a:r>
                    </a:p>
                  </a:txBody>
                  <a:tcPr marL="38100" marR="38100" marT="38100" marB="38100">
                    <a:solidFill>
                      <a:srgbClr val="FFA600"/>
                    </a:solidFill>
                  </a:tcPr>
                </a:tc>
                <a:tc>
                  <a:txBody>
                    <a:bodyPr/>
                    <a:lstStyle/>
                    <a:p>
                      <a:pPr algn="ctr" fontAlgn="t"/>
                      <a:r>
                        <a:rPr lang="en-US" sz="1050">
                          <a:effectLst/>
                          <a:latin typeface="Tahoma" panose="020B0604030504040204" pitchFamily="34" charset="0"/>
                          <a:ea typeface="Tahoma" panose="020B0604030504040204" pitchFamily="34" charset="0"/>
                          <a:cs typeface="Tahoma" panose="020B0604030504040204" pitchFamily="34" charset="0"/>
                        </a:rPr>
                        <a:t>Eddie</a:t>
                      </a:r>
                    </a:p>
                  </a:txBody>
                  <a:tcPr marL="38100" marR="38100" marT="38100" marB="38100">
                    <a:solidFill>
                      <a:srgbClr val="FFA600"/>
                    </a:solidFill>
                  </a:tcPr>
                </a:tc>
                <a:tc>
                  <a:txBody>
                    <a:bodyPr/>
                    <a:lstStyle/>
                    <a:p>
                      <a:pPr algn="ctr" fontAlgn="t"/>
                      <a:r>
                        <a:rPr lang="en-US" sz="1050">
                          <a:effectLst/>
                          <a:latin typeface="Tahoma" panose="020B0604030504040204" pitchFamily="34" charset="0"/>
                          <a:ea typeface="Tahoma" panose="020B0604030504040204" pitchFamily="34" charset="0"/>
                          <a:cs typeface="Tahoma" panose="020B0604030504040204" pitchFamily="34" charset="0"/>
                        </a:rPr>
                        <a:t>Jeff</a:t>
                      </a:r>
                    </a:p>
                  </a:txBody>
                  <a:tcPr marL="38100" marR="38100" marT="38100" marB="38100">
                    <a:solidFill>
                      <a:srgbClr val="FFA600"/>
                    </a:solidFill>
                  </a:tcPr>
                </a:tc>
                <a:tc>
                  <a:txBody>
                    <a:bodyPr/>
                    <a:lstStyle/>
                    <a:p>
                      <a:pPr algn="ctr" fontAlgn="t"/>
                      <a:r>
                        <a:rPr lang="en-US" sz="1050">
                          <a:effectLst/>
                          <a:latin typeface="Tahoma" panose="020B0604030504040204" pitchFamily="34" charset="0"/>
                          <a:ea typeface="Tahoma" panose="020B0604030504040204" pitchFamily="34" charset="0"/>
                          <a:cs typeface="Tahoma" panose="020B0604030504040204" pitchFamily="34" charset="0"/>
                        </a:rPr>
                        <a:t>Aaron</a:t>
                      </a:r>
                    </a:p>
                  </a:txBody>
                  <a:tcPr marL="38100" marR="38100" marT="38100" marB="38100">
                    <a:solidFill>
                      <a:srgbClr val="FFA600"/>
                    </a:solidFill>
                  </a:tcPr>
                </a:tc>
                <a:tc>
                  <a:txBody>
                    <a:bodyPr/>
                    <a:lstStyle/>
                    <a:p>
                      <a:pPr algn="ctr" fontAlgn="t"/>
                      <a:r>
                        <a:rPr lang="en-US" sz="1050">
                          <a:effectLst/>
                          <a:latin typeface="Tahoma" panose="020B0604030504040204" pitchFamily="34" charset="0"/>
                          <a:ea typeface="Tahoma" panose="020B0604030504040204" pitchFamily="34" charset="0"/>
                          <a:cs typeface="Tahoma" panose="020B0604030504040204" pitchFamily="34" charset="0"/>
                        </a:rPr>
                        <a:t>Bill</a:t>
                      </a:r>
                    </a:p>
                  </a:txBody>
                  <a:tcPr marL="38100" marR="38100" marT="38100" marB="38100">
                    <a:solidFill>
                      <a:srgbClr val="FFA600"/>
                    </a:solidFill>
                  </a:tcPr>
                </a:tc>
                <a:tc>
                  <a:txBody>
                    <a:bodyPr/>
                    <a:lstStyle/>
                    <a:p>
                      <a:pPr algn="ctr" fontAlgn="t"/>
                      <a:r>
                        <a:rPr lang="en-US" sz="1050">
                          <a:effectLst/>
                          <a:latin typeface="Tahoma" panose="020B0604030504040204" pitchFamily="34" charset="0"/>
                          <a:ea typeface="Tahoma" panose="020B0604030504040204" pitchFamily="34" charset="0"/>
                          <a:cs typeface="Tahoma" panose="020B0604030504040204" pitchFamily="34" charset="0"/>
                        </a:rPr>
                        <a:t>Bobby</a:t>
                      </a:r>
                    </a:p>
                  </a:txBody>
                  <a:tcPr marL="38100" marR="38100" marT="38100" marB="38100">
                    <a:solidFill>
                      <a:srgbClr val="FFA600"/>
                    </a:solidFill>
                  </a:tcPr>
                </a:tc>
                <a:tc>
                  <a:txBody>
                    <a:bodyPr/>
                    <a:lstStyle/>
                    <a:p>
                      <a:pPr algn="ctr" fontAlgn="t"/>
                      <a:r>
                        <a:rPr lang="en-US" sz="1050">
                          <a:effectLst/>
                          <a:latin typeface="Tahoma" panose="020B0604030504040204" pitchFamily="34" charset="0"/>
                          <a:ea typeface="Tahoma" panose="020B0604030504040204" pitchFamily="34" charset="0"/>
                          <a:cs typeface="Tahoma" panose="020B0604030504040204" pitchFamily="34" charset="0"/>
                        </a:rPr>
                        <a:t>Albert</a:t>
                      </a:r>
                    </a:p>
                  </a:txBody>
                  <a:tcPr marL="38100" marR="38100" marT="38100" marB="38100">
                    <a:solidFill>
                      <a:srgbClr val="FFA600"/>
                    </a:solidFill>
                  </a:tcPr>
                </a:tc>
                <a:tc>
                  <a:txBody>
                    <a:bodyPr/>
                    <a:lstStyle/>
                    <a:p>
                      <a:pPr algn="ctr" fontAlgn="t"/>
                      <a:r>
                        <a:rPr lang="en-US" sz="1050">
                          <a:effectLst/>
                          <a:latin typeface="Tahoma" panose="020B0604030504040204" pitchFamily="34" charset="0"/>
                          <a:ea typeface="Tahoma" panose="020B0604030504040204" pitchFamily="34" charset="0"/>
                          <a:cs typeface="Tahoma" panose="020B0604030504040204" pitchFamily="34" charset="0"/>
                        </a:rPr>
                        <a:t>Whitney</a:t>
                      </a:r>
                    </a:p>
                  </a:txBody>
                  <a:tcPr marL="38100" marR="38100" marT="38100" marB="38100">
                    <a:solidFill>
                      <a:srgbClr val="FFA600"/>
                    </a:solidFill>
                  </a:tcPr>
                </a:tc>
                <a:tc>
                  <a:txBody>
                    <a:bodyPr/>
                    <a:lstStyle/>
                    <a:p>
                      <a:pPr algn="ctr" fontAlgn="t"/>
                      <a:r>
                        <a:rPr lang="en-US" sz="1050">
                          <a:effectLst/>
                          <a:latin typeface="Tahoma" panose="020B0604030504040204" pitchFamily="34" charset="0"/>
                          <a:ea typeface="Tahoma" panose="020B0604030504040204" pitchFamily="34" charset="0"/>
                          <a:cs typeface="Tahoma" panose="020B0604030504040204" pitchFamily="34" charset="0"/>
                        </a:rPr>
                        <a:t>Joey</a:t>
                      </a:r>
                    </a:p>
                  </a:txBody>
                  <a:tcPr marL="38100" marR="38100" marT="38100" marB="38100">
                    <a:solidFill>
                      <a:srgbClr val="FFA600"/>
                    </a:solidFill>
                  </a:tcPr>
                </a:tc>
                <a:extLst>
                  <a:ext uri="{0D108BD9-81ED-4DB2-BD59-A6C34878D82A}">
                    <a16:rowId xmlns:a16="http://schemas.microsoft.com/office/drawing/2014/main" val="10001"/>
                  </a:ext>
                </a:extLst>
              </a:tr>
              <a:tr h="218855">
                <a:tc>
                  <a:txBody>
                    <a:bodyPr/>
                    <a:lstStyle/>
                    <a:p>
                      <a:pPr algn="ctr" fontAlgn="t"/>
                      <a:r>
                        <a:rPr lang="en-US" sz="1050" b="1">
                          <a:solidFill>
                            <a:srgbClr val="FFFFFF"/>
                          </a:solidFill>
                          <a:effectLst/>
                          <a:latin typeface="Tahoma" panose="020B0604030504040204" pitchFamily="34" charset="0"/>
                          <a:ea typeface="Tahoma" panose="020B0604030504040204" pitchFamily="34" charset="0"/>
                          <a:cs typeface="Tahoma" panose="020B0604030504040204" pitchFamily="34" charset="0"/>
                        </a:rPr>
                        <a:t>2nd</a:t>
                      </a:r>
                    </a:p>
                  </a:txBody>
                  <a:tcPr marL="38100" marR="38100" marT="38100" marB="38100">
                    <a:solidFill>
                      <a:schemeClr val="bg1">
                        <a:lumMod val="75000"/>
                      </a:schemeClr>
                    </a:solidFill>
                  </a:tcPr>
                </a:tc>
                <a:tc>
                  <a:txBody>
                    <a:bodyPr/>
                    <a:lstStyle/>
                    <a:p>
                      <a:pPr algn="ctr" fontAlgn="t"/>
                      <a:r>
                        <a:rPr lang="en-US" sz="1050">
                          <a:effectLst/>
                          <a:latin typeface="Tahoma" panose="020B0604030504040204" pitchFamily="34" charset="0"/>
                          <a:ea typeface="Tahoma" panose="020B0604030504040204" pitchFamily="34" charset="0"/>
                          <a:cs typeface="Tahoma" panose="020B0604030504040204" pitchFamily="34" charset="0"/>
                        </a:rPr>
                        <a:t>Bill</a:t>
                      </a:r>
                    </a:p>
                  </a:txBody>
                  <a:tcPr marL="38100" marR="38100" marT="38100" marB="38100">
                    <a:solidFill>
                      <a:schemeClr val="bg1">
                        <a:lumMod val="75000"/>
                      </a:schemeClr>
                    </a:solidFill>
                  </a:tcPr>
                </a:tc>
                <a:tc>
                  <a:txBody>
                    <a:bodyPr/>
                    <a:lstStyle/>
                    <a:p>
                      <a:pPr algn="ctr" fontAlgn="t"/>
                      <a:r>
                        <a:rPr lang="en-US" sz="1050">
                          <a:effectLst/>
                          <a:latin typeface="Tahoma" panose="020B0604030504040204" pitchFamily="34" charset="0"/>
                          <a:ea typeface="Tahoma" panose="020B0604030504040204" pitchFamily="34" charset="0"/>
                          <a:cs typeface="Tahoma" panose="020B0604030504040204" pitchFamily="34" charset="0"/>
                        </a:rPr>
                        <a:t>Andrew</a:t>
                      </a:r>
                    </a:p>
                  </a:txBody>
                  <a:tcPr marL="38100" marR="38100" marT="38100" marB="38100">
                    <a:solidFill>
                      <a:schemeClr val="bg1">
                        <a:lumMod val="75000"/>
                      </a:schemeClr>
                    </a:solidFill>
                  </a:tcPr>
                </a:tc>
                <a:tc>
                  <a:txBody>
                    <a:bodyPr/>
                    <a:lstStyle/>
                    <a:p>
                      <a:pPr algn="ctr" fontAlgn="t"/>
                      <a:r>
                        <a:rPr lang="en-US" sz="1050">
                          <a:effectLst/>
                          <a:latin typeface="Tahoma" panose="020B0604030504040204" pitchFamily="34" charset="0"/>
                          <a:ea typeface="Tahoma" panose="020B0604030504040204" pitchFamily="34" charset="0"/>
                          <a:cs typeface="Tahoma" panose="020B0604030504040204" pitchFamily="34" charset="0"/>
                        </a:rPr>
                        <a:t>Whitney</a:t>
                      </a:r>
                    </a:p>
                  </a:txBody>
                  <a:tcPr marL="38100" marR="38100" marT="38100" marB="38100">
                    <a:solidFill>
                      <a:schemeClr val="bg1">
                        <a:lumMod val="75000"/>
                      </a:schemeClr>
                    </a:solidFill>
                  </a:tcPr>
                </a:tc>
                <a:tc>
                  <a:txBody>
                    <a:bodyPr/>
                    <a:lstStyle/>
                    <a:p>
                      <a:pPr algn="ctr" fontAlgn="t"/>
                      <a:r>
                        <a:rPr lang="en-US" sz="1050">
                          <a:effectLst/>
                          <a:latin typeface="Tahoma" panose="020B0604030504040204" pitchFamily="34" charset="0"/>
                          <a:ea typeface="Tahoma" panose="020B0604030504040204" pitchFamily="34" charset="0"/>
                          <a:cs typeface="Tahoma" panose="020B0604030504040204" pitchFamily="34" charset="0"/>
                        </a:rPr>
                        <a:t>Jim</a:t>
                      </a:r>
                    </a:p>
                  </a:txBody>
                  <a:tcPr marL="38100" marR="38100" marT="38100" marB="38100">
                    <a:solidFill>
                      <a:schemeClr val="bg1">
                        <a:lumMod val="75000"/>
                      </a:schemeClr>
                    </a:solidFill>
                  </a:tcPr>
                </a:tc>
                <a:tc>
                  <a:txBody>
                    <a:bodyPr/>
                    <a:lstStyle/>
                    <a:p>
                      <a:pPr algn="ctr" fontAlgn="t"/>
                      <a:r>
                        <a:rPr lang="en-US" sz="1050">
                          <a:effectLst/>
                          <a:latin typeface="Tahoma" panose="020B0604030504040204" pitchFamily="34" charset="0"/>
                          <a:ea typeface="Tahoma" panose="020B0604030504040204" pitchFamily="34" charset="0"/>
                          <a:cs typeface="Tahoma" panose="020B0604030504040204" pitchFamily="34" charset="0"/>
                        </a:rPr>
                        <a:t>Whitney</a:t>
                      </a:r>
                    </a:p>
                  </a:txBody>
                  <a:tcPr marL="38100" marR="38100" marT="38100" marB="38100">
                    <a:solidFill>
                      <a:schemeClr val="bg1">
                        <a:lumMod val="75000"/>
                      </a:schemeClr>
                    </a:solidFill>
                  </a:tcPr>
                </a:tc>
                <a:tc>
                  <a:txBody>
                    <a:bodyPr/>
                    <a:lstStyle/>
                    <a:p>
                      <a:pPr algn="ctr" fontAlgn="t"/>
                      <a:r>
                        <a:rPr lang="en-US" sz="1050">
                          <a:effectLst/>
                          <a:latin typeface="Tahoma" panose="020B0604030504040204" pitchFamily="34" charset="0"/>
                          <a:ea typeface="Tahoma" panose="020B0604030504040204" pitchFamily="34" charset="0"/>
                          <a:cs typeface="Tahoma" panose="020B0604030504040204" pitchFamily="34" charset="0"/>
                        </a:rPr>
                        <a:t>Aaron</a:t>
                      </a:r>
                    </a:p>
                  </a:txBody>
                  <a:tcPr marL="38100" marR="38100" marT="38100" marB="38100">
                    <a:solidFill>
                      <a:schemeClr val="bg1">
                        <a:lumMod val="75000"/>
                      </a:schemeClr>
                    </a:solidFill>
                  </a:tcPr>
                </a:tc>
                <a:tc>
                  <a:txBody>
                    <a:bodyPr/>
                    <a:lstStyle/>
                    <a:p>
                      <a:pPr algn="ctr" fontAlgn="t"/>
                      <a:r>
                        <a:rPr lang="en-US" sz="1050">
                          <a:effectLst/>
                          <a:latin typeface="Tahoma" panose="020B0604030504040204" pitchFamily="34" charset="0"/>
                          <a:ea typeface="Tahoma" panose="020B0604030504040204" pitchFamily="34" charset="0"/>
                          <a:cs typeface="Tahoma" panose="020B0604030504040204" pitchFamily="34" charset="0"/>
                        </a:rPr>
                        <a:t>Kurt</a:t>
                      </a:r>
                    </a:p>
                  </a:txBody>
                  <a:tcPr marL="38100" marR="38100" marT="38100" marB="38100">
                    <a:solidFill>
                      <a:schemeClr val="bg1">
                        <a:lumMod val="75000"/>
                      </a:schemeClr>
                    </a:solidFill>
                  </a:tcPr>
                </a:tc>
                <a:tc>
                  <a:txBody>
                    <a:bodyPr/>
                    <a:lstStyle/>
                    <a:p>
                      <a:pPr algn="ctr" fontAlgn="t"/>
                      <a:r>
                        <a:rPr lang="en-US" sz="1050">
                          <a:effectLst/>
                          <a:latin typeface="Tahoma" panose="020B0604030504040204" pitchFamily="34" charset="0"/>
                          <a:ea typeface="Tahoma" panose="020B0604030504040204" pitchFamily="34" charset="0"/>
                          <a:cs typeface="Tahoma" panose="020B0604030504040204" pitchFamily="34" charset="0"/>
                        </a:rPr>
                        <a:t>Jake</a:t>
                      </a:r>
                    </a:p>
                  </a:txBody>
                  <a:tcPr marL="38100" marR="38100" marT="38100" marB="38100">
                    <a:solidFill>
                      <a:schemeClr val="bg1">
                        <a:lumMod val="75000"/>
                      </a:schemeClr>
                    </a:solidFill>
                  </a:tcPr>
                </a:tc>
                <a:extLst>
                  <a:ext uri="{0D108BD9-81ED-4DB2-BD59-A6C34878D82A}">
                    <a16:rowId xmlns:a16="http://schemas.microsoft.com/office/drawing/2014/main" val="10002"/>
                  </a:ext>
                </a:extLst>
              </a:tr>
              <a:tr h="218855">
                <a:tc>
                  <a:txBody>
                    <a:bodyPr/>
                    <a:lstStyle/>
                    <a:p>
                      <a:pPr algn="ctr" fontAlgn="t"/>
                      <a:r>
                        <a:rPr lang="en-US" sz="1050" b="1">
                          <a:solidFill>
                            <a:schemeClr val="bg1"/>
                          </a:solidFill>
                          <a:effectLst/>
                          <a:latin typeface="Tahoma" panose="020B0604030504040204" pitchFamily="34" charset="0"/>
                          <a:ea typeface="Tahoma" panose="020B0604030504040204" pitchFamily="34" charset="0"/>
                          <a:cs typeface="Tahoma" panose="020B0604030504040204" pitchFamily="34" charset="0"/>
                        </a:rPr>
                        <a:t>3rd</a:t>
                      </a:r>
                    </a:p>
                  </a:txBody>
                  <a:tcPr marL="38100" marR="38100" marT="38100" marB="38100">
                    <a:solidFill>
                      <a:srgbClr val="8A5F1F"/>
                    </a:solidFill>
                  </a:tcPr>
                </a:tc>
                <a:tc>
                  <a:txBody>
                    <a:bodyPr/>
                    <a:lstStyle/>
                    <a:p>
                      <a:pPr algn="ctr" fontAlgn="t"/>
                      <a:r>
                        <a:rPr lang="en-US" sz="1050">
                          <a:solidFill>
                            <a:schemeClr val="bg1"/>
                          </a:solidFill>
                          <a:effectLst/>
                          <a:latin typeface="Tahoma" panose="020B0604030504040204" pitchFamily="34" charset="0"/>
                          <a:ea typeface="Tahoma" panose="020B0604030504040204" pitchFamily="34" charset="0"/>
                          <a:cs typeface="Tahoma" panose="020B0604030504040204" pitchFamily="34" charset="0"/>
                        </a:rPr>
                        <a:t>Andrew</a:t>
                      </a:r>
                    </a:p>
                  </a:txBody>
                  <a:tcPr marL="38100" marR="38100" marT="38100" marB="38100">
                    <a:solidFill>
                      <a:srgbClr val="8A5F1F"/>
                    </a:solidFill>
                  </a:tcPr>
                </a:tc>
                <a:tc>
                  <a:txBody>
                    <a:bodyPr/>
                    <a:lstStyle/>
                    <a:p>
                      <a:pPr algn="ctr" fontAlgn="t"/>
                      <a:r>
                        <a:rPr lang="en-US" sz="1050">
                          <a:solidFill>
                            <a:schemeClr val="bg1"/>
                          </a:solidFill>
                          <a:effectLst/>
                          <a:latin typeface="Tahoma" panose="020B0604030504040204" pitchFamily="34" charset="0"/>
                          <a:ea typeface="Tahoma" panose="020B0604030504040204" pitchFamily="34" charset="0"/>
                          <a:cs typeface="Tahoma" panose="020B0604030504040204" pitchFamily="34" charset="0"/>
                        </a:rPr>
                        <a:t>Ryan</a:t>
                      </a:r>
                    </a:p>
                  </a:txBody>
                  <a:tcPr marL="38100" marR="38100" marT="38100" marB="38100">
                    <a:solidFill>
                      <a:srgbClr val="8A5F1F"/>
                    </a:solidFill>
                  </a:tcPr>
                </a:tc>
                <a:tc>
                  <a:txBody>
                    <a:bodyPr/>
                    <a:lstStyle/>
                    <a:p>
                      <a:pPr algn="ctr" fontAlgn="t"/>
                      <a:r>
                        <a:rPr lang="en-US" sz="1050">
                          <a:solidFill>
                            <a:schemeClr val="bg1"/>
                          </a:solidFill>
                          <a:effectLst/>
                          <a:latin typeface="Tahoma" panose="020B0604030504040204" pitchFamily="34" charset="0"/>
                          <a:ea typeface="Tahoma" panose="020B0604030504040204" pitchFamily="34" charset="0"/>
                          <a:cs typeface="Tahoma" panose="020B0604030504040204" pitchFamily="34" charset="0"/>
                        </a:rPr>
                        <a:t>Albert</a:t>
                      </a:r>
                    </a:p>
                  </a:txBody>
                  <a:tcPr marL="38100" marR="38100" marT="38100" marB="38100">
                    <a:solidFill>
                      <a:srgbClr val="8A5F1F"/>
                    </a:solidFill>
                  </a:tcPr>
                </a:tc>
                <a:tc>
                  <a:txBody>
                    <a:bodyPr/>
                    <a:lstStyle/>
                    <a:p>
                      <a:pPr algn="ctr" fontAlgn="t"/>
                      <a:r>
                        <a:rPr lang="en-US" sz="1050">
                          <a:solidFill>
                            <a:schemeClr val="bg1"/>
                          </a:solidFill>
                          <a:effectLst/>
                          <a:latin typeface="Tahoma" panose="020B0604030504040204" pitchFamily="34" charset="0"/>
                          <a:ea typeface="Tahoma" panose="020B0604030504040204" pitchFamily="34" charset="0"/>
                          <a:cs typeface="Tahoma" panose="020B0604030504040204" pitchFamily="34" charset="0"/>
                        </a:rPr>
                        <a:t>Kurt</a:t>
                      </a:r>
                    </a:p>
                  </a:txBody>
                  <a:tcPr marL="38100" marR="38100" marT="38100" marB="38100">
                    <a:solidFill>
                      <a:srgbClr val="8A5F1F"/>
                    </a:solidFill>
                  </a:tcPr>
                </a:tc>
                <a:tc>
                  <a:txBody>
                    <a:bodyPr/>
                    <a:lstStyle/>
                    <a:p>
                      <a:pPr algn="ctr" fontAlgn="t"/>
                      <a:r>
                        <a:rPr lang="en-US" sz="1050">
                          <a:solidFill>
                            <a:schemeClr val="bg1"/>
                          </a:solidFill>
                          <a:effectLst/>
                          <a:latin typeface="Tahoma" panose="020B0604030504040204" pitchFamily="34" charset="0"/>
                          <a:ea typeface="Tahoma" panose="020B0604030504040204" pitchFamily="34" charset="0"/>
                          <a:cs typeface="Tahoma" panose="020B0604030504040204" pitchFamily="34" charset="0"/>
                        </a:rPr>
                        <a:t>Andrew</a:t>
                      </a:r>
                    </a:p>
                  </a:txBody>
                  <a:tcPr marL="38100" marR="38100" marT="38100" marB="38100">
                    <a:solidFill>
                      <a:srgbClr val="8A5F1F"/>
                    </a:solidFill>
                  </a:tcPr>
                </a:tc>
                <a:tc>
                  <a:txBody>
                    <a:bodyPr/>
                    <a:lstStyle/>
                    <a:p>
                      <a:pPr algn="ctr" fontAlgn="t"/>
                      <a:r>
                        <a:rPr lang="en-US" sz="1050">
                          <a:solidFill>
                            <a:schemeClr val="bg1"/>
                          </a:solidFill>
                          <a:effectLst/>
                          <a:latin typeface="Tahoma" panose="020B0604030504040204" pitchFamily="34" charset="0"/>
                          <a:ea typeface="Tahoma" panose="020B0604030504040204" pitchFamily="34" charset="0"/>
                          <a:cs typeface="Tahoma" panose="020B0604030504040204" pitchFamily="34" charset="0"/>
                        </a:rPr>
                        <a:t>Sophie</a:t>
                      </a:r>
                    </a:p>
                  </a:txBody>
                  <a:tcPr marL="38100" marR="38100" marT="38100" marB="38100">
                    <a:solidFill>
                      <a:srgbClr val="8A5F1F"/>
                    </a:solidFill>
                  </a:tcPr>
                </a:tc>
                <a:tc>
                  <a:txBody>
                    <a:bodyPr/>
                    <a:lstStyle/>
                    <a:p>
                      <a:pPr algn="ctr" fontAlgn="t"/>
                      <a:r>
                        <a:rPr lang="en-US" sz="1050">
                          <a:solidFill>
                            <a:schemeClr val="bg1"/>
                          </a:solidFill>
                          <a:effectLst/>
                          <a:latin typeface="Tahoma" panose="020B0604030504040204" pitchFamily="34" charset="0"/>
                          <a:ea typeface="Tahoma" panose="020B0604030504040204" pitchFamily="34" charset="0"/>
                          <a:cs typeface="Tahoma" panose="020B0604030504040204" pitchFamily="34" charset="0"/>
                        </a:rPr>
                        <a:t>Andrew</a:t>
                      </a:r>
                    </a:p>
                  </a:txBody>
                  <a:tcPr marL="38100" marR="38100" marT="38100" marB="38100">
                    <a:solidFill>
                      <a:srgbClr val="8A5F1F"/>
                    </a:solidFill>
                  </a:tcPr>
                </a:tc>
                <a:tc>
                  <a:txBody>
                    <a:bodyPr/>
                    <a:lstStyle/>
                    <a:p>
                      <a:pPr algn="ctr" fontAlgn="t"/>
                      <a:r>
                        <a:rPr lang="en-US" sz="1050" dirty="0">
                          <a:solidFill>
                            <a:schemeClr val="bg1"/>
                          </a:solidFill>
                          <a:effectLst/>
                          <a:latin typeface="Tahoma" panose="020B0604030504040204" pitchFamily="34" charset="0"/>
                          <a:ea typeface="Tahoma" panose="020B0604030504040204" pitchFamily="34" charset="0"/>
                          <a:cs typeface="Tahoma" panose="020B0604030504040204" pitchFamily="34" charset="0"/>
                        </a:rPr>
                        <a:t>Trevor</a:t>
                      </a:r>
                    </a:p>
                  </a:txBody>
                  <a:tcPr marL="38100" marR="38100" marT="38100" marB="38100">
                    <a:solidFill>
                      <a:srgbClr val="8A5F1F"/>
                    </a:solidFill>
                  </a:tcPr>
                </a:tc>
                <a:extLst>
                  <a:ext uri="{0D108BD9-81ED-4DB2-BD59-A6C34878D82A}">
                    <a16:rowId xmlns:a16="http://schemas.microsoft.com/office/drawing/2014/main" val="10003"/>
                  </a:ext>
                </a:extLst>
              </a:tr>
              <a:tr h="243333">
                <a:tc>
                  <a:txBody>
                    <a:bodyPr/>
                    <a:lstStyle/>
                    <a:p>
                      <a:pPr algn="ctr" fontAlgn="t"/>
                      <a:r>
                        <a:rPr lang="en-US" sz="1050" b="1">
                          <a:solidFill>
                            <a:srgbClr val="FFFFFF"/>
                          </a:solidFill>
                          <a:effectLst/>
                          <a:latin typeface="Tahoma" panose="020B0604030504040204" pitchFamily="34" charset="0"/>
                          <a:ea typeface="Tahoma" panose="020B0604030504040204" pitchFamily="34" charset="0"/>
                          <a:cs typeface="Tahoma" panose="020B0604030504040204" pitchFamily="34" charset="0"/>
                        </a:rPr>
                        <a:t>Unicorn</a:t>
                      </a:r>
                    </a:p>
                  </a:txBody>
                  <a:tcPr marL="38100" marR="38100" marT="38100" marB="38100">
                    <a:solidFill>
                      <a:schemeClr val="accent4">
                        <a:lumMod val="60000"/>
                        <a:lumOff val="40000"/>
                      </a:schemeClr>
                    </a:solidFill>
                  </a:tcPr>
                </a:tc>
                <a:tc>
                  <a:txBody>
                    <a:bodyPr/>
                    <a:lstStyle/>
                    <a:p>
                      <a:pPr algn="ctr" fontAlgn="t"/>
                      <a:r>
                        <a:rPr lang="en-US" sz="1050">
                          <a:effectLst/>
                          <a:latin typeface="Tahoma" panose="020B0604030504040204" pitchFamily="34" charset="0"/>
                          <a:ea typeface="Tahoma" panose="020B0604030504040204" pitchFamily="34" charset="0"/>
                          <a:cs typeface="Tahoma" panose="020B0604030504040204" pitchFamily="34" charset="0"/>
                        </a:rPr>
                        <a:t>Albert</a:t>
                      </a:r>
                    </a:p>
                  </a:txBody>
                  <a:tcPr marL="38100" marR="38100" marT="38100" marB="38100">
                    <a:solidFill>
                      <a:schemeClr val="accent4">
                        <a:lumMod val="60000"/>
                        <a:lumOff val="40000"/>
                      </a:schemeClr>
                    </a:solidFill>
                  </a:tcPr>
                </a:tc>
                <a:tc>
                  <a:txBody>
                    <a:bodyPr/>
                    <a:lstStyle/>
                    <a:p>
                      <a:pPr algn="ctr" fontAlgn="t"/>
                      <a:r>
                        <a:rPr lang="en-US" sz="1050">
                          <a:effectLst/>
                          <a:latin typeface="Tahoma" panose="020B0604030504040204" pitchFamily="34" charset="0"/>
                          <a:ea typeface="Tahoma" panose="020B0604030504040204" pitchFamily="34" charset="0"/>
                          <a:cs typeface="Tahoma" panose="020B0604030504040204" pitchFamily="34" charset="0"/>
                        </a:rPr>
                        <a:t>Jim</a:t>
                      </a:r>
                    </a:p>
                  </a:txBody>
                  <a:tcPr marL="38100" marR="38100" marT="38100" marB="38100">
                    <a:solidFill>
                      <a:schemeClr val="accent4">
                        <a:lumMod val="60000"/>
                        <a:lumOff val="40000"/>
                      </a:schemeClr>
                    </a:solidFill>
                  </a:tcPr>
                </a:tc>
                <a:tc>
                  <a:txBody>
                    <a:bodyPr/>
                    <a:lstStyle/>
                    <a:p>
                      <a:pPr algn="ctr" fontAlgn="t"/>
                      <a:r>
                        <a:rPr lang="en-US" sz="1050">
                          <a:effectLst/>
                          <a:latin typeface="Tahoma" panose="020B0604030504040204" pitchFamily="34" charset="0"/>
                          <a:ea typeface="Tahoma" panose="020B0604030504040204" pitchFamily="34" charset="0"/>
                          <a:cs typeface="Tahoma" panose="020B0604030504040204" pitchFamily="34" charset="0"/>
                        </a:rPr>
                        <a:t>Trevor</a:t>
                      </a:r>
                    </a:p>
                  </a:txBody>
                  <a:tcPr marL="38100" marR="38100" marT="38100" marB="38100">
                    <a:solidFill>
                      <a:schemeClr val="accent4">
                        <a:lumMod val="60000"/>
                        <a:lumOff val="40000"/>
                      </a:schemeClr>
                    </a:solidFill>
                  </a:tcPr>
                </a:tc>
                <a:tc>
                  <a:txBody>
                    <a:bodyPr/>
                    <a:lstStyle/>
                    <a:p>
                      <a:pPr algn="ctr" fontAlgn="t"/>
                      <a:r>
                        <a:rPr lang="en-US" sz="1050">
                          <a:effectLst/>
                          <a:latin typeface="Tahoma" panose="020B0604030504040204" pitchFamily="34" charset="0"/>
                          <a:ea typeface="Tahoma" panose="020B0604030504040204" pitchFamily="34" charset="0"/>
                          <a:cs typeface="Tahoma" panose="020B0604030504040204" pitchFamily="34" charset="0"/>
                        </a:rPr>
                        <a:t>Sam</a:t>
                      </a:r>
                    </a:p>
                  </a:txBody>
                  <a:tcPr marL="38100" marR="38100" marT="38100" marB="38100">
                    <a:solidFill>
                      <a:schemeClr val="accent4">
                        <a:lumMod val="60000"/>
                        <a:lumOff val="40000"/>
                      </a:schemeClr>
                    </a:solidFill>
                  </a:tcPr>
                </a:tc>
                <a:tc>
                  <a:txBody>
                    <a:bodyPr/>
                    <a:lstStyle/>
                    <a:p>
                      <a:pPr algn="ctr" fontAlgn="t"/>
                      <a:r>
                        <a:rPr lang="en-US" sz="1050">
                          <a:effectLst/>
                          <a:latin typeface="Tahoma" panose="020B0604030504040204" pitchFamily="34" charset="0"/>
                          <a:ea typeface="Tahoma" panose="020B0604030504040204" pitchFamily="34" charset="0"/>
                          <a:cs typeface="Tahoma" panose="020B0604030504040204" pitchFamily="34" charset="0"/>
                        </a:rPr>
                        <a:t>Jim</a:t>
                      </a:r>
                    </a:p>
                  </a:txBody>
                  <a:tcPr marL="38100" marR="38100" marT="38100" marB="38100">
                    <a:solidFill>
                      <a:schemeClr val="accent4">
                        <a:lumMod val="60000"/>
                        <a:lumOff val="40000"/>
                      </a:schemeClr>
                    </a:solidFill>
                  </a:tcPr>
                </a:tc>
                <a:tc>
                  <a:txBody>
                    <a:bodyPr/>
                    <a:lstStyle/>
                    <a:p>
                      <a:pPr algn="ctr" fontAlgn="t"/>
                      <a:r>
                        <a:rPr lang="en-US" sz="1050">
                          <a:effectLst/>
                          <a:latin typeface="Tahoma" panose="020B0604030504040204" pitchFamily="34" charset="0"/>
                          <a:ea typeface="Tahoma" panose="020B0604030504040204" pitchFamily="34" charset="0"/>
                          <a:cs typeface="Tahoma" panose="020B0604030504040204" pitchFamily="34" charset="0"/>
                        </a:rPr>
                        <a:t>Sam</a:t>
                      </a:r>
                    </a:p>
                  </a:txBody>
                  <a:tcPr marL="38100" marR="38100" marT="38100" marB="38100">
                    <a:solidFill>
                      <a:schemeClr val="accent4">
                        <a:lumMod val="60000"/>
                        <a:lumOff val="40000"/>
                      </a:schemeClr>
                    </a:solidFill>
                  </a:tcPr>
                </a:tc>
                <a:tc>
                  <a:txBody>
                    <a:bodyPr/>
                    <a:lstStyle/>
                    <a:p>
                      <a:pPr algn="ctr" fontAlgn="t"/>
                      <a:r>
                        <a:rPr lang="en-US" sz="1050">
                          <a:effectLst/>
                          <a:latin typeface="Tahoma" panose="020B0604030504040204" pitchFamily="34" charset="0"/>
                          <a:ea typeface="Tahoma" panose="020B0604030504040204" pitchFamily="34" charset="0"/>
                          <a:cs typeface="Tahoma" panose="020B0604030504040204" pitchFamily="34" charset="0"/>
                        </a:rPr>
                        <a:t>Bear</a:t>
                      </a:r>
                    </a:p>
                  </a:txBody>
                  <a:tcPr marL="38100" marR="38100" marT="38100" marB="38100">
                    <a:solidFill>
                      <a:schemeClr val="accent4">
                        <a:lumMod val="60000"/>
                        <a:lumOff val="40000"/>
                      </a:schemeClr>
                    </a:solidFill>
                  </a:tcPr>
                </a:tc>
                <a:tc>
                  <a:txBody>
                    <a:bodyPr/>
                    <a:lstStyle/>
                    <a:p>
                      <a:pPr algn="ctr" fontAlgn="t"/>
                      <a:r>
                        <a:rPr lang="en-US" sz="1050" dirty="0">
                          <a:effectLst/>
                          <a:latin typeface="Tahoma" panose="020B0604030504040204" pitchFamily="34" charset="0"/>
                          <a:ea typeface="Tahoma" panose="020B0604030504040204" pitchFamily="34" charset="0"/>
                          <a:cs typeface="Tahoma" panose="020B0604030504040204" pitchFamily="34" charset="0"/>
                        </a:rPr>
                        <a:t>Bobby C</a:t>
                      </a:r>
                    </a:p>
                  </a:txBody>
                  <a:tcPr marL="38100" marR="38100" marT="38100" marB="38100">
                    <a:solidFill>
                      <a:schemeClr val="accent4">
                        <a:lumMod val="60000"/>
                        <a:lumOff val="40000"/>
                      </a:schemeClr>
                    </a:solidFill>
                  </a:tcPr>
                </a:tc>
                <a:extLst>
                  <a:ext uri="{0D108BD9-81ED-4DB2-BD59-A6C34878D82A}">
                    <a16:rowId xmlns:a16="http://schemas.microsoft.com/office/drawing/2014/main" val="10004"/>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2626265417"/>
              </p:ext>
            </p:extLst>
          </p:nvPr>
        </p:nvGraphicFramePr>
        <p:xfrm>
          <a:off x="457197" y="838572"/>
          <a:ext cx="8229603" cy="2743014"/>
        </p:xfrm>
        <a:graphic>
          <a:graphicData uri="http://schemas.openxmlformats.org/drawingml/2006/table">
            <a:tbl>
              <a:tblPr/>
              <a:tblGrid>
                <a:gridCol w="671516">
                  <a:extLst>
                    <a:ext uri="{9D8B030D-6E8A-4147-A177-3AD203B41FA5}">
                      <a16:colId xmlns:a16="http://schemas.microsoft.com/office/drawing/2014/main" val="20000"/>
                    </a:ext>
                  </a:extLst>
                </a:gridCol>
                <a:gridCol w="686554">
                  <a:extLst>
                    <a:ext uri="{9D8B030D-6E8A-4147-A177-3AD203B41FA5}">
                      <a16:colId xmlns:a16="http://schemas.microsoft.com/office/drawing/2014/main" val="20001"/>
                    </a:ext>
                  </a:extLst>
                </a:gridCol>
                <a:gridCol w="766008">
                  <a:extLst>
                    <a:ext uri="{9D8B030D-6E8A-4147-A177-3AD203B41FA5}">
                      <a16:colId xmlns:a16="http://schemas.microsoft.com/office/drawing/2014/main" val="20002"/>
                    </a:ext>
                  </a:extLst>
                </a:gridCol>
                <a:gridCol w="842963">
                  <a:extLst>
                    <a:ext uri="{9D8B030D-6E8A-4147-A177-3AD203B41FA5}">
                      <a16:colId xmlns:a16="http://schemas.microsoft.com/office/drawing/2014/main" val="20003"/>
                    </a:ext>
                  </a:extLst>
                </a:gridCol>
                <a:gridCol w="740958">
                  <a:extLst>
                    <a:ext uri="{9D8B030D-6E8A-4147-A177-3AD203B41FA5}">
                      <a16:colId xmlns:a16="http://schemas.microsoft.com/office/drawing/2014/main" val="1449842200"/>
                    </a:ext>
                  </a:extLst>
                </a:gridCol>
                <a:gridCol w="557664">
                  <a:extLst>
                    <a:ext uri="{9D8B030D-6E8A-4147-A177-3AD203B41FA5}">
                      <a16:colId xmlns:a16="http://schemas.microsoft.com/office/drawing/2014/main" val="296112890"/>
                    </a:ext>
                  </a:extLst>
                </a:gridCol>
                <a:gridCol w="557664">
                  <a:extLst>
                    <a:ext uri="{9D8B030D-6E8A-4147-A177-3AD203B41FA5}">
                      <a16:colId xmlns:a16="http://schemas.microsoft.com/office/drawing/2014/main" val="20004"/>
                    </a:ext>
                  </a:extLst>
                </a:gridCol>
                <a:gridCol w="580272">
                  <a:extLst>
                    <a:ext uri="{9D8B030D-6E8A-4147-A177-3AD203B41FA5}">
                      <a16:colId xmlns:a16="http://schemas.microsoft.com/office/drawing/2014/main" val="20005"/>
                    </a:ext>
                  </a:extLst>
                </a:gridCol>
                <a:gridCol w="542594">
                  <a:extLst>
                    <a:ext uri="{9D8B030D-6E8A-4147-A177-3AD203B41FA5}">
                      <a16:colId xmlns:a16="http://schemas.microsoft.com/office/drawing/2014/main" val="20006"/>
                    </a:ext>
                  </a:extLst>
                </a:gridCol>
                <a:gridCol w="625488">
                  <a:extLst>
                    <a:ext uri="{9D8B030D-6E8A-4147-A177-3AD203B41FA5}">
                      <a16:colId xmlns:a16="http://schemas.microsoft.com/office/drawing/2014/main" val="20007"/>
                    </a:ext>
                  </a:extLst>
                </a:gridCol>
                <a:gridCol w="572738">
                  <a:extLst>
                    <a:ext uri="{9D8B030D-6E8A-4147-A177-3AD203B41FA5}">
                      <a16:colId xmlns:a16="http://schemas.microsoft.com/office/drawing/2014/main" val="20008"/>
                    </a:ext>
                  </a:extLst>
                </a:gridCol>
                <a:gridCol w="557664">
                  <a:extLst>
                    <a:ext uri="{9D8B030D-6E8A-4147-A177-3AD203B41FA5}">
                      <a16:colId xmlns:a16="http://schemas.microsoft.com/office/drawing/2014/main" val="20009"/>
                    </a:ext>
                  </a:extLst>
                </a:gridCol>
                <a:gridCol w="527520">
                  <a:extLst>
                    <a:ext uri="{9D8B030D-6E8A-4147-A177-3AD203B41FA5}">
                      <a16:colId xmlns:a16="http://schemas.microsoft.com/office/drawing/2014/main" val="20010"/>
                    </a:ext>
                  </a:extLst>
                </a:gridCol>
              </a:tblGrid>
              <a:tr h="380814">
                <a:tc>
                  <a:txBody>
                    <a:bodyPr/>
                    <a:lstStyle/>
                    <a:p>
                      <a:pPr algn="ctr" fontAlgn="ctr"/>
                      <a:r>
                        <a:rPr lang="en-US" sz="1050" b="1" i="0" u="none" strike="noStrike" dirty="0">
                          <a:solidFill>
                            <a:schemeClr val="bg1"/>
                          </a:solidFill>
                          <a:effectLst/>
                          <a:latin typeface="Segoe UI"/>
                          <a:cs typeface="Segoe UI"/>
                        </a:rPr>
                        <a:t>Owner</a:t>
                      </a:r>
                    </a:p>
                  </a:txBody>
                  <a:tcPr marL="9352" marR="9352" marT="9352"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accent5"/>
                    </a:solidFill>
                  </a:tcPr>
                </a:tc>
                <a:tc>
                  <a:txBody>
                    <a:bodyPr/>
                    <a:lstStyle/>
                    <a:p>
                      <a:pPr algn="ctr" fontAlgn="ctr"/>
                      <a:r>
                        <a:rPr lang="en-US" sz="1050" b="1" i="0" u="none" strike="noStrike">
                          <a:solidFill>
                            <a:schemeClr val="bg1"/>
                          </a:solidFill>
                          <a:effectLst/>
                          <a:latin typeface="Segoe UI"/>
                          <a:cs typeface="Segoe UI"/>
                        </a:rPr>
                        <a:t>Avg Finish</a:t>
                      </a:r>
                    </a:p>
                  </a:txBody>
                  <a:tcPr marL="9352" marR="9352" marT="9352"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accent5"/>
                    </a:solidFill>
                  </a:tcPr>
                </a:tc>
                <a:tc>
                  <a:txBody>
                    <a:bodyPr/>
                    <a:lstStyle/>
                    <a:p>
                      <a:pPr algn="ctr" fontAlgn="ctr"/>
                      <a:r>
                        <a:rPr lang="en-US" sz="1050" b="1" i="0" u="none" strike="noStrike" dirty="0">
                          <a:solidFill>
                            <a:schemeClr val="bg1"/>
                          </a:solidFill>
                          <a:effectLst/>
                          <a:latin typeface="Segoe UI"/>
                          <a:cs typeface="Segoe UI"/>
                        </a:rPr>
                        <a:t># Playoffs</a:t>
                      </a:r>
                    </a:p>
                  </a:txBody>
                  <a:tcPr marL="9352" marR="9352" marT="9352"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accent5"/>
                    </a:solidFill>
                  </a:tcPr>
                </a:tc>
                <a:tc>
                  <a:txBody>
                    <a:bodyPr/>
                    <a:lstStyle/>
                    <a:p>
                      <a:pPr algn="ctr" fontAlgn="ctr"/>
                      <a:r>
                        <a:rPr lang="en-US" sz="1050" b="1" i="0" u="none" strike="noStrike" dirty="0">
                          <a:solidFill>
                            <a:schemeClr val="bg1"/>
                          </a:solidFill>
                          <a:effectLst/>
                          <a:latin typeface="Segoe UI"/>
                          <a:cs typeface="Segoe UI"/>
                        </a:rPr>
                        <a:t>% Years </a:t>
                      </a:r>
                    </a:p>
                    <a:p>
                      <a:pPr algn="ctr" fontAlgn="ctr"/>
                      <a:r>
                        <a:rPr lang="en-US" sz="1050" b="1" i="0" u="none" strike="noStrike" dirty="0">
                          <a:solidFill>
                            <a:schemeClr val="bg1"/>
                          </a:solidFill>
                          <a:effectLst/>
                          <a:latin typeface="Segoe UI"/>
                          <a:cs typeface="Segoe UI"/>
                        </a:rPr>
                        <a:t>Playoffs </a:t>
                      </a:r>
                    </a:p>
                  </a:txBody>
                  <a:tcPr marL="9352" marR="9352" marT="9352"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accent5"/>
                    </a:solidFill>
                  </a:tcPr>
                </a:tc>
                <a:tc>
                  <a:txBody>
                    <a:bodyPr/>
                    <a:lstStyle/>
                    <a:p>
                      <a:pPr algn="ctr" fontAlgn="ctr"/>
                      <a:r>
                        <a:rPr lang="en-US" sz="1050" b="1" i="0" u="none" strike="noStrike" dirty="0">
                          <a:solidFill>
                            <a:schemeClr val="bg1"/>
                          </a:solidFill>
                          <a:effectLst/>
                          <a:latin typeface="Segoe UI"/>
                          <a:cs typeface="Segoe UI"/>
                        </a:rPr>
                        <a:t>earnings/</a:t>
                      </a:r>
                    </a:p>
                    <a:p>
                      <a:pPr algn="ctr" fontAlgn="ctr"/>
                      <a:r>
                        <a:rPr lang="en-US" sz="1050" b="1" i="0" u="none" strike="noStrike" dirty="0">
                          <a:solidFill>
                            <a:schemeClr val="bg1"/>
                          </a:solidFill>
                          <a:effectLst/>
                          <a:latin typeface="Segoe UI"/>
                          <a:cs typeface="Segoe UI"/>
                        </a:rPr>
                        <a:t>losses</a:t>
                      </a:r>
                    </a:p>
                  </a:txBody>
                  <a:tcPr marL="9352" marR="9352" marT="9352"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accent5"/>
                    </a:solidFill>
                  </a:tcPr>
                </a:tc>
                <a:tc>
                  <a:txBody>
                    <a:bodyPr/>
                    <a:lstStyle/>
                    <a:p>
                      <a:pPr algn="ctr" fontAlgn="ctr"/>
                      <a:r>
                        <a:rPr lang="en-US" sz="1050" b="1" i="0" u="none" strike="noStrike" dirty="0">
                          <a:solidFill>
                            <a:schemeClr val="bg1"/>
                          </a:solidFill>
                          <a:effectLst/>
                          <a:latin typeface="Segoe UI"/>
                          <a:cs typeface="Segoe UI"/>
                        </a:rPr>
                        <a:t>2020</a:t>
                      </a:r>
                    </a:p>
                  </a:txBody>
                  <a:tcPr marL="9352" marR="9352" marT="9352"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accent5"/>
                    </a:solidFill>
                  </a:tcPr>
                </a:tc>
                <a:tc>
                  <a:txBody>
                    <a:bodyPr/>
                    <a:lstStyle/>
                    <a:p>
                      <a:pPr algn="ctr" fontAlgn="ctr"/>
                      <a:r>
                        <a:rPr lang="en-US" sz="1050" b="1" i="0" u="none" strike="noStrike" dirty="0">
                          <a:solidFill>
                            <a:schemeClr val="bg1"/>
                          </a:solidFill>
                          <a:effectLst/>
                          <a:latin typeface="Segoe UI"/>
                          <a:cs typeface="Segoe UI"/>
                        </a:rPr>
                        <a:t>2019</a:t>
                      </a:r>
                    </a:p>
                  </a:txBody>
                  <a:tcPr marL="9352" marR="9352" marT="9352"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accent5"/>
                    </a:solidFill>
                  </a:tcPr>
                </a:tc>
                <a:tc>
                  <a:txBody>
                    <a:bodyPr/>
                    <a:lstStyle/>
                    <a:p>
                      <a:pPr algn="ctr" fontAlgn="ctr"/>
                      <a:r>
                        <a:rPr lang="en-US" sz="1050" b="1" i="0" u="none" strike="noStrike">
                          <a:solidFill>
                            <a:schemeClr val="bg1"/>
                          </a:solidFill>
                          <a:effectLst/>
                          <a:latin typeface="Segoe UI"/>
                          <a:cs typeface="Segoe UI"/>
                        </a:rPr>
                        <a:t>2018</a:t>
                      </a:r>
                    </a:p>
                  </a:txBody>
                  <a:tcPr marL="9352" marR="9352" marT="9352"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accent5"/>
                    </a:solidFill>
                  </a:tcPr>
                </a:tc>
                <a:tc>
                  <a:txBody>
                    <a:bodyPr/>
                    <a:lstStyle/>
                    <a:p>
                      <a:pPr algn="ctr" fontAlgn="ctr"/>
                      <a:r>
                        <a:rPr lang="en-US" sz="1050" b="1" i="0" u="none" strike="noStrike">
                          <a:solidFill>
                            <a:schemeClr val="bg1"/>
                          </a:solidFill>
                          <a:effectLst/>
                          <a:latin typeface="Segoe UI"/>
                          <a:cs typeface="Segoe UI"/>
                        </a:rPr>
                        <a:t>2017</a:t>
                      </a:r>
                    </a:p>
                  </a:txBody>
                  <a:tcPr marL="9352" marR="9352" marT="9352"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accent5"/>
                    </a:solidFill>
                  </a:tcPr>
                </a:tc>
                <a:tc>
                  <a:txBody>
                    <a:bodyPr/>
                    <a:lstStyle/>
                    <a:p>
                      <a:pPr algn="ctr" fontAlgn="ctr"/>
                      <a:r>
                        <a:rPr lang="en-US" sz="1050" b="1" i="0" u="none" strike="noStrike" dirty="0">
                          <a:solidFill>
                            <a:schemeClr val="bg1"/>
                          </a:solidFill>
                          <a:effectLst/>
                          <a:latin typeface="Segoe UI"/>
                          <a:cs typeface="Segoe UI"/>
                        </a:rPr>
                        <a:t>2016</a:t>
                      </a:r>
                    </a:p>
                  </a:txBody>
                  <a:tcPr marL="9352" marR="9352" marT="9352"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accent5"/>
                    </a:solidFill>
                  </a:tcPr>
                </a:tc>
                <a:tc>
                  <a:txBody>
                    <a:bodyPr/>
                    <a:lstStyle/>
                    <a:p>
                      <a:pPr algn="ctr" fontAlgn="ctr"/>
                      <a:r>
                        <a:rPr lang="en-US" sz="1050" b="1" i="0" u="none" strike="noStrike" dirty="0">
                          <a:solidFill>
                            <a:schemeClr val="bg1"/>
                          </a:solidFill>
                          <a:effectLst/>
                          <a:latin typeface="Segoe UI"/>
                          <a:cs typeface="Segoe UI"/>
                        </a:rPr>
                        <a:t>2015</a:t>
                      </a:r>
                    </a:p>
                  </a:txBody>
                  <a:tcPr marL="9352" marR="9352" marT="9352"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accent5"/>
                    </a:solidFill>
                  </a:tcPr>
                </a:tc>
                <a:tc>
                  <a:txBody>
                    <a:bodyPr/>
                    <a:lstStyle/>
                    <a:p>
                      <a:pPr algn="ctr" fontAlgn="ctr"/>
                      <a:r>
                        <a:rPr lang="en-US" sz="1050" b="1" i="0" u="none" strike="noStrike" dirty="0">
                          <a:solidFill>
                            <a:schemeClr val="bg1"/>
                          </a:solidFill>
                          <a:effectLst/>
                          <a:latin typeface="Segoe UI"/>
                          <a:cs typeface="Segoe UI"/>
                        </a:rPr>
                        <a:t>2014</a:t>
                      </a:r>
                    </a:p>
                  </a:txBody>
                  <a:tcPr marL="9352" marR="9352" marT="9352"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accent5"/>
                    </a:solidFill>
                  </a:tcPr>
                </a:tc>
                <a:tc>
                  <a:txBody>
                    <a:bodyPr/>
                    <a:lstStyle/>
                    <a:p>
                      <a:pPr algn="ctr" fontAlgn="ctr"/>
                      <a:r>
                        <a:rPr lang="en-US" sz="1050" b="1" i="0" u="none" strike="noStrike" dirty="0">
                          <a:solidFill>
                            <a:schemeClr val="bg1"/>
                          </a:solidFill>
                          <a:effectLst/>
                          <a:latin typeface="Segoe UI"/>
                          <a:cs typeface="Segoe UI"/>
                        </a:rPr>
                        <a:t>2013</a:t>
                      </a:r>
                    </a:p>
                  </a:txBody>
                  <a:tcPr marL="9352" marR="9352" marT="9352" marB="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accent5"/>
                    </a:solidFill>
                  </a:tcPr>
                </a:tc>
                <a:extLst>
                  <a:ext uri="{0D108BD9-81ED-4DB2-BD59-A6C34878D82A}">
                    <a16:rowId xmlns:a16="http://schemas.microsoft.com/office/drawing/2014/main" val="10000"/>
                  </a:ext>
                </a:extLst>
              </a:tr>
              <a:tr h="202895">
                <a:tc>
                  <a:txBody>
                    <a:bodyPr/>
                    <a:lstStyle/>
                    <a:p>
                      <a:pPr algn="ctr" fontAlgn="t"/>
                      <a:r>
                        <a:rPr lang="en-US" sz="900" dirty="0">
                          <a:effectLst/>
                          <a:latin typeface="Tahoma" panose="020B0604030504040204" pitchFamily="34" charset="0"/>
                          <a:ea typeface="Tahoma" panose="020B0604030504040204" pitchFamily="34" charset="0"/>
                          <a:cs typeface="Tahoma" panose="020B0604030504040204" pitchFamily="34" charset="0"/>
                        </a:rPr>
                        <a:t>Aaron</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dirty="0">
                          <a:effectLst/>
                          <a:latin typeface="Tahoma" panose="020B0604030504040204" pitchFamily="34" charset="0"/>
                          <a:ea typeface="Tahoma" panose="020B0604030504040204" pitchFamily="34" charset="0"/>
                          <a:cs typeface="Tahoma" panose="020B0604030504040204" pitchFamily="34" charset="0"/>
                        </a:rPr>
                        <a:t>5.00</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4</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50.0%</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solidFill>
                            <a:srgbClr val="009900"/>
                          </a:solidFill>
                          <a:effectLst/>
                          <a:latin typeface="Tahoma" panose="020B0604030504040204" pitchFamily="34" charset="0"/>
                          <a:ea typeface="Tahoma" panose="020B0604030504040204" pitchFamily="34" charset="0"/>
                          <a:cs typeface="Tahoma" panose="020B0604030504040204" pitchFamily="34" charset="0"/>
                        </a:rPr>
                        <a:t>+$325</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dirty="0">
                          <a:effectLst/>
                          <a:latin typeface="Tahoma" panose="020B0604030504040204" pitchFamily="34" charset="0"/>
                          <a:ea typeface="Tahoma" panose="020B0604030504040204" pitchFamily="34" charset="0"/>
                          <a:cs typeface="Tahoma" panose="020B0604030504040204" pitchFamily="34" charset="0"/>
                        </a:rPr>
                        <a:t>7</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4</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b="0" i="0" kern="1200" dirty="0">
                          <a:solidFill>
                            <a:schemeClr val="tx1"/>
                          </a:solidFill>
                          <a:effectLst/>
                          <a:latin typeface="+mn-lt"/>
                          <a:ea typeface="+mn-ea"/>
                          <a:cs typeface="+mn-cs"/>
                        </a:rPr>
                        <a:t>🏆</a:t>
                      </a:r>
                      <a:endParaRPr lang="en-US" sz="900" dirty="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rgbClr val="F2AB0E"/>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7</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4</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2</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7</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8</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17388">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Albert</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7.17</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2</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dirty="0">
                          <a:effectLst/>
                          <a:latin typeface="Tahoma" panose="020B0604030504040204" pitchFamily="34" charset="0"/>
                          <a:ea typeface="Tahoma" panose="020B0604030504040204" pitchFamily="34" charset="0"/>
                          <a:cs typeface="Tahoma" panose="020B0604030504040204" pitchFamily="34" charset="0"/>
                        </a:rPr>
                        <a:t>33.3%</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solidFill>
                            <a:srgbClr val="009900"/>
                          </a:solidFill>
                          <a:effectLst/>
                          <a:latin typeface="Tahoma" panose="020B0604030504040204" pitchFamily="34" charset="0"/>
                          <a:ea typeface="Tahoma" panose="020B0604030504040204" pitchFamily="34" charset="0"/>
                          <a:cs typeface="Tahoma" panose="020B0604030504040204" pitchFamily="34" charset="0"/>
                        </a:rPr>
                        <a:t>+$275</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kumimoji="0" lang="en-US" sz="1000" b="0" i="0" u="none" strike="noStrike" kern="1200" cap="none" spc="0" normalizeH="0" baseline="0" noProof="0" dirty="0">
                          <a:ln>
                            <a:noFill/>
                          </a:ln>
                          <a:solidFill>
                            <a:srgbClr val="7030A0"/>
                          </a:solidFill>
                          <a:effectLst/>
                          <a:uLnTx/>
                          <a:uFillTx/>
                          <a:latin typeface="Cooper Black" panose="0208090404030B020404" pitchFamily="18" charset="0"/>
                          <a:ea typeface="+mn-ea"/>
                          <a:cs typeface="+mn-cs"/>
                        </a:rPr>
                        <a:t>🦄</a:t>
                      </a:r>
                      <a:endParaRPr lang="en-US" sz="1000" dirty="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rgbClr val="FDBFE8"/>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7</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3</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10</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10</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lang="en-US" sz="900" b="0" i="0" kern="1200" dirty="0">
                          <a:solidFill>
                            <a:schemeClr val="tx1"/>
                          </a:solidFill>
                          <a:effectLst/>
                          <a:latin typeface="+mn-lt"/>
                          <a:ea typeface="+mn-ea"/>
                          <a:cs typeface="+mn-cs"/>
                        </a:rPr>
                        <a:t>🏆</a:t>
                      </a:r>
                      <a:endParaRPr lang="en-US" sz="900" dirty="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rgbClr val="F2AB0E"/>
                    </a:solidFill>
                  </a:tcPr>
                </a:tc>
                <a:tc>
                  <a:txBody>
                    <a:bodyPr/>
                    <a:lstStyle/>
                    <a:p>
                      <a:pPr algn="ctr" fontAlgn="t"/>
                      <a:endParaRPr lang="en-US" sz="900" dirty="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lumMod val="85000"/>
                      </a:schemeClr>
                    </a:solidFill>
                  </a:tcPr>
                </a:tc>
                <a:tc>
                  <a:txBody>
                    <a:bodyPr/>
                    <a:lstStyle/>
                    <a:p>
                      <a:pPr algn="ctr" fontAlgn="t"/>
                      <a:endParaRPr lang="en-US" sz="900" dirty="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202895">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Andrew</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5.25</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5</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62.5%</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solidFill>
                            <a:srgbClr val="FF0000"/>
                          </a:solidFill>
                          <a:effectLst/>
                          <a:latin typeface="Tahoma" panose="020B0604030504040204" pitchFamily="34" charset="0"/>
                          <a:ea typeface="Tahoma" panose="020B0604030504040204" pitchFamily="34" charset="0"/>
                          <a:cs typeface="Tahoma" panose="020B0604030504040204" pitchFamily="34" charset="0"/>
                        </a:rPr>
                        <a:t>-$100</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3</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dirty="0">
                          <a:effectLst/>
                          <a:latin typeface="Tahoma" panose="020B0604030504040204" pitchFamily="34" charset="0"/>
                          <a:ea typeface="Tahoma" panose="020B0604030504040204" pitchFamily="34" charset="0"/>
                          <a:cs typeface="Tahoma" panose="020B0604030504040204" pitchFamily="34" charset="0"/>
                        </a:rPr>
                        <a:t>2</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7</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9</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3</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4</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3</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11</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02895">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Bill</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5.00</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6</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75.0%</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solidFill>
                            <a:srgbClr val="009900"/>
                          </a:solidFill>
                          <a:effectLst/>
                          <a:latin typeface="Tahoma" panose="020B0604030504040204" pitchFamily="34" charset="0"/>
                          <a:ea typeface="Tahoma" panose="020B0604030504040204" pitchFamily="34" charset="0"/>
                          <a:cs typeface="Tahoma" panose="020B0604030504040204" pitchFamily="34" charset="0"/>
                        </a:rPr>
                        <a:t>+$400</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2</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dirty="0">
                          <a:effectLst/>
                          <a:latin typeface="Tahoma" panose="020B0604030504040204" pitchFamily="34" charset="0"/>
                          <a:ea typeface="Tahoma" panose="020B0604030504040204" pitchFamily="34" charset="0"/>
                          <a:cs typeface="Tahoma" panose="020B0604030504040204" pitchFamily="34" charset="0"/>
                        </a:rPr>
                        <a:t>5</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dirty="0">
                          <a:effectLst/>
                          <a:latin typeface="Tahoma" panose="020B0604030504040204" pitchFamily="34" charset="0"/>
                          <a:ea typeface="Tahoma" panose="020B0604030504040204" pitchFamily="34" charset="0"/>
                          <a:cs typeface="Tahoma" panose="020B0604030504040204" pitchFamily="34" charset="0"/>
                        </a:rPr>
                        <a:t>9</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lang="en-US" sz="900" b="0" i="0" kern="1200" dirty="0">
                          <a:solidFill>
                            <a:schemeClr val="tx1"/>
                          </a:solidFill>
                          <a:effectLst/>
                          <a:latin typeface="+mn-lt"/>
                          <a:ea typeface="+mn-ea"/>
                          <a:cs typeface="+mn-cs"/>
                        </a:rPr>
                        <a:t>🏆</a:t>
                      </a:r>
                      <a:endParaRPr lang="en-US" sz="900" dirty="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rgbClr val="F2AB0E"/>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9</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5</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5</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4</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02895">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Darren</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9.00</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0</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0.0%</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solidFill>
                            <a:srgbClr val="FF0000"/>
                          </a:solidFill>
                          <a:effectLst/>
                          <a:latin typeface="Tahoma" panose="020B0604030504040204" pitchFamily="34" charset="0"/>
                          <a:ea typeface="Tahoma" panose="020B0604030504040204" pitchFamily="34" charset="0"/>
                          <a:cs typeface="Tahoma" panose="020B0604030504040204" pitchFamily="34" charset="0"/>
                        </a:rPr>
                        <a:t>-$100</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9</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endParaRPr lang="en-US" sz="900" dirty="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lumMod val="85000"/>
                      </a:schemeClr>
                    </a:solidFill>
                  </a:tcPr>
                </a:tc>
                <a:tc>
                  <a:txBody>
                    <a:bodyPr/>
                    <a:lstStyle/>
                    <a:p>
                      <a:pPr algn="ctr" fontAlgn="t"/>
                      <a:endParaRPr lang="en-US" sz="90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lumMod val="85000"/>
                      </a:schemeClr>
                    </a:solidFill>
                  </a:tcPr>
                </a:tc>
                <a:tc>
                  <a:txBody>
                    <a:bodyPr/>
                    <a:lstStyle/>
                    <a:p>
                      <a:pPr algn="ctr" fontAlgn="t"/>
                      <a:endParaRPr lang="en-US" sz="900" dirty="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lumMod val="85000"/>
                      </a:schemeClr>
                    </a:solidFill>
                  </a:tcPr>
                </a:tc>
                <a:tc>
                  <a:txBody>
                    <a:bodyPr/>
                    <a:lstStyle/>
                    <a:p>
                      <a:pPr algn="ctr" fontAlgn="t"/>
                      <a:endParaRPr lang="en-US" sz="90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lumMod val="85000"/>
                      </a:schemeClr>
                    </a:solidFill>
                  </a:tcPr>
                </a:tc>
                <a:tc>
                  <a:txBody>
                    <a:bodyPr/>
                    <a:lstStyle/>
                    <a:p>
                      <a:pPr algn="ctr" fontAlgn="t"/>
                      <a:endParaRPr lang="en-US" sz="90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lumMod val="85000"/>
                      </a:schemeClr>
                    </a:solidFill>
                  </a:tcPr>
                </a:tc>
                <a:tc>
                  <a:txBody>
                    <a:bodyPr/>
                    <a:lstStyle/>
                    <a:p>
                      <a:pPr algn="ctr" fontAlgn="t"/>
                      <a:endParaRPr lang="en-US" sz="90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lumMod val="85000"/>
                      </a:schemeClr>
                    </a:solidFill>
                  </a:tcPr>
                </a:tc>
                <a:tc>
                  <a:txBody>
                    <a:bodyPr/>
                    <a:lstStyle/>
                    <a:p>
                      <a:pPr algn="ctr" fontAlgn="t"/>
                      <a:endParaRPr lang="en-US" sz="900" dirty="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5"/>
                  </a:ext>
                </a:extLst>
              </a:tr>
              <a:tr h="202895">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Eddie</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1.00</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1</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100%</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solidFill>
                            <a:srgbClr val="009900"/>
                          </a:solidFill>
                          <a:effectLst/>
                          <a:latin typeface="Tahoma" panose="020B0604030504040204" pitchFamily="34" charset="0"/>
                          <a:ea typeface="Tahoma" panose="020B0604030504040204" pitchFamily="34" charset="0"/>
                          <a:cs typeface="Tahoma" panose="020B0604030504040204" pitchFamily="34" charset="0"/>
                        </a:rPr>
                        <a:t>+$525</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lang="en-US" sz="900" b="0" i="0" kern="1200" dirty="0">
                          <a:solidFill>
                            <a:schemeClr val="tx1"/>
                          </a:solidFill>
                          <a:effectLst/>
                          <a:latin typeface="+mn-lt"/>
                          <a:ea typeface="+mn-ea"/>
                          <a:cs typeface="+mn-cs"/>
                        </a:rPr>
                        <a:t>🏆</a:t>
                      </a:r>
                      <a:endParaRPr lang="en-US" sz="900" dirty="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rgbClr val="F2AB0E"/>
                    </a:solidFill>
                  </a:tcPr>
                </a:tc>
                <a:tc>
                  <a:txBody>
                    <a:bodyPr/>
                    <a:lstStyle/>
                    <a:p>
                      <a:pPr algn="ctr" fontAlgn="t"/>
                      <a:endParaRPr lang="en-US" sz="900" dirty="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lumMod val="85000"/>
                      </a:schemeClr>
                    </a:solidFill>
                  </a:tcPr>
                </a:tc>
                <a:tc>
                  <a:txBody>
                    <a:bodyPr/>
                    <a:lstStyle/>
                    <a:p>
                      <a:pPr algn="ctr" fontAlgn="t"/>
                      <a:endParaRPr lang="en-US" sz="90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lumMod val="85000"/>
                      </a:schemeClr>
                    </a:solidFill>
                  </a:tcPr>
                </a:tc>
                <a:tc>
                  <a:txBody>
                    <a:bodyPr/>
                    <a:lstStyle/>
                    <a:p>
                      <a:pPr algn="ctr" fontAlgn="t"/>
                      <a:endParaRPr lang="en-US" sz="90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lumMod val="85000"/>
                      </a:schemeClr>
                    </a:solidFill>
                  </a:tcPr>
                </a:tc>
                <a:tc>
                  <a:txBody>
                    <a:bodyPr/>
                    <a:lstStyle/>
                    <a:p>
                      <a:pPr algn="ctr" fontAlgn="t"/>
                      <a:endParaRPr lang="en-US" sz="900" dirty="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lumMod val="85000"/>
                      </a:schemeClr>
                    </a:solidFill>
                  </a:tcPr>
                </a:tc>
                <a:tc>
                  <a:txBody>
                    <a:bodyPr/>
                    <a:lstStyle/>
                    <a:p>
                      <a:pPr algn="ctr" fontAlgn="t"/>
                      <a:endParaRPr lang="en-US" sz="90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lumMod val="85000"/>
                      </a:schemeClr>
                    </a:solidFill>
                  </a:tcPr>
                </a:tc>
                <a:tc>
                  <a:txBody>
                    <a:bodyPr/>
                    <a:lstStyle/>
                    <a:p>
                      <a:pPr algn="ctr" fontAlgn="t"/>
                      <a:endParaRPr lang="en-US" sz="90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lumMod val="85000"/>
                      </a:schemeClr>
                    </a:solidFill>
                  </a:tcPr>
                </a:tc>
                <a:tc>
                  <a:txBody>
                    <a:bodyPr/>
                    <a:lstStyle/>
                    <a:p>
                      <a:pPr algn="ctr" fontAlgn="t"/>
                      <a:endParaRPr lang="en-US" sz="900" dirty="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6"/>
                  </a:ext>
                </a:extLst>
              </a:tr>
              <a:tr h="202895">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Jake</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6.63</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5</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62.5%</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solidFill>
                            <a:srgbClr val="FF0000"/>
                          </a:solidFill>
                          <a:effectLst/>
                          <a:latin typeface="Tahoma" panose="020B0604030504040204" pitchFamily="34" charset="0"/>
                          <a:ea typeface="Tahoma" panose="020B0604030504040204" pitchFamily="34" charset="0"/>
                          <a:cs typeface="Tahoma" panose="020B0604030504040204" pitchFamily="34" charset="0"/>
                        </a:rPr>
                        <a:t>-$450</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11</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10</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4</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11</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dirty="0">
                          <a:effectLst/>
                          <a:latin typeface="Tahoma" panose="020B0604030504040204" pitchFamily="34" charset="0"/>
                          <a:ea typeface="Tahoma" panose="020B0604030504040204" pitchFamily="34" charset="0"/>
                          <a:cs typeface="Tahoma" panose="020B0604030504040204" pitchFamily="34" charset="0"/>
                        </a:rPr>
                        <a:t>5</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dirty="0">
                          <a:effectLst/>
                          <a:latin typeface="Tahoma" panose="020B0604030504040204" pitchFamily="34" charset="0"/>
                          <a:ea typeface="Tahoma" panose="020B0604030504040204" pitchFamily="34" charset="0"/>
                          <a:cs typeface="Tahoma" panose="020B0604030504040204" pitchFamily="34" charset="0"/>
                        </a:rPr>
                        <a:t>6</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4</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2</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02895">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Jeff</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6.75</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1</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25.0%</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solidFill>
                            <a:srgbClr val="009900"/>
                          </a:solidFill>
                          <a:effectLst/>
                          <a:latin typeface="Tahoma" panose="020B0604030504040204" pitchFamily="34" charset="0"/>
                          <a:ea typeface="Tahoma" panose="020B0604030504040204" pitchFamily="34" charset="0"/>
                          <a:cs typeface="Tahoma" panose="020B0604030504040204" pitchFamily="34" charset="0"/>
                        </a:rPr>
                        <a:t>+$225</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8</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lang="en-US" sz="900" b="0" i="0" kern="1200" dirty="0">
                          <a:solidFill>
                            <a:schemeClr val="tx1"/>
                          </a:solidFill>
                          <a:effectLst/>
                          <a:latin typeface="+mn-lt"/>
                          <a:ea typeface="+mn-ea"/>
                          <a:cs typeface="+mn-cs"/>
                        </a:rPr>
                        <a:t>🏆</a:t>
                      </a:r>
                      <a:endParaRPr lang="en-US" sz="900" dirty="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rgbClr val="F2AB0E"/>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10</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8</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endParaRPr lang="en-US" sz="900" dirty="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lumMod val="85000"/>
                      </a:schemeClr>
                    </a:solidFill>
                  </a:tcPr>
                </a:tc>
                <a:tc>
                  <a:txBody>
                    <a:bodyPr/>
                    <a:lstStyle/>
                    <a:p>
                      <a:pPr algn="ctr" fontAlgn="t"/>
                      <a:endParaRPr lang="en-US" sz="900" dirty="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lumMod val="85000"/>
                      </a:schemeClr>
                    </a:solidFill>
                  </a:tcPr>
                </a:tc>
                <a:tc>
                  <a:txBody>
                    <a:bodyPr/>
                    <a:lstStyle/>
                    <a:p>
                      <a:pPr algn="ctr" fontAlgn="t"/>
                      <a:endParaRPr lang="en-US" sz="900" dirty="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lumMod val="85000"/>
                      </a:schemeClr>
                    </a:solidFill>
                  </a:tcPr>
                </a:tc>
                <a:tc>
                  <a:txBody>
                    <a:bodyPr/>
                    <a:lstStyle/>
                    <a:p>
                      <a:pPr algn="ctr" fontAlgn="t"/>
                      <a:endParaRPr lang="en-US" sz="900" dirty="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8"/>
                  </a:ext>
                </a:extLst>
              </a:tr>
              <a:tr h="202895">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Jim</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8.17</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2</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33.3%</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solidFill>
                            <a:srgbClr val="FF0000"/>
                          </a:solidFill>
                          <a:effectLst/>
                          <a:latin typeface="Tahoma" panose="020B0604030504040204" pitchFamily="34" charset="0"/>
                          <a:ea typeface="Tahoma" panose="020B0604030504040204" pitchFamily="34" charset="0"/>
                          <a:cs typeface="Tahoma" panose="020B0604030504040204" pitchFamily="34" charset="0"/>
                        </a:rPr>
                        <a:t>-$225</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6</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ooper Black" panose="0208090404030B020404" pitchFamily="18" charset="0"/>
                          <a:ea typeface="+mn-ea"/>
                          <a:cs typeface="+mn-cs"/>
                        </a:rPr>
                        <a:t>🦄</a:t>
                      </a:r>
                      <a:endParaRPr lang="en-US" sz="900" dirty="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rgbClr val="FDBFE8"/>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8</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2</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ooper Black" panose="0208090404030B020404" pitchFamily="18" charset="0"/>
                          <a:ea typeface="+mn-ea"/>
                          <a:cs typeface="+mn-cs"/>
                        </a:rPr>
                        <a:t>🦄</a:t>
                      </a:r>
                      <a:endParaRPr lang="en-US" sz="900" dirty="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rgbClr val="FDBFE8"/>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10</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endParaRPr lang="en-US" sz="900" dirty="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lumMod val="85000"/>
                      </a:schemeClr>
                    </a:solidFill>
                  </a:tcPr>
                </a:tc>
                <a:tc>
                  <a:txBody>
                    <a:bodyPr/>
                    <a:lstStyle/>
                    <a:p>
                      <a:pPr algn="ctr" fontAlgn="t"/>
                      <a:endParaRPr lang="en-US" sz="900" dirty="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9"/>
                  </a:ext>
                </a:extLst>
              </a:tr>
              <a:tr h="202895">
                <a:tc>
                  <a:txBody>
                    <a:bodyPr/>
                    <a:lstStyle/>
                    <a:p>
                      <a:pPr algn="ctr" fontAlgn="t"/>
                      <a:r>
                        <a:rPr lang="en-US" sz="900" dirty="0">
                          <a:effectLst/>
                          <a:latin typeface="Tahoma" panose="020B0604030504040204" pitchFamily="34" charset="0"/>
                          <a:ea typeface="Tahoma" panose="020B0604030504040204" pitchFamily="34" charset="0"/>
                          <a:cs typeface="Tahoma" panose="020B0604030504040204" pitchFamily="34" charset="0"/>
                        </a:rPr>
                        <a:t>Kurt</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5.57</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5</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71.4%</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solidFill>
                            <a:srgbClr val="FF0000"/>
                          </a:solidFill>
                          <a:effectLst/>
                          <a:latin typeface="Tahoma" panose="020B0604030504040204" pitchFamily="34" charset="0"/>
                          <a:ea typeface="Tahoma" panose="020B0604030504040204" pitchFamily="34" charset="0"/>
                          <a:cs typeface="Tahoma" panose="020B0604030504040204" pitchFamily="34" charset="0"/>
                        </a:rPr>
                        <a:t>-$350</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5</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6</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6</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3</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8</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9</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2</a:t>
                      </a: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endParaRPr lang="en-US" sz="900" dirty="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nchor="ct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10"/>
                  </a:ext>
                </a:extLst>
              </a:tr>
              <a:tr h="202895">
                <a:tc>
                  <a:txBody>
                    <a:bodyPr/>
                    <a:lstStyle/>
                    <a:p>
                      <a:pPr algn="ctr" fontAlgn="t"/>
                      <a:r>
                        <a:rPr lang="en-US" sz="900" dirty="0">
                          <a:effectLst/>
                          <a:latin typeface="Tahoma" panose="020B0604030504040204" pitchFamily="34" charset="0"/>
                          <a:ea typeface="Tahoma" panose="020B0604030504040204" pitchFamily="34" charset="0"/>
                          <a:cs typeface="Tahoma" panose="020B0604030504040204" pitchFamily="34" charset="0"/>
                        </a:rPr>
                        <a:t>Trevor</a:t>
                      </a:r>
                    </a:p>
                  </a:txBody>
                  <a:tcPr marL="38100" marR="38100" marT="38100" marB="38100">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6.25</a:t>
                      </a:r>
                    </a:p>
                  </a:txBody>
                  <a:tcPr marL="38100" marR="38100" marT="38100" marB="38100">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5</a:t>
                      </a:r>
                    </a:p>
                  </a:txBody>
                  <a:tcPr marL="38100" marR="38100" marT="38100" marB="38100">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62.5%</a:t>
                      </a:r>
                    </a:p>
                  </a:txBody>
                  <a:tcPr marL="38100" marR="38100" marT="38100" marB="38100">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solidFill>
                            <a:srgbClr val="FF0000"/>
                          </a:solidFill>
                          <a:effectLst/>
                          <a:latin typeface="Tahoma" panose="020B0604030504040204" pitchFamily="34" charset="0"/>
                          <a:ea typeface="Tahoma" panose="020B0604030504040204" pitchFamily="34" charset="0"/>
                          <a:cs typeface="Tahoma" panose="020B0604030504040204" pitchFamily="34" charset="0"/>
                        </a:rPr>
                        <a:t>-$700</a:t>
                      </a:r>
                    </a:p>
                  </a:txBody>
                  <a:tcPr marL="38100" marR="38100" marT="38100" marB="38100">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4</a:t>
                      </a:r>
                    </a:p>
                  </a:txBody>
                  <a:tcPr marL="38100" marR="38100" marT="38100" marB="38100">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8</a:t>
                      </a:r>
                    </a:p>
                  </a:txBody>
                  <a:tcPr marL="38100" marR="38100" marT="38100" marB="38100">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ooper Black" panose="0208090404030B020404" pitchFamily="18" charset="0"/>
                          <a:ea typeface="+mn-ea"/>
                          <a:cs typeface="+mn-cs"/>
                        </a:rPr>
                        <a:t>🦄</a:t>
                      </a:r>
                      <a:endParaRPr lang="en-US" sz="900" dirty="0">
                        <a:effectLst/>
                        <a:latin typeface="Tahoma" panose="020B0604030504040204" pitchFamily="34" charset="0"/>
                        <a:ea typeface="Tahoma" panose="020B0604030504040204" pitchFamily="34" charset="0"/>
                        <a:cs typeface="Tahoma" panose="020B0604030504040204" pitchFamily="34" charset="0"/>
                      </a:endParaRPr>
                    </a:p>
                  </a:txBody>
                  <a:tcPr marL="38100" marR="38100" marT="38100" marB="38100">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rgbClr val="FDBFE8"/>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4</a:t>
                      </a:r>
                    </a:p>
                  </a:txBody>
                  <a:tcPr marL="38100" marR="38100" marT="38100" marB="38100">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6</a:t>
                      </a:r>
                    </a:p>
                  </a:txBody>
                  <a:tcPr marL="38100" marR="38100" marT="38100" marB="38100">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7</a:t>
                      </a:r>
                    </a:p>
                  </a:txBody>
                  <a:tcPr marL="38100" marR="38100" marT="38100" marB="38100">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a:effectLst/>
                          <a:latin typeface="Tahoma" panose="020B0604030504040204" pitchFamily="34" charset="0"/>
                          <a:ea typeface="Tahoma" panose="020B0604030504040204" pitchFamily="34" charset="0"/>
                          <a:cs typeface="Tahoma" panose="020B0604030504040204" pitchFamily="34" charset="0"/>
                        </a:rPr>
                        <a:t>6</a:t>
                      </a:r>
                    </a:p>
                  </a:txBody>
                  <a:tcPr marL="38100" marR="38100" marT="38100" marB="38100">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tc>
                  <a:txBody>
                    <a:bodyPr/>
                    <a:lstStyle/>
                    <a:p>
                      <a:pPr algn="ctr" fontAlgn="t"/>
                      <a:r>
                        <a:rPr lang="en-US" sz="900" dirty="0">
                          <a:effectLst/>
                          <a:latin typeface="Tahoma" panose="020B0604030504040204" pitchFamily="34" charset="0"/>
                          <a:ea typeface="Tahoma" panose="020B0604030504040204" pitchFamily="34" charset="0"/>
                          <a:cs typeface="Tahoma" panose="020B0604030504040204" pitchFamily="34" charset="0"/>
                        </a:rPr>
                        <a:t>3</a:t>
                      </a:r>
                    </a:p>
                  </a:txBody>
                  <a:tcPr marL="38100" marR="38100" marT="38100" marB="38100">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solidFill>
                      <a:schemeClr val="bg1"/>
                    </a:solidFill>
                  </a:tcPr>
                </a:tc>
                <a:extLst>
                  <a:ext uri="{0D108BD9-81ED-4DB2-BD59-A6C34878D82A}">
                    <a16:rowId xmlns:a16="http://schemas.microsoft.com/office/drawing/2014/main" val="3944713845"/>
                  </a:ext>
                </a:extLst>
              </a:tr>
            </a:tbl>
          </a:graphicData>
        </a:graphic>
      </p:graphicFrame>
    </p:spTree>
    <p:extLst>
      <p:ext uri="{BB962C8B-B14F-4D97-AF65-F5344CB8AC3E}">
        <p14:creationId xmlns:p14="http://schemas.microsoft.com/office/powerpoint/2010/main" val="147493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5143500"/>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650" name="Picture 2" descr="A close-up of a robot&#10;&#10;Description automatically generated with low confidence">
            <a:extLst>
              <a:ext uri="{FF2B5EF4-FFF2-40B4-BE49-F238E27FC236}">
                <a16:creationId xmlns:a16="http://schemas.microsoft.com/office/drawing/2014/main" id="{7B92979D-477C-4703-82BC-AC2B63231C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000" t="-1607" r="12051" b="24659"/>
          <a:stretch/>
        </p:blipFill>
        <p:spPr bwMode="auto">
          <a:xfrm>
            <a:off x="2936700" y="659376"/>
            <a:ext cx="3060986" cy="3060986"/>
          </a:xfrm>
          <a:prstGeom prst="ellipse">
            <a:avLst/>
          </a:prstGeom>
          <a:solidFill>
            <a:schemeClr val="bg1">
              <a:lumMod val="85000"/>
            </a:schemeClr>
          </a:solidFill>
        </p:spPr>
      </p:pic>
      <p:sp>
        <p:nvSpPr>
          <p:cNvPr id="8" name="TextBox 7"/>
          <p:cNvSpPr txBox="1"/>
          <p:nvPr/>
        </p:nvSpPr>
        <p:spPr>
          <a:xfrm>
            <a:off x="-37263" y="866432"/>
            <a:ext cx="9181263" cy="3890891"/>
          </a:xfrm>
          <a:prstGeom prst="rect">
            <a:avLst/>
          </a:prstGeom>
          <a:noFill/>
        </p:spPr>
        <p:txBody>
          <a:bodyPr wrap="square" rtlCol="0">
            <a:prstTxWarp prst="textArchU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8000" b="1" dirty="0">
                <a:ln w="11430"/>
                <a:effectLst>
                  <a:outerShdw blurRad="76200" dist="50800" dir="5400000" algn="tl" rotWithShape="0">
                    <a:srgbClr val="000000">
                      <a:alpha val="65000"/>
                    </a:srgbClr>
                  </a:outerShdw>
                </a:effectLst>
                <a:latin typeface="Tahoma" panose="020B0604030504040204" pitchFamily="34" charset="0"/>
                <a:ea typeface="Tahoma" panose="020B0604030504040204" pitchFamily="34" charset="0"/>
                <a:cs typeface="Tahoma" panose="020B0604030504040204" pitchFamily="34" charset="0"/>
              </a:rPr>
              <a:t>Sx3 Trash Talk</a:t>
            </a:r>
          </a:p>
        </p:txBody>
      </p:sp>
      <p:sp>
        <p:nvSpPr>
          <p:cNvPr id="12" name="TextBox 11"/>
          <p:cNvSpPr txBox="1"/>
          <p:nvPr/>
        </p:nvSpPr>
        <p:spPr>
          <a:xfrm rot="1101132">
            <a:off x="6188951" y="1786443"/>
            <a:ext cx="1868273" cy="185232"/>
          </a:xfrm>
          <a:prstGeom prst="rect">
            <a:avLst/>
          </a:prstGeom>
          <a:noFill/>
        </p:spPr>
        <p:txBody>
          <a:bodyPr wrap="square" rtlCol="0">
            <a:prstTxWarp prst="textArchUp">
              <a:avLst/>
            </a:prstTxWarp>
            <a:sp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with </a:t>
            </a:r>
            <a:r>
              <a:rPr lang="en-US" b="1" dirty="0" err="1">
                <a:latin typeface="Tahoma" panose="020B0604030504040204" pitchFamily="34" charset="0"/>
                <a:ea typeface="Tahoma" panose="020B0604030504040204" pitchFamily="34" charset="0"/>
                <a:cs typeface="Tahoma" panose="020B0604030504040204" pitchFamily="34" charset="0"/>
              </a:rPr>
              <a:t>JeffBot</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3" name="showerThePeople">
            <a:hlinkClick r:id="" action="ppaction://media"/>
            <a:extLst>
              <a:ext uri="{FF2B5EF4-FFF2-40B4-BE49-F238E27FC236}">
                <a16:creationId xmlns:a16="http://schemas.microsoft.com/office/drawing/2014/main" id="{D55C64ED-071D-4893-B392-1D3D8D541C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9134" y="4838700"/>
            <a:ext cx="304800" cy="304800"/>
          </a:xfrm>
          <a:prstGeom prst="rect">
            <a:avLst/>
          </a:prstGeom>
        </p:spPr>
      </p:pic>
      <p:sp>
        <p:nvSpPr>
          <p:cNvPr id="14" name="TextBox 13">
            <a:extLst>
              <a:ext uri="{FF2B5EF4-FFF2-40B4-BE49-F238E27FC236}">
                <a16:creationId xmlns:a16="http://schemas.microsoft.com/office/drawing/2014/main" id="{C0105C5F-E82F-48E2-BF90-2A44E660A8F5}"/>
              </a:ext>
            </a:extLst>
          </p:cNvPr>
          <p:cNvSpPr txBox="1"/>
          <p:nvPr/>
        </p:nvSpPr>
        <p:spPr>
          <a:xfrm>
            <a:off x="260679" y="3938147"/>
            <a:ext cx="8605420" cy="707886"/>
          </a:xfrm>
          <a:prstGeom prst="rect">
            <a:avLst/>
          </a:prstGeom>
          <a:noFill/>
        </p:spPr>
        <p:txBody>
          <a:bodyPr wrap="square" rtlCol="0">
            <a:spAutoFit/>
          </a:bodyPr>
          <a:lstStyle/>
          <a:p>
            <a:pPr algn="ctr"/>
            <a:r>
              <a:rPr lang="en-US" sz="4000" dirty="0">
                <a:latin typeface="OCR A Extended" panose="02010509020102010303" pitchFamily="50" charset="0"/>
                <a:ea typeface="HGPGothicE" panose="020B0400000000000000" pitchFamily="34" charset="-128"/>
                <a:cs typeface="Tahoma" panose="020B0604030504040204" pitchFamily="34" charset="0"/>
              </a:rPr>
              <a:t>“Good luck this week!”</a:t>
            </a:r>
          </a:p>
        </p:txBody>
      </p:sp>
    </p:spTree>
    <p:extLst>
      <p:ext uri="{BB962C8B-B14F-4D97-AF65-F5344CB8AC3E}">
        <p14:creationId xmlns:p14="http://schemas.microsoft.com/office/powerpoint/2010/main" val="176541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2500"/>
                                  </p:stCondLst>
                                  <p:childTnLst>
                                    <p:cmd type="call" cmd="playFrom(0.0)">
                                      <p:cBhvr>
                                        <p:cTn id="6" dur="36179" fill="hold"/>
                                        <p:tgtEl>
                                          <p:spTgt spid="3"/>
                                        </p:tgtEl>
                                      </p:cBhvr>
                                    </p:cmd>
                                  </p:childTnLst>
                                </p:cTn>
                              </p:par>
                              <p:par>
                                <p:cTn id="7" presetID="10" presetClass="entr" presetSubtype="0" fill="hold" grpId="0" nodeType="withEffect">
                                  <p:stCondLst>
                                    <p:cond delay="200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02900" y="702216"/>
            <a:ext cx="5394744" cy="2215991"/>
          </a:xfrm>
          <a:prstGeom prst="rect">
            <a:avLst/>
          </a:prstGeom>
          <a:noFill/>
        </p:spPr>
        <p:txBody>
          <a:bodyPr wrap="square" rtlCol="0">
            <a:spAutoFit/>
          </a:bodyPr>
          <a:lstStyle/>
          <a:p>
            <a:pPr algn="ctr"/>
            <a:r>
              <a:rPr lang="en-US" sz="13800" b="1" dirty="0">
                <a:latin typeface="Tahoma" panose="020B0604030504040204" pitchFamily="34" charset="0"/>
                <a:ea typeface="Tahoma" panose="020B0604030504040204" pitchFamily="34" charset="0"/>
                <a:cs typeface="Tahoma" panose="020B0604030504040204" pitchFamily="34" charset="0"/>
              </a:rPr>
              <a:t>2021</a:t>
            </a:r>
          </a:p>
        </p:txBody>
      </p:sp>
      <p:sp>
        <p:nvSpPr>
          <p:cNvPr id="4" name="TextBox 3"/>
          <p:cNvSpPr txBox="1"/>
          <p:nvPr/>
        </p:nvSpPr>
        <p:spPr>
          <a:xfrm>
            <a:off x="3534046" y="2669766"/>
            <a:ext cx="5263598" cy="830997"/>
          </a:xfrm>
          <a:prstGeom prst="rect">
            <a:avLst/>
          </a:prstGeom>
          <a:noFill/>
        </p:spPr>
        <p:txBody>
          <a:bodyPr wrap="square" rtlCol="0">
            <a:spAutoFit/>
          </a:bodyPr>
          <a:lstStyle/>
          <a:p>
            <a:pPr algn="ctr"/>
            <a:r>
              <a:rPr lang="en-US" sz="4800" dirty="0">
                <a:latin typeface="Tahoma" panose="020B0604030504040204" pitchFamily="34" charset="0"/>
                <a:ea typeface="Tahoma" panose="020B0604030504040204" pitchFamily="34" charset="0"/>
                <a:cs typeface="Tahoma" panose="020B0604030504040204" pitchFamily="34" charset="0"/>
              </a:rPr>
              <a:t>The Year Ahead…</a:t>
            </a:r>
          </a:p>
        </p:txBody>
      </p:sp>
    </p:spTree>
    <p:extLst>
      <p:ext uri="{BB962C8B-B14F-4D97-AF65-F5344CB8AC3E}">
        <p14:creationId xmlns:p14="http://schemas.microsoft.com/office/powerpoint/2010/main" val="11299018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98429" y="1764124"/>
            <a:ext cx="4048124" cy="2677656"/>
          </a:xfrm>
          <a:prstGeom prst="rect">
            <a:avLst/>
          </a:prstGeom>
        </p:spPr>
        <p:txBody>
          <a:bodyPr wrap="square">
            <a:spAutoFit/>
          </a:bodyPr>
          <a:lstStyle/>
          <a:p>
            <a:pPr algn="ctr"/>
            <a:r>
              <a:rPr lang="en-US" sz="1200" i="0" dirty="0">
                <a:solidFill>
                  <a:schemeClr val="bg1"/>
                </a:solidFill>
                <a:effectLst/>
                <a:latin typeface="Segoe UI" panose="020B0502040204020203" pitchFamily="34" charset="0"/>
                <a:cs typeface="Segoe UI" panose="020B0502040204020203" pitchFamily="34" charset="0"/>
              </a:rPr>
              <a:t>Any attempt to game the COVID adjustments system will result in your forfeiture of points for the position(s) in question for that week</a:t>
            </a:r>
          </a:p>
          <a:p>
            <a:pPr algn="ctr"/>
            <a:endParaRPr lang="en-US" sz="1200" i="0" dirty="0">
              <a:solidFill>
                <a:schemeClr val="bg1"/>
              </a:solidFill>
              <a:effectLst/>
              <a:latin typeface="Segoe UI" panose="020B0502040204020203" pitchFamily="34" charset="0"/>
              <a:cs typeface="Segoe UI" panose="020B0502040204020203" pitchFamily="34" charset="0"/>
            </a:endParaRPr>
          </a:p>
          <a:p>
            <a:pPr algn="ctr"/>
            <a:r>
              <a:rPr lang="en-US" sz="1200" i="0" dirty="0">
                <a:solidFill>
                  <a:schemeClr val="bg1"/>
                </a:solidFill>
                <a:effectLst/>
                <a:latin typeface="Segoe UI" panose="020B0502040204020203" pitchFamily="34" charset="0"/>
                <a:cs typeface="Segoe UI" panose="020B0502040204020203" pitchFamily="34" charset="0"/>
              </a:rPr>
              <a:t>Games played on or before Wednesday of the current week will still count for that week</a:t>
            </a:r>
          </a:p>
          <a:p>
            <a:pPr algn="ctr"/>
            <a:endParaRPr lang="en-US" sz="1200" dirty="0">
              <a:solidFill>
                <a:schemeClr val="bg1"/>
              </a:solidFill>
              <a:latin typeface="Segoe UI" panose="020B0502040204020203" pitchFamily="34" charset="0"/>
              <a:cs typeface="Segoe UI" panose="020B0502040204020203" pitchFamily="34" charset="0"/>
            </a:endParaRPr>
          </a:p>
          <a:p>
            <a:pPr algn="ctr"/>
            <a:r>
              <a:rPr lang="en-US" sz="1200" b="1" i="0" dirty="0">
                <a:solidFill>
                  <a:schemeClr val="bg1"/>
                </a:solidFill>
                <a:effectLst/>
                <a:latin typeface="Segoe UI" panose="020B0502040204020203" pitchFamily="34" charset="0"/>
                <a:cs typeface="Segoe UI" panose="020B0502040204020203" pitchFamily="34" charset="0"/>
              </a:rPr>
              <a:t>Declarations &amp; Fill-in Players:</a:t>
            </a:r>
          </a:p>
          <a:p>
            <a:pPr algn="ctr"/>
            <a:r>
              <a:rPr lang="en-US" sz="1200" i="0" dirty="0">
                <a:solidFill>
                  <a:schemeClr val="bg1"/>
                </a:solidFill>
                <a:effectLst/>
                <a:latin typeface="Segoe UI" panose="020B0502040204020203" pitchFamily="34" charset="0"/>
                <a:cs typeface="Segoe UI" panose="020B0502040204020203" pitchFamily="34" charset="0"/>
              </a:rPr>
              <a:t>The net is... just be clear to Aaron or the Sx3 Signal thread (preferred) what you'd do with your roster had you known about the COVID impact at the start of the week. </a:t>
            </a:r>
          </a:p>
          <a:p>
            <a:pPr algn="ctr"/>
            <a:endParaRPr lang="en-US" sz="1200" dirty="0">
              <a:solidFill>
                <a:schemeClr val="bg1"/>
              </a:solidFill>
              <a:latin typeface="Segoe UI" panose="020B0502040204020203" pitchFamily="34" charset="0"/>
              <a:cs typeface="Segoe UI" panose="020B0502040204020203" pitchFamily="34" charset="0"/>
            </a:endParaRPr>
          </a:p>
          <a:p>
            <a:pPr algn="ctr"/>
            <a:r>
              <a:rPr lang="en-US" sz="1200" i="0" dirty="0">
                <a:solidFill>
                  <a:schemeClr val="bg1"/>
                </a:solidFill>
                <a:effectLst/>
                <a:latin typeface="Segoe UI" panose="020B0502040204020203" pitchFamily="34" charset="0"/>
                <a:cs typeface="Segoe UI" panose="020B0502040204020203" pitchFamily="34" charset="0"/>
              </a:rPr>
              <a:t>Your declaration can come in any format (list, rankings, couple sentences, </a:t>
            </a:r>
            <a:r>
              <a:rPr lang="en-US" sz="1200" i="0" dirty="0" err="1">
                <a:solidFill>
                  <a:schemeClr val="bg1"/>
                </a:solidFill>
                <a:effectLst/>
                <a:latin typeface="Segoe UI" panose="020B0502040204020203" pitchFamily="34" charset="0"/>
                <a:cs typeface="Segoe UI" panose="020B0502040204020203" pitchFamily="34" charset="0"/>
              </a:rPr>
              <a:t>etc</a:t>
            </a:r>
            <a:r>
              <a:rPr lang="en-US" sz="1200" i="0" dirty="0">
                <a:solidFill>
                  <a:schemeClr val="bg1"/>
                </a:solidFill>
                <a:effectLst/>
                <a:latin typeface="Segoe UI" panose="020B0502040204020203" pitchFamily="34" charset="0"/>
                <a:cs typeface="Segoe UI" panose="020B0502040204020203" pitchFamily="34" charset="0"/>
              </a:rPr>
              <a:t>).</a:t>
            </a:r>
          </a:p>
        </p:txBody>
      </p:sp>
      <p:sp>
        <p:nvSpPr>
          <p:cNvPr id="5" name="TextBox 4"/>
          <p:cNvSpPr txBox="1"/>
          <p:nvPr/>
        </p:nvSpPr>
        <p:spPr>
          <a:xfrm>
            <a:off x="114301" y="113671"/>
            <a:ext cx="5862638" cy="830997"/>
          </a:xfrm>
          <a:prstGeom prst="rect">
            <a:avLst/>
          </a:prstGeom>
          <a:noFill/>
        </p:spPr>
        <p:txBody>
          <a:bodyPr wrap="square" rtlCol="0">
            <a:spAutoFit/>
          </a:bodyPr>
          <a:lstStyle/>
          <a:p>
            <a:pPr algn="ctr"/>
            <a:r>
              <a:rPr lang="en-US" sz="4800" b="1" dirty="0">
                <a:solidFill>
                  <a:srgbClr val="FFFFFF"/>
                </a:solidFill>
                <a:latin typeface="Segoe UI"/>
                <a:cs typeface="Segoe UI"/>
              </a:rPr>
              <a:t>New </a:t>
            </a:r>
            <a:r>
              <a:rPr lang="en-US" sz="3600" dirty="0">
                <a:solidFill>
                  <a:srgbClr val="FFFFFF"/>
                </a:solidFill>
                <a:latin typeface="Segoe UI"/>
                <a:cs typeface="Segoe UI"/>
              </a:rPr>
              <a:t>(</a:t>
            </a:r>
            <a:r>
              <a:rPr lang="en-US" sz="3600" dirty="0" err="1">
                <a:solidFill>
                  <a:srgbClr val="FFFFFF"/>
                </a:solidFill>
                <a:latin typeface="Segoe UI"/>
                <a:cs typeface="Segoe UI"/>
              </a:rPr>
              <a:t>ish</a:t>
            </a:r>
            <a:r>
              <a:rPr lang="en-US" sz="3600" dirty="0">
                <a:solidFill>
                  <a:srgbClr val="FFFFFF"/>
                </a:solidFill>
                <a:latin typeface="Segoe UI"/>
                <a:cs typeface="Segoe UI"/>
              </a:rPr>
              <a:t>) </a:t>
            </a:r>
            <a:r>
              <a:rPr lang="en-US" sz="4800" b="1" dirty="0">
                <a:solidFill>
                  <a:srgbClr val="FFFFFF"/>
                </a:solidFill>
                <a:latin typeface="Segoe UI"/>
                <a:cs typeface="Segoe UI"/>
              </a:rPr>
              <a:t>Rules</a:t>
            </a:r>
          </a:p>
        </p:txBody>
      </p:sp>
      <p:grpSp>
        <p:nvGrpSpPr>
          <p:cNvPr id="13" name="Group 12"/>
          <p:cNvGrpSpPr/>
          <p:nvPr/>
        </p:nvGrpSpPr>
        <p:grpSpPr>
          <a:xfrm>
            <a:off x="1531884" y="1229765"/>
            <a:ext cx="1327597" cy="316782"/>
            <a:chOff x="388044" y="988215"/>
            <a:chExt cx="1867884" cy="316782"/>
          </a:xfrm>
        </p:grpSpPr>
        <p:sp>
          <p:nvSpPr>
            <p:cNvPr id="14" name="Rounded Rectangle 13"/>
            <p:cNvSpPr/>
            <p:nvPr/>
          </p:nvSpPr>
          <p:spPr>
            <a:xfrm>
              <a:off x="388044" y="988215"/>
              <a:ext cx="1867884" cy="31678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388044" y="996104"/>
              <a:ext cx="1867884" cy="292388"/>
            </a:xfrm>
            <a:prstGeom prst="rect">
              <a:avLst/>
            </a:prstGeom>
            <a:noFill/>
          </p:spPr>
          <p:txBody>
            <a:bodyPr wrap="square" rtlCol="0">
              <a:spAutoFit/>
            </a:bodyPr>
            <a:lstStyle/>
            <a:p>
              <a:pPr algn="ctr"/>
              <a:r>
                <a:rPr lang="en-US" sz="1300" b="1" dirty="0">
                  <a:latin typeface="Segoe UI"/>
                  <a:cs typeface="Segoe UI"/>
                </a:rPr>
                <a:t>IR Spot</a:t>
              </a:r>
            </a:p>
          </p:txBody>
        </p:sp>
      </p:grpSp>
      <p:sp>
        <p:nvSpPr>
          <p:cNvPr id="16" name="Rectangle 15"/>
          <p:cNvSpPr/>
          <p:nvPr/>
        </p:nvSpPr>
        <p:spPr>
          <a:xfrm>
            <a:off x="628651" y="1764124"/>
            <a:ext cx="3010015" cy="2462213"/>
          </a:xfrm>
          <a:prstGeom prst="rect">
            <a:avLst/>
          </a:prstGeom>
        </p:spPr>
        <p:txBody>
          <a:bodyPr wrap="square">
            <a:spAutoFit/>
          </a:bodyPr>
          <a:lstStyle/>
          <a:p>
            <a:pPr algn="ctr"/>
            <a:r>
              <a:rPr lang="en-US" sz="1400" dirty="0">
                <a:solidFill>
                  <a:srgbClr val="FFFFFF"/>
                </a:solidFill>
                <a:latin typeface="Segoe UI" panose="020B0502040204020203" pitchFamily="34" charset="0"/>
                <a:cs typeface="Segoe UI" panose="020B0502040204020203" pitchFamily="34" charset="0"/>
              </a:rPr>
              <a:t>1 spot</a:t>
            </a:r>
          </a:p>
          <a:p>
            <a:pPr algn="ctr"/>
            <a:r>
              <a:rPr lang="en-US" sz="1400" dirty="0">
                <a:solidFill>
                  <a:srgbClr val="FFFFFF"/>
                </a:solidFill>
                <a:latin typeface="Segoe UI" panose="020B0502040204020203" pitchFamily="34" charset="0"/>
                <a:cs typeface="Segoe UI" panose="020B0502040204020203" pitchFamily="34" charset="0"/>
              </a:rPr>
              <a:t> </a:t>
            </a:r>
          </a:p>
          <a:p>
            <a:pPr algn="ctr"/>
            <a:r>
              <a:rPr lang="en-US" sz="1400" dirty="0">
                <a:solidFill>
                  <a:srgbClr val="FFFFFF"/>
                </a:solidFill>
                <a:latin typeface="Segoe UI" panose="020B0502040204020203" pitchFamily="34" charset="0"/>
                <a:cs typeface="Segoe UI" panose="020B0502040204020203" pitchFamily="34" charset="0"/>
              </a:rPr>
              <a:t>IR, NON, SUS, PUP, EXE, COV or OPT</a:t>
            </a:r>
          </a:p>
          <a:p>
            <a:pPr algn="ctr"/>
            <a:endParaRPr lang="en-US" sz="1400" dirty="0">
              <a:solidFill>
                <a:srgbClr val="FFFFFF"/>
              </a:solidFill>
              <a:latin typeface="Segoe UI" panose="020B0502040204020203" pitchFamily="34" charset="0"/>
              <a:cs typeface="Segoe UI" panose="020B0502040204020203" pitchFamily="34" charset="0"/>
            </a:endParaRPr>
          </a:p>
          <a:p>
            <a:pPr algn="ctr"/>
            <a:r>
              <a:rPr lang="en-US" sz="1400" dirty="0">
                <a:solidFill>
                  <a:srgbClr val="FFFFFF"/>
                </a:solidFill>
                <a:latin typeface="Segoe UI" panose="020B0502040204020203" pitchFamily="34" charset="0"/>
                <a:cs typeface="Segoe UI" panose="020B0502040204020203" pitchFamily="34" charset="0"/>
              </a:rPr>
              <a:t>24 hours to move from Reserve spot once activated</a:t>
            </a:r>
          </a:p>
          <a:p>
            <a:pPr algn="ctr"/>
            <a:endParaRPr lang="en-US" sz="1400" dirty="0">
              <a:solidFill>
                <a:srgbClr val="FFFFFF"/>
              </a:solidFill>
              <a:latin typeface="Segoe UI" panose="020B0502040204020203" pitchFamily="34" charset="0"/>
              <a:cs typeface="Segoe UI" panose="020B0502040204020203" pitchFamily="34" charset="0"/>
            </a:endParaRPr>
          </a:p>
          <a:p>
            <a:pPr algn="ctr"/>
            <a:r>
              <a:rPr lang="en-US" sz="1400" dirty="0">
                <a:solidFill>
                  <a:srgbClr val="FFFFFF"/>
                </a:solidFill>
                <a:latin typeface="Segoe UI" panose="020B0502040204020203" pitchFamily="34" charset="0"/>
                <a:cs typeface="Segoe UI" panose="020B0502040204020203" pitchFamily="34" charset="0"/>
              </a:rPr>
              <a:t>Past 24 hours and Aaron will move that player for you, dropping your lowest YTD scorer</a:t>
            </a:r>
          </a:p>
        </p:txBody>
      </p:sp>
      <p:grpSp>
        <p:nvGrpSpPr>
          <p:cNvPr id="17" name="Group 16"/>
          <p:cNvGrpSpPr/>
          <p:nvPr/>
        </p:nvGrpSpPr>
        <p:grpSpPr>
          <a:xfrm>
            <a:off x="5825006" y="1229765"/>
            <a:ext cx="1866483" cy="500332"/>
            <a:chOff x="388044" y="988215"/>
            <a:chExt cx="1867884" cy="500332"/>
          </a:xfrm>
        </p:grpSpPr>
        <p:sp>
          <p:nvSpPr>
            <p:cNvPr id="18" name="Rounded Rectangle 17"/>
            <p:cNvSpPr/>
            <p:nvPr/>
          </p:nvSpPr>
          <p:spPr>
            <a:xfrm>
              <a:off x="388044" y="988215"/>
              <a:ext cx="1867884" cy="31678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388044" y="996104"/>
              <a:ext cx="1867884" cy="492443"/>
            </a:xfrm>
            <a:prstGeom prst="rect">
              <a:avLst/>
            </a:prstGeom>
            <a:noFill/>
          </p:spPr>
          <p:txBody>
            <a:bodyPr wrap="square" rtlCol="0">
              <a:spAutoFit/>
            </a:bodyPr>
            <a:lstStyle/>
            <a:p>
              <a:pPr algn="ctr"/>
              <a:r>
                <a:rPr lang="en-US" sz="1300" b="1" dirty="0">
                  <a:latin typeface="Segoe UI"/>
                  <a:cs typeface="Segoe UI"/>
                </a:rPr>
                <a:t>COVID Contingencies</a:t>
              </a:r>
            </a:p>
          </p:txBody>
        </p:sp>
      </p:grpSp>
      <p:sp>
        <p:nvSpPr>
          <p:cNvPr id="4" name="Rectangle 3">
            <a:extLst>
              <a:ext uri="{FF2B5EF4-FFF2-40B4-BE49-F238E27FC236}">
                <a16:creationId xmlns:a16="http://schemas.microsoft.com/office/drawing/2014/main" id="{4B18B89D-5104-47E2-8811-AD89077037CD}"/>
              </a:ext>
            </a:extLst>
          </p:cNvPr>
          <p:cNvSpPr/>
          <p:nvPr/>
        </p:nvSpPr>
        <p:spPr>
          <a:xfrm>
            <a:off x="5041850" y="430835"/>
            <a:ext cx="2657590" cy="307777"/>
          </a:xfrm>
          <a:prstGeom prst="rect">
            <a:avLst/>
          </a:prstGeom>
        </p:spPr>
        <p:txBody>
          <a:bodyPr wrap="square">
            <a:spAutoFit/>
          </a:bodyPr>
          <a:lstStyle/>
          <a:p>
            <a:pPr algn="ctr"/>
            <a:r>
              <a:rPr lang="en-US" sz="1400" dirty="0">
                <a:solidFill>
                  <a:srgbClr val="FFFFFF"/>
                </a:solidFill>
                <a:latin typeface="Segoe UI" panose="020B0502040204020203" pitchFamily="34" charset="0"/>
                <a:cs typeface="Segoe UI" panose="020B0502040204020203" pitchFamily="34" charset="0"/>
              </a:rPr>
              <a:t>Full list of rules at sx3.fun</a:t>
            </a:r>
          </a:p>
        </p:txBody>
      </p:sp>
    </p:spTree>
    <p:extLst>
      <p:ext uri="{BB962C8B-B14F-4D97-AF65-F5344CB8AC3E}">
        <p14:creationId xmlns:p14="http://schemas.microsoft.com/office/powerpoint/2010/main" val="28161250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extBox 137"/>
          <p:cNvSpPr txBox="1"/>
          <p:nvPr/>
        </p:nvSpPr>
        <p:spPr>
          <a:xfrm>
            <a:off x="0" y="380916"/>
            <a:ext cx="9144000" cy="830997"/>
          </a:xfrm>
          <a:prstGeom prst="rect">
            <a:avLst/>
          </a:prstGeom>
          <a:noFill/>
        </p:spPr>
        <p:txBody>
          <a:bodyPr wrap="square" rtlCol="0">
            <a:spAutoFit/>
          </a:bodyPr>
          <a:lstStyle/>
          <a:p>
            <a:pPr algn="ctr"/>
            <a:r>
              <a:rPr lang="en-US" sz="4800" dirty="0">
                <a:latin typeface="Futura BdCn BT"/>
                <a:cs typeface="Futura BdCn BT"/>
              </a:rPr>
              <a:t>Chatty Chat</a:t>
            </a:r>
          </a:p>
        </p:txBody>
      </p:sp>
      <p:sp>
        <p:nvSpPr>
          <p:cNvPr id="139" name="Rectangle 138"/>
          <p:cNvSpPr/>
          <p:nvPr/>
        </p:nvSpPr>
        <p:spPr>
          <a:xfrm>
            <a:off x="550617" y="2628234"/>
            <a:ext cx="1438707" cy="1323439"/>
          </a:xfrm>
          <a:prstGeom prst="rect">
            <a:avLst/>
          </a:prstGeom>
          <a:ln>
            <a:solidFill>
              <a:srgbClr val="2D5BEC"/>
            </a:solidFill>
          </a:ln>
        </p:spPr>
        <p:txBody>
          <a:bodyPr wrap="square">
            <a:spAutoFit/>
          </a:bodyPr>
          <a:lstStyle/>
          <a:p>
            <a:pPr algn="ctr"/>
            <a:r>
              <a:rPr lang="en-US" sz="1600" dirty="0">
                <a:latin typeface="Segoe UI"/>
                <a:cs typeface="Segoe UI"/>
              </a:rPr>
              <a:t>Retiring Google Hangouts less the vid share here today</a:t>
            </a:r>
          </a:p>
        </p:txBody>
      </p:sp>
      <p:pic>
        <p:nvPicPr>
          <p:cNvPr id="140" name="Picture 139" descr="Signal-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8042" y="1423484"/>
            <a:ext cx="1981200" cy="660400"/>
          </a:xfrm>
          <a:prstGeom prst="rect">
            <a:avLst/>
          </a:prstGeom>
        </p:spPr>
      </p:pic>
      <p:sp>
        <p:nvSpPr>
          <p:cNvPr id="141" name="Rectangle 140"/>
          <p:cNvSpPr/>
          <p:nvPr/>
        </p:nvSpPr>
        <p:spPr>
          <a:xfrm>
            <a:off x="2323921" y="2641442"/>
            <a:ext cx="1326131" cy="830997"/>
          </a:xfrm>
          <a:prstGeom prst="rect">
            <a:avLst/>
          </a:prstGeom>
          <a:ln>
            <a:solidFill>
              <a:srgbClr val="2D5BEC"/>
            </a:solidFill>
          </a:ln>
        </p:spPr>
        <p:txBody>
          <a:bodyPr wrap="square">
            <a:spAutoFit/>
          </a:bodyPr>
          <a:lstStyle/>
          <a:p>
            <a:pPr algn="ctr"/>
            <a:r>
              <a:rPr lang="en-US" sz="1600" dirty="0">
                <a:latin typeface="Segoe UI"/>
                <a:cs typeface="Segoe UI"/>
              </a:rPr>
              <a:t>Put your name and a photo in</a:t>
            </a:r>
          </a:p>
        </p:txBody>
      </p:sp>
      <p:sp>
        <p:nvSpPr>
          <p:cNvPr id="142" name="Rectangle 141"/>
          <p:cNvSpPr/>
          <p:nvPr/>
        </p:nvSpPr>
        <p:spPr>
          <a:xfrm>
            <a:off x="3960884" y="2628234"/>
            <a:ext cx="2104774" cy="1323439"/>
          </a:xfrm>
          <a:prstGeom prst="rect">
            <a:avLst/>
          </a:prstGeom>
          <a:ln>
            <a:solidFill>
              <a:srgbClr val="2D5BEC"/>
            </a:solidFill>
          </a:ln>
        </p:spPr>
        <p:txBody>
          <a:bodyPr wrap="square">
            <a:spAutoFit/>
          </a:bodyPr>
          <a:lstStyle/>
          <a:p>
            <a:pPr algn="ctr"/>
            <a:r>
              <a:rPr lang="en-US" sz="1600" dirty="0">
                <a:latin typeface="Segoe UI"/>
                <a:cs typeface="Segoe UI"/>
              </a:rPr>
              <a:t>Mute Notifications</a:t>
            </a:r>
          </a:p>
          <a:p>
            <a:pPr algn="ctr"/>
            <a:endParaRPr lang="en-US" sz="1600" dirty="0">
              <a:latin typeface="Segoe UI"/>
              <a:cs typeface="Segoe UI"/>
            </a:endParaRPr>
          </a:p>
          <a:p>
            <a:pPr algn="ctr"/>
            <a:r>
              <a:rPr lang="en-US" sz="1600" dirty="0">
                <a:latin typeface="Segoe UI"/>
                <a:cs typeface="Segoe UI"/>
                <a:sym typeface="Wingdings"/>
              </a:rPr>
              <a:t> Sx3 Thread</a:t>
            </a:r>
            <a:endParaRPr lang="en-US" sz="1600" dirty="0">
              <a:latin typeface="Segoe UI"/>
              <a:cs typeface="Segoe UI"/>
            </a:endParaRPr>
          </a:p>
          <a:p>
            <a:pPr algn="ctr"/>
            <a:r>
              <a:rPr lang="en-US" sz="1600" dirty="0">
                <a:latin typeface="Segoe UI"/>
                <a:cs typeface="Segoe UI"/>
                <a:sym typeface="Wingdings"/>
              </a:rPr>
              <a:t> </a:t>
            </a:r>
            <a:r>
              <a:rPr lang="en-US" sz="1600" dirty="0">
                <a:latin typeface="Segoe UI"/>
                <a:cs typeface="Segoe UI"/>
              </a:rPr>
              <a:t>dots upper right </a:t>
            </a:r>
          </a:p>
          <a:p>
            <a:pPr algn="ctr"/>
            <a:r>
              <a:rPr lang="en-US" sz="1600" dirty="0">
                <a:latin typeface="Segoe UI"/>
                <a:cs typeface="Segoe UI"/>
                <a:sym typeface="Wingdings"/>
              </a:rPr>
              <a:t> Mute Notifications</a:t>
            </a:r>
          </a:p>
        </p:txBody>
      </p:sp>
      <p:sp>
        <p:nvSpPr>
          <p:cNvPr id="143" name="Rectangle 142"/>
          <p:cNvSpPr/>
          <p:nvPr/>
        </p:nvSpPr>
        <p:spPr>
          <a:xfrm>
            <a:off x="6340967" y="2622881"/>
            <a:ext cx="2291272" cy="1323439"/>
          </a:xfrm>
          <a:prstGeom prst="rect">
            <a:avLst/>
          </a:prstGeom>
          <a:ln>
            <a:solidFill>
              <a:srgbClr val="2D5BEC"/>
            </a:solidFill>
          </a:ln>
        </p:spPr>
        <p:txBody>
          <a:bodyPr wrap="square">
            <a:spAutoFit/>
          </a:bodyPr>
          <a:lstStyle/>
          <a:p>
            <a:pPr algn="ctr"/>
            <a:r>
              <a:rPr lang="en-US" sz="1600" dirty="0">
                <a:latin typeface="Segoe UI"/>
                <a:cs typeface="Segoe UI"/>
              </a:rPr>
              <a:t>You don’t have to catch up on everything.  </a:t>
            </a:r>
          </a:p>
          <a:p>
            <a:pPr algn="ctr"/>
            <a:endParaRPr lang="en-US" sz="1600" dirty="0">
              <a:latin typeface="Segoe UI"/>
              <a:cs typeface="Segoe UI"/>
            </a:endParaRPr>
          </a:p>
          <a:p>
            <a:pPr algn="ctr"/>
            <a:r>
              <a:rPr lang="en-US" sz="1600" dirty="0">
                <a:latin typeface="Segoe UI"/>
                <a:cs typeface="Segoe UI"/>
              </a:rPr>
              <a:t>Just jump in where the conversation is!</a:t>
            </a:r>
          </a:p>
        </p:txBody>
      </p:sp>
      <p:pic>
        <p:nvPicPr>
          <p:cNvPr id="14" name="Dizzy - Girl From Ipanem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5324" y="4651270"/>
            <a:ext cx="812800" cy="812800"/>
          </a:xfrm>
          <a:prstGeom prst="rect">
            <a:avLst/>
          </a:prstGeom>
        </p:spPr>
      </p:pic>
      <p:sp>
        <p:nvSpPr>
          <p:cNvPr id="127" name="Rectangle 126"/>
          <p:cNvSpPr/>
          <p:nvPr/>
        </p:nvSpPr>
        <p:spPr>
          <a:xfrm>
            <a:off x="0" y="0"/>
            <a:ext cx="9181263" cy="5143499"/>
          </a:xfrm>
          <a:prstGeom prst="rect">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8" name="Picture 127"/>
          <p:cNvPicPr>
            <a:picLocks noChangeAspect="1"/>
          </p:cNvPicPr>
          <p:nvPr/>
        </p:nvPicPr>
        <p:blipFill rotWithShape="1">
          <a:blip r:embed="rId6"/>
          <a:srcRect l="25327" r="17205" b="14699"/>
          <a:stretch/>
        </p:blipFill>
        <p:spPr>
          <a:xfrm>
            <a:off x="7820746" y="735268"/>
            <a:ext cx="1122325" cy="1111154"/>
          </a:xfrm>
          <a:prstGeom prst="ellipse">
            <a:avLst/>
          </a:prstGeom>
        </p:spPr>
      </p:pic>
      <p:pic>
        <p:nvPicPr>
          <p:cNvPr id="129" name="Picture 128" descr="FB_IMG_1598373608813.jpg"/>
          <p:cNvPicPr>
            <a:picLocks noChangeAspect="1"/>
          </p:cNvPicPr>
          <p:nvPr/>
        </p:nvPicPr>
        <p:blipFill rotWithShape="1">
          <a:blip r:embed="rId7">
            <a:extLst>
              <a:ext uri="{28A0092B-C50C-407E-A947-70E740481C1C}">
                <a14:useLocalDpi xmlns:a14="http://schemas.microsoft.com/office/drawing/2010/main" val="0"/>
              </a:ext>
            </a:extLst>
          </a:blip>
          <a:srcRect t="8244" b="10426"/>
          <a:stretch/>
        </p:blipFill>
        <p:spPr>
          <a:xfrm>
            <a:off x="2793158" y="366598"/>
            <a:ext cx="1115158" cy="1107091"/>
          </a:xfrm>
          <a:prstGeom prst="ellipse">
            <a:avLst/>
          </a:prstGeom>
        </p:spPr>
      </p:pic>
      <p:pic>
        <p:nvPicPr>
          <p:cNvPr id="130" name="Picture 129" descr="FB_IMG_1598373635085.jpg"/>
          <p:cNvPicPr>
            <a:picLocks noChangeAspect="1"/>
          </p:cNvPicPr>
          <p:nvPr/>
        </p:nvPicPr>
        <p:blipFill rotWithShape="1">
          <a:blip r:embed="rId8">
            <a:extLst>
              <a:ext uri="{28A0092B-C50C-407E-A947-70E740481C1C}">
                <a14:useLocalDpi xmlns:a14="http://schemas.microsoft.com/office/drawing/2010/main" val="0"/>
              </a:ext>
            </a:extLst>
          </a:blip>
          <a:srcRect r="33732" b="48543"/>
          <a:stretch/>
        </p:blipFill>
        <p:spPr>
          <a:xfrm>
            <a:off x="257547" y="717504"/>
            <a:ext cx="1122325" cy="1121901"/>
          </a:xfrm>
          <a:prstGeom prst="ellipse">
            <a:avLst/>
          </a:prstGeom>
        </p:spPr>
      </p:pic>
      <p:sp>
        <p:nvSpPr>
          <p:cNvPr id="131" name="TextBox 130"/>
          <p:cNvSpPr txBox="1"/>
          <p:nvPr/>
        </p:nvSpPr>
        <p:spPr>
          <a:xfrm>
            <a:off x="37263" y="2338629"/>
            <a:ext cx="9181263" cy="1323439"/>
          </a:xfrm>
          <a:prstGeom prst="rect">
            <a:avLst/>
          </a:prstGeom>
          <a:noFill/>
        </p:spPr>
        <p:txBody>
          <a:bodyPr wrap="square" rtlCol="0">
            <a:prstTxWarp prst="textArchU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panose="020B0604030504040204" pitchFamily="34" charset="0"/>
                <a:ea typeface="Tahoma" panose="020B0604030504040204" pitchFamily="34" charset="0"/>
                <a:cs typeface="Tahoma" panose="020B0604030504040204" pitchFamily="34" charset="0"/>
              </a:rPr>
              <a:t>Kurp Contribution</a:t>
            </a:r>
          </a:p>
        </p:txBody>
      </p:sp>
      <p:sp>
        <p:nvSpPr>
          <p:cNvPr id="132" name="TextBox 131"/>
          <p:cNvSpPr txBox="1"/>
          <p:nvPr/>
        </p:nvSpPr>
        <p:spPr>
          <a:xfrm>
            <a:off x="0" y="2948824"/>
            <a:ext cx="9181263" cy="1323439"/>
          </a:xfrm>
          <a:prstGeom prst="rect">
            <a:avLst/>
          </a:prstGeom>
          <a:noFill/>
        </p:spPr>
        <p:txBody>
          <a:bodyPr wrap="square" rtlCol="0">
            <a:prstTxWarp prst="textArchUp">
              <a:avLst/>
            </a:prstTxWarp>
            <a:spAutoFit/>
          </a:bodyPr>
          <a:lstStyle/>
          <a:p>
            <a:pPr algn="ctr"/>
            <a:r>
              <a:rPr lang="en-US" sz="2000" b="1" dirty="0">
                <a:solidFill>
                  <a:srgbClr val="000000"/>
                </a:solidFill>
                <a:latin typeface="Tahoma" panose="020B0604030504040204" pitchFamily="34" charset="0"/>
                <a:ea typeface="Tahoma" panose="020B0604030504040204" pitchFamily="34" charset="0"/>
                <a:cs typeface="Tahoma" panose="020B0604030504040204" pitchFamily="34" charset="0"/>
              </a:rPr>
              <a:t>astute fantasy analysis and commentary in our chat</a:t>
            </a:r>
          </a:p>
        </p:txBody>
      </p:sp>
      <p:pic>
        <p:nvPicPr>
          <p:cNvPr id="133" name="Picture 132"/>
          <p:cNvPicPr>
            <a:picLocks/>
          </p:cNvPicPr>
          <p:nvPr/>
        </p:nvPicPr>
        <p:blipFill>
          <a:blip r:embed="rId9">
            <a:extLst>
              <a:ext uri="{28A0092B-C50C-407E-A947-70E740481C1C}">
                <a14:useLocalDpi xmlns:a14="http://schemas.microsoft.com/office/drawing/2010/main" val="0"/>
              </a:ext>
            </a:extLst>
          </a:blip>
          <a:stretch>
            <a:fillRect/>
          </a:stretch>
        </p:blipFill>
        <p:spPr>
          <a:xfrm>
            <a:off x="1528811" y="463444"/>
            <a:ext cx="1122176" cy="1122176"/>
          </a:xfrm>
          <a:prstGeom prst="ellipse">
            <a:avLst/>
          </a:prstGeom>
        </p:spPr>
      </p:pic>
      <p:pic>
        <p:nvPicPr>
          <p:cNvPr id="134" name="Picture 133" descr="FB_IMG_1598373524700.jpg"/>
          <p:cNvPicPr>
            <a:picLocks noChangeAspect="1"/>
          </p:cNvPicPr>
          <p:nvPr/>
        </p:nvPicPr>
        <p:blipFill rotWithShape="1">
          <a:blip r:embed="rId10">
            <a:extLst>
              <a:ext uri="{28A0092B-C50C-407E-A947-70E740481C1C}">
                <a14:useLocalDpi xmlns:a14="http://schemas.microsoft.com/office/drawing/2010/main" val="0"/>
              </a:ext>
            </a:extLst>
          </a:blip>
          <a:srcRect r="9636" b="32702"/>
          <a:stretch/>
        </p:blipFill>
        <p:spPr>
          <a:xfrm>
            <a:off x="5300851" y="366598"/>
            <a:ext cx="1114882" cy="1107091"/>
          </a:xfrm>
          <a:prstGeom prst="ellipse">
            <a:avLst/>
          </a:prstGeom>
        </p:spPr>
      </p:pic>
      <p:pic>
        <p:nvPicPr>
          <p:cNvPr id="135" name="Picture 134" descr="FB_IMG_1598373571628.jpg"/>
          <p:cNvPicPr>
            <a:picLocks noChangeAspect="1"/>
          </p:cNvPicPr>
          <p:nvPr/>
        </p:nvPicPr>
        <p:blipFill rotWithShape="1">
          <a:blip r:embed="rId11">
            <a:extLst>
              <a:ext uri="{28A0092B-C50C-407E-A947-70E740481C1C}">
                <a14:useLocalDpi xmlns:a14="http://schemas.microsoft.com/office/drawing/2010/main" val="0"/>
              </a:ext>
            </a:extLst>
          </a:blip>
          <a:srcRect l="34625" t="2364"/>
          <a:stretch/>
        </p:blipFill>
        <p:spPr>
          <a:xfrm>
            <a:off x="6548682" y="544664"/>
            <a:ext cx="1111925" cy="1107091"/>
          </a:xfrm>
          <a:prstGeom prst="ellipse">
            <a:avLst/>
          </a:prstGeom>
        </p:spPr>
      </p:pic>
      <p:pic>
        <p:nvPicPr>
          <p:cNvPr id="136" name="Picture 135" descr="FB_IMG_1598373600874.jpg"/>
          <p:cNvPicPr>
            <a:picLocks noChangeAspect="1"/>
          </p:cNvPicPr>
          <p:nvPr/>
        </p:nvPicPr>
        <p:blipFill rotWithShape="1">
          <a:blip r:embed="rId12">
            <a:extLst>
              <a:ext uri="{28A0092B-C50C-407E-A947-70E740481C1C}">
                <a14:useLocalDpi xmlns:a14="http://schemas.microsoft.com/office/drawing/2010/main" val="0"/>
              </a:ext>
            </a:extLst>
          </a:blip>
          <a:srcRect l="13596" r="11037"/>
          <a:stretch/>
        </p:blipFill>
        <p:spPr>
          <a:xfrm>
            <a:off x="4044366" y="266447"/>
            <a:ext cx="1112512" cy="1107092"/>
          </a:xfrm>
          <a:prstGeom prst="ellipse">
            <a:avLst/>
          </a:prstGeom>
        </p:spPr>
      </p:pic>
      <p:sp>
        <p:nvSpPr>
          <p:cNvPr id="137" name="TextBox 136"/>
          <p:cNvSpPr txBox="1"/>
          <p:nvPr/>
        </p:nvSpPr>
        <p:spPr>
          <a:xfrm>
            <a:off x="515094" y="3499706"/>
            <a:ext cx="8259240" cy="1323439"/>
          </a:xfrm>
          <a:prstGeom prst="rect">
            <a:avLst/>
          </a:prstGeom>
          <a:noFill/>
        </p:spPr>
        <p:txBody>
          <a:bodyPr wrap="square" rtlCol="0">
            <a:spAutoFit/>
          </a:bodyPr>
          <a:lstStyle/>
          <a:p>
            <a:pPr algn="ct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“Wait last year you said that photo was from when you and the boys unloaded your haul early, spent the rest of the Wed afternoon at the Bent Elbow, and John Cougar Mellencamp showed up and started jamming and you ended up needing your stomach pumped.”</a:t>
            </a:r>
          </a:p>
        </p:txBody>
      </p:sp>
    </p:spTree>
    <p:extLst>
      <p:ext uri="{BB962C8B-B14F-4D97-AF65-F5344CB8AC3E}">
        <p14:creationId xmlns:p14="http://schemas.microsoft.com/office/powerpoint/2010/main" val="301506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9611" fill="hold"/>
                                        <p:tgtEl>
                                          <p:spTgt spid="14"/>
                                        </p:tgtEl>
                                      </p:cBhvr>
                                    </p:cmd>
                                  </p:childTnLst>
                                </p:cTn>
                              </p:par>
                              <p:par>
                                <p:cTn id="7" presetID="22" presetClass="entr" presetSubtype="1" fill="hold" grpId="0" nodeType="withEffect">
                                  <p:stCondLst>
                                    <p:cond delay="7000"/>
                                  </p:stCondLst>
                                  <p:childTnLst>
                                    <p:set>
                                      <p:cBhvr>
                                        <p:cTn id="8" dur="1" fill="hold">
                                          <p:stCondLst>
                                            <p:cond delay="0"/>
                                          </p:stCondLst>
                                        </p:cTn>
                                        <p:tgtEl>
                                          <p:spTgt spid="137"/>
                                        </p:tgtEl>
                                        <p:attrNameLst>
                                          <p:attrName>style.visibility</p:attrName>
                                        </p:attrNameLst>
                                      </p:cBhvr>
                                      <p:to>
                                        <p:strVal val="visible"/>
                                      </p:to>
                                    </p:set>
                                    <p:animEffect transition="in" filter="wipe(up)">
                                      <p:cBhvr>
                                        <p:cTn id="9" dur="20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0" fill="hold" display="0">
                  <p:stCondLst>
                    <p:cond delay="indefinite"/>
                  </p:stCondLst>
                  <p:endCondLst>
                    <p:cond evt="onStopAudio" delay="0">
                      <p:tgtEl>
                        <p:sldTgt/>
                      </p:tgtEl>
                    </p:cond>
                  </p:endCondLst>
                </p:cTn>
                <p:tgtEl>
                  <p:spTgt spid="14"/>
                </p:tgtEl>
              </p:cMediaNode>
            </p:audio>
          </p:childTnLst>
        </p:cTn>
      </p:par>
    </p:tnLst>
    <p:bldLst>
      <p:bldP spid="13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1850129"/>
            <a:ext cx="9144000" cy="830997"/>
          </a:xfrm>
          <a:prstGeom prst="rect">
            <a:avLst/>
          </a:prstGeom>
          <a:noFill/>
        </p:spPr>
        <p:txBody>
          <a:bodyPr wrap="square" rtlCol="0">
            <a:spAutoFit/>
          </a:bodyPr>
          <a:lstStyle/>
          <a:p>
            <a:pPr algn="ctr"/>
            <a:r>
              <a:rPr lang="en-US" sz="4800" b="1" dirty="0">
                <a:solidFill>
                  <a:srgbClr val="FFFFFF"/>
                </a:solidFill>
                <a:latin typeface="Segoe UI"/>
                <a:cs typeface="Segoe UI"/>
              </a:rPr>
              <a:t>Schedule Randomizer</a:t>
            </a:r>
          </a:p>
        </p:txBody>
      </p:sp>
    </p:spTree>
    <p:extLst>
      <p:ext uri="{BB962C8B-B14F-4D97-AF65-F5344CB8AC3E}">
        <p14:creationId xmlns:p14="http://schemas.microsoft.com/office/powerpoint/2010/main" val="10344320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13671"/>
            <a:ext cx="9143999" cy="830997"/>
          </a:xfrm>
          <a:prstGeom prst="rect">
            <a:avLst/>
          </a:prstGeom>
          <a:noFill/>
        </p:spPr>
        <p:txBody>
          <a:bodyPr wrap="square" rtlCol="0">
            <a:spAutoFit/>
          </a:bodyPr>
          <a:lstStyle/>
          <a:p>
            <a:pPr algn="ctr"/>
            <a:r>
              <a:rPr lang="en-US" sz="4800" b="1" dirty="0">
                <a:solidFill>
                  <a:srgbClr val="FFFFFF"/>
                </a:solidFill>
                <a:latin typeface="Segoe UI"/>
                <a:cs typeface="Segoe UI"/>
              </a:rPr>
              <a:t>Prizes &amp; Payouts</a:t>
            </a:r>
          </a:p>
        </p:txBody>
      </p:sp>
      <p:graphicFrame>
        <p:nvGraphicFramePr>
          <p:cNvPr id="2" name="Table 1"/>
          <p:cNvGraphicFramePr>
            <a:graphicFrameLocks noGrp="1"/>
          </p:cNvGraphicFramePr>
          <p:nvPr>
            <p:extLst>
              <p:ext uri="{D42A27DB-BD31-4B8C-83A1-F6EECF244321}">
                <p14:modId xmlns:p14="http://schemas.microsoft.com/office/powerpoint/2010/main" val="864715510"/>
              </p:ext>
            </p:extLst>
          </p:nvPr>
        </p:nvGraphicFramePr>
        <p:xfrm>
          <a:off x="974806" y="1342566"/>
          <a:ext cx="7211552" cy="3413760"/>
        </p:xfrm>
        <a:graphic>
          <a:graphicData uri="http://schemas.openxmlformats.org/drawingml/2006/table">
            <a:tbl>
              <a:tblPr bandRow="1">
                <a:tableStyleId>{69CF1AB2-1976-4502-BF36-3FF5EA218861}</a:tableStyleId>
              </a:tblPr>
              <a:tblGrid>
                <a:gridCol w="3605776">
                  <a:extLst>
                    <a:ext uri="{9D8B030D-6E8A-4147-A177-3AD203B41FA5}">
                      <a16:colId xmlns:a16="http://schemas.microsoft.com/office/drawing/2014/main" val="20000"/>
                    </a:ext>
                  </a:extLst>
                </a:gridCol>
                <a:gridCol w="3605776">
                  <a:extLst>
                    <a:ext uri="{9D8B030D-6E8A-4147-A177-3AD203B41FA5}">
                      <a16:colId xmlns:a16="http://schemas.microsoft.com/office/drawing/2014/main" val="20001"/>
                    </a:ext>
                  </a:extLst>
                </a:gridCol>
              </a:tblGrid>
              <a:tr h="370840">
                <a:tc>
                  <a:txBody>
                    <a:bodyPr/>
                    <a:lstStyle/>
                    <a:p>
                      <a:pPr algn="ctr"/>
                      <a:r>
                        <a:rPr lang="en-US" sz="2400" dirty="0">
                          <a:solidFill>
                            <a:srgbClr val="FFFFFF"/>
                          </a:solidFill>
                        </a:rPr>
                        <a:t>Champion</a:t>
                      </a:r>
                    </a:p>
                  </a:txBody>
                  <a:tcP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noFill/>
                  </a:tcPr>
                </a:tc>
                <a:tc>
                  <a:txBody>
                    <a:bodyPr/>
                    <a:lstStyle/>
                    <a:p>
                      <a:pPr algn="ctr"/>
                      <a:r>
                        <a:rPr lang="en-US" sz="2400" dirty="0">
                          <a:solidFill>
                            <a:srgbClr val="FFFFFF"/>
                          </a:solidFill>
                        </a:rPr>
                        <a:t>$625</a:t>
                      </a:r>
                    </a:p>
                  </a:txBody>
                  <a:tcP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pPr algn="ctr"/>
                      <a:r>
                        <a:rPr lang="en-US" sz="2400" dirty="0">
                          <a:solidFill>
                            <a:srgbClr val="FFFFFF"/>
                          </a:solidFill>
                        </a:rPr>
                        <a:t>2</a:t>
                      </a:r>
                      <a:r>
                        <a:rPr lang="en-US" sz="2400" baseline="30000" dirty="0">
                          <a:solidFill>
                            <a:srgbClr val="FFFFFF"/>
                          </a:solidFill>
                        </a:rPr>
                        <a:t>nd</a:t>
                      </a:r>
                      <a:r>
                        <a:rPr lang="en-US" sz="2400" dirty="0">
                          <a:solidFill>
                            <a:srgbClr val="FFFFFF"/>
                          </a:solidFill>
                        </a:rPr>
                        <a:t> Place</a:t>
                      </a:r>
                    </a:p>
                  </a:txBody>
                  <a:tcP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noFill/>
                  </a:tcPr>
                </a:tc>
                <a:tc>
                  <a:txBody>
                    <a:bodyPr/>
                    <a:lstStyle/>
                    <a:p>
                      <a:pPr algn="ctr"/>
                      <a:r>
                        <a:rPr lang="en-US" sz="2400" dirty="0">
                          <a:solidFill>
                            <a:srgbClr val="FFFFFF"/>
                          </a:solidFill>
                        </a:rPr>
                        <a:t>$300</a:t>
                      </a:r>
                    </a:p>
                  </a:txBody>
                  <a:tcP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pPr algn="ctr"/>
                      <a:r>
                        <a:rPr lang="en-US" sz="2400" dirty="0">
                          <a:solidFill>
                            <a:srgbClr val="FFFFFF"/>
                          </a:solidFill>
                        </a:rPr>
                        <a:t>3</a:t>
                      </a:r>
                      <a:r>
                        <a:rPr lang="en-US" sz="2400" baseline="30000" dirty="0">
                          <a:solidFill>
                            <a:srgbClr val="FFFFFF"/>
                          </a:solidFill>
                        </a:rPr>
                        <a:t>rd</a:t>
                      </a:r>
                      <a:r>
                        <a:rPr lang="en-US" sz="2400" dirty="0">
                          <a:solidFill>
                            <a:srgbClr val="FFFFFF"/>
                          </a:solidFill>
                        </a:rPr>
                        <a:t> Place</a:t>
                      </a:r>
                    </a:p>
                  </a:txBody>
                  <a:tcP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noFill/>
                  </a:tcPr>
                </a:tc>
                <a:tc>
                  <a:txBody>
                    <a:bodyPr/>
                    <a:lstStyle/>
                    <a:p>
                      <a:pPr algn="ctr"/>
                      <a:r>
                        <a:rPr lang="en-US" sz="2400" dirty="0">
                          <a:solidFill>
                            <a:srgbClr val="FFFFFF"/>
                          </a:solidFill>
                        </a:rPr>
                        <a:t>$100</a:t>
                      </a:r>
                    </a:p>
                  </a:txBody>
                  <a:tcP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noFill/>
                  </a:tcPr>
                </a:tc>
                <a:extLst>
                  <a:ext uri="{0D108BD9-81ED-4DB2-BD59-A6C34878D82A}">
                    <a16:rowId xmlns:a16="http://schemas.microsoft.com/office/drawing/2014/main" val="10002"/>
                  </a:ext>
                </a:extLst>
              </a:tr>
              <a:tr h="0">
                <a:tc>
                  <a:txBody>
                    <a:bodyPr/>
                    <a:lstStyle/>
                    <a:p>
                      <a:pPr algn="ctr"/>
                      <a:endParaRPr lang="en-US" sz="800" dirty="0">
                        <a:solidFill>
                          <a:srgbClr val="FFFFFF"/>
                        </a:solidFill>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dirty="0">
                        <a:solidFill>
                          <a:srgbClr val="FFFFFF"/>
                        </a:solidFill>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pPr algn="ctr"/>
                      <a:r>
                        <a:rPr lang="en-US" sz="2400" dirty="0">
                          <a:solidFill>
                            <a:srgbClr val="FFFFFF"/>
                          </a:solidFill>
                        </a:rPr>
                        <a:t>Most </a:t>
                      </a:r>
                      <a:r>
                        <a:rPr lang="en-US" sz="2400" dirty="0" err="1">
                          <a:solidFill>
                            <a:srgbClr val="FFFFFF"/>
                          </a:solidFill>
                        </a:rPr>
                        <a:t>Pts</a:t>
                      </a:r>
                      <a:r>
                        <a:rPr lang="en-US" sz="2400" dirty="0">
                          <a:solidFill>
                            <a:srgbClr val="FFFFFF"/>
                          </a:solidFill>
                        </a:rPr>
                        <a:t> </a:t>
                      </a:r>
                      <a:r>
                        <a:rPr lang="en-US" sz="2400" dirty="0" err="1">
                          <a:solidFill>
                            <a:srgbClr val="FFFFFF"/>
                          </a:solidFill>
                        </a:rPr>
                        <a:t>Reg</a:t>
                      </a:r>
                      <a:r>
                        <a:rPr lang="en-US" sz="2400" dirty="0">
                          <a:solidFill>
                            <a:srgbClr val="FFFFFF"/>
                          </a:solidFill>
                        </a:rPr>
                        <a:t> Season</a:t>
                      </a:r>
                    </a:p>
                  </a:txBody>
                  <a:tcP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noFill/>
                  </a:tcPr>
                </a:tc>
                <a:tc>
                  <a:txBody>
                    <a:bodyPr/>
                    <a:lstStyle/>
                    <a:p>
                      <a:pPr algn="ctr"/>
                      <a:r>
                        <a:rPr lang="en-US" sz="2400" dirty="0">
                          <a:solidFill>
                            <a:srgbClr val="FFFFFF"/>
                          </a:solidFill>
                        </a:rPr>
                        <a:t>$50</a:t>
                      </a:r>
                    </a:p>
                  </a:txBody>
                  <a:tcP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noFill/>
                  </a:tcPr>
                </a:tc>
                <a:extLst>
                  <a:ext uri="{0D108BD9-81ED-4DB2-BD59-A6C34878D82A}">
                    <a16:rowId xmlns:a16="http://schemas.microsoft.com/office/drawing/2014/main" val="10004"/>
                  </a:ext>
                </a:extLst>
              </a:tr>
              <a:tr h="370840">
                <a:tc>
                  <a:txBody>
                    <a:bodyPr/>
                    <a:lstStyle/>
                    <a:p>
                      <a:pPr algn="ctr"/>
                      <a:r>
                        <a:rPr lang="en-US" sz="2400" dirty="0">
                          <a:solidFill>
                            <a:srgbClr val="FFFFFF"/>
                          </a:solidFill>
                        </a:rPr>
                        <a:t>Most Team</a:t>
                      </a:r>
                      <a:r>
                        <a:rPr lang="en-US" sz="2400" baseline="0" dirty="0">
                          <a:solidFill>
                            <a:srgbClr val="FFFFFF"/>
                          </a:solidFill>
                        </a:rPr>
                        <a:t> </a:t>
                      </a:r>
                      <a:r>
                        <a:rPr lang="en-US" sz="2400" baseline="0" dirty="0" err="1">
                          <a:solidFill>
                            <a:srgbClr val="FFFFFF"/>
                          </a:solidFill>
                        </a:rPr>
                        <a:t>Pts</a:t>
                      </a:r>
                      <a:r>
                        <a:rPr lang="en-US" sz="2400" baseline="0" dirty="0">
                          <a:solidFill>
                            <a:srgbClr val="FFFFFF"/>
                          </a:solidFill>
                        </a:rPr>
                        <a:t> in a Week</a:t>
                      </a:r>
                      <a:endParaRPr lang="en-US" sz="2400" dirty="0">
                        <a:solidFill>
                          <a:srgbClr val="FFFFFF"/>
                        </a:solidFill>
                      </a:endParaRPr>
                    </a:p>
                  </a:txBody>
                  <a:tcP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noFill/>
                  </a:tcPr>
                </a:tc>
                <a:tc>
                  <a:txBody>
                    <a:bodyPr/>
                    <a:lstStyle/>
                    <a:p>
                      <a:pPr algn="ctr"/>
                      <a:r>
                        <a:rPr lang="en-US" sz="2400" dirty="0">
                          <a:solidFill>
                            <a:srgbClr val="FFFFFF"/>
                          </a:solidFill>
                        </a:rPr>
                        <a:t>$50</a:t>
                      </a:r>
                    </a:p>
                  </a:txBody>
                  <a:tcP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noFill/>
                  </a:tcPr>
                </a:tc>
                <a:extLst>
                  <a:ext uri="{0D108BD9-81ED-4DB2-BD59-A6C34878D82A}">
                    <a16:rowId xmlns:a16="http://schemas.microsoft.com/office/drawing/2014/main" val="10005"/>
                  </a:ext>
                </a:extLst>
              </a:tr>
              <a:tr h="370840">
                <a:tc>
                  <a:txBody>
                    <a:bodyPr/>
                    <a:lstStyle/>
                    <a:p>
                      <a:pPr algn="ctr"/>
                      <a:r>
                        <a:rPr lang="en-US" sz="2400" dirty="0">
                          <a:solidFill>
                            <a:srgbClr val="FFFFFF"/>
                          </a:solidFill>
                        </a:rPr>
                        <a:t>Most Player</a:t>
                      </a:r>
                      <a:r>
                        <a:rPr lang="en-US" sz="2400" baseline="0" dirty="0">
                          <a:solidFill>
                            <a:srgbClr val="FFFFFF"/>
                          </a:solidFill>
                        </a:rPr>
                        <a:t> </a:t>
                      </a:r>
                      <a:r>
                        <a:rPr lang="en-US" sz="2400" baseline="0" dirty="0" err="1">
                          <a:solidFill>
                            <a:srgbClr val="FFFFFF"/>
                          </a:solidFill>
                        </a:rPr>
                        <a:t>Pts</a:t>
                      </a:r>
                      <a:r>
                        <a:rPr lang="en-US" sz="2400" baseline="0" dirty="0">
                          <a:solidFill>
                            <a:srgbClr val="FFFFFF"/>
                          </a:solidFill>
                        </a:rPr>
                        <a:t> in a week</a:t>
                      </a:r>
                      <a:endParaRPr lang="en-US" sz="2400" dirty="0">
                        <a:solidFill>
                          <a:srgbClr val="FFFFFF"/>
                        </a:solidFill>
                      </a:endParaRPr>
                    </a:p>
                  </a:txBody>
                  <a:tcP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noFill/>
                  </a:tcPr>
                </a:tc>
                <a:tc>
                  <a:txBody>
                    <a:bodyPr/>
                    <a:lstStyle/>
                    <a:p>
                      <a:pPr algn="ctr"/>
                      <a:r>
                        <a:rPr lang="en-US" sz="2400" dirty="0">
                          <a:solidFill>
                            <a:srgbClr val="FFFFFF"/>
                          </a:solidFill>
                        </a:rPr>
                        <a:t>$50</a:t>
                      </a:r>
                    </a:p>
                  </a:txBody>
                  <a:tcP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noFill/>
                  </a:tcPr>
                </a:tc>
                <a:extLst>
                  <a:ext uri="{0D108BD9-81ED-4DB2-BD59-A6C34878D82A}">
                    <a16:rowId xmlns:a16="http://schemas.microsoft.com/office/drawing/2014/main" val="10006"/>
                  </a:ext>
                </a:extLst>
              </a:tr>
              <a:tr h="370840">
                <a:tc>
                  <a:txBody>
                    <a:bodyPr/>
                    <a:lstStyle/>
                    <a:p>
                      <a:pPr algn="ctr"/>
                      <a:r>
                        <a:rPr lang="en-US" sz="2400" dirty="0">
                          <a:solidFill>
                            <a:srgbClr val="FFFFFF"/>
                          </a:solidFill>
                        </a:rPr>
                        <a:t>Closest Margin</a:t>
                      </a:r>
                      <a:r>
                        <a:rPr lang="en-US" sz="2400" baseline="0" dirty="0">
                          <a:solidFill>
                            <a:srgbClr val="FFFFFF"/>
                          </a:solidFill>
                        </a:rPr>
                        <a:t> of Defeat</a:t>
                      </a:r>
                      <a:endParaRPr lang="en-US" sz="2400" dirty="0">
                        <a:solidFill>
                          <a:srgbClr val="FFFFFF"/>
                        </a:solidFill>
                      </a:endParaRPr>
                    </a:p>
                  </a:txBody>
                  <a:tcP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noFill/>
                  </a:tcPr>
                </a:tc>
                <a:tc>
                  <a:txBody>
                    <a:bodyPr/>
                    <a:lstStyle/>
                    <a:p>
                      <a:pPr algn="ctr"/>
                      <a:r>
                        <a:rPr lang="en-US" sz="2400" dirty="0">
                          <a:solidFill>
                            <a:srgbClr val="FFFFFF"/>
                          </a:solidFill>
                        </a:rPr>
                        <a:t>$25 (to the loser)</a:t>
                      </a:r>
                    </a:p>
                  </a:txBody>
                  <a:tcPr>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0007777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13671"/>
            <a:ext cx="9143999" cy="830997"/>
          </a:xfrm>
          <a:prstGeom prst="rect">
            <a:avLst/>
          </a:prstGeom>
          <a:noFill/>
        </p:spPr>
        <p:txBody>
          <a:bodyPr wrap="square" rtlCol="0">
            <a:spAutoFit/>
          </a:bodyPr>
          <a:lstStyle/>
          <a:p>
            <a:pPr algn="ctr"/>
            <a:r>
              <a:rPr lang="en-US" sz="4800" b="1" dirty="0">
                <a:solidFill>
                  <a:srgbClr val="FFFFFF"/>
                </a:solidFill>
                <a:latin typeface="Segoe UI"/>
                <a:cs typeface="Segoe UI"/>
              </a:rPr>
              <a:t>Pay Up!</a:t>
            </a:r>
          </a:p>
        </p:txBody>
      </p:sp>
      <p:sp>
        <p:nvSpPr>
          <p:cNvPr id="6" name="Rectangle 5"/>
          <p:cNvSpPr/>
          <p:nvPr/>
        </p:nvSpPr>
        <p:spPr>
          <a:xfrm>
            <a:off x="0" y="1588097"/>
            <a:ext cx="9143997" cy="1200329"/>
          </a:xfrm>
          <a:prstGeom prst="rect">
            <a:avLst/>
          </a:prstGeom>
        </p:spPr>
        <p:txBody>
          <a:bodyPr wrap="square">
            <a:spAutoFit/>
          </a:bodyPr>
          <a:lstStyle/>
          <a:p>
            <a:pPr algn="ctr"/>
            <a:r>
              <a:rPr lang="en-US" sz="2000" dirty="0">
                <a:solidFill>
                  <a:srgbClr val="FFFFFF"/>
                </a:solidFill>
                <a:latin typeface="Segoe UI"/>
                <a:cs typeface="Segoe UI"/>
              </a:rPr>
              <a:t>Owes $100:    </a:t>
            </a:r>
            <a:r>
              <a:rPr lang="en-US" sz="2400" b="1" dirty="0">
                <a:solidFill>
                  <a:schemeClr val="bg1"/>
                </a:solidFill>
                <a:latin typeface="Segoe UI"/>
                <a:cs typeface="Segoe UI"/>
              </a:rPr>
              <a:t>Kurt, Jeff</a:t>
            </a:r>
            <a:endParaRPr lang="en-US" sz="1200" dirty="0">
              <a:solidFill>
                <a:srgbClr val="FFFFFF"/>
              </a:solidFill>
              <a:latin typeface="Segoe UI"/>
              <a:cs typeface="Segoe UI"/>
            </a:endParaRPr>
          </a:p>
          <a:p>
            <a:pPr algn="ctr"/>
            <a:r>
              <a:rPr lang="en-US" sz="2000" dirty="0">
                <a:solidFill>
                  <a:srgbClr val="FFFFFF"/>
                </a:solidFill>
                <a:latin typeface="Segoe UI"/>
                <a:cs typeface="Segoe UI"/>
              </a:rPr>
              <a:t>Owes $75:     </a:t>
            </a:r>
            <a:r>
              <a:rPr lang="en-US" sz="2400" b="1" dirty="0">
                <a:solidFill>
                  <a:schemeClr val="bg1"/>
                </a:solidFill>
                <a:latin typeface="Segoe UI"/>
                <a:cs typeface="Segoe UI"/>
              </a:rPr>
              <a:t>Jim</a:t>
            </a:r>
          </a:p>
          <a:p>
            <a:pPr algn="ctr"/>
            <a:r>
              <a:rPr lang="en-US" sz="2000" dirty="0">
                <a:solidFill>
                  <a:srgbClr val="FFFFFF"/>
                </a:solidFill>
                <a:latin typeface="Segoe UI"/>
                <a:cs typeface="Segoe UI"/>
              </a:rPr>
              <a:t>Paid/Complete:     </a:t>
            </a:r>
            <a:r>
              <a:rPr lang="en-US" sz="2400" b="1" dirty="0" err="1">
                <a:solidFill>
                  <a:schemeClr val="bg1"/>
                </a:solidFill>
                <a:latin typeface="Segoe UI"/>
                <a:cs typeface="Segoe UI"/>
              </a:rPr>
              <a:t>Errbody</a:t>
            </a:r>
            <a:r>
              <a:rPr lang="en-US" sz="2400" b="1" dirty="0">
                <a:solidFill>
                  <a:schemeClr val="bg1"/>
                </a:solidFill>
                <a:latin typeface="Segoe UI"/>
                <a:cs typeface="Segoe UI"/>
              </a:rPr>
              <a:t> Else</a:t>
            </a:r>
          </a:p>
        </p:txBody>
      </p:sp>
      <p:sp>
        <p:nvSpPr>
          <p:cNvPr id="2" name="Rectangle 1"/>
          <p:cNvSpPr/>
          <p:nvPr/>
        </p:nvSpPr>
        <p:spPr>
          <a:xfrm>
            <a:off x="2" y="3198274"/>
            <a:ext cx="9143998" cy="1754327"/>
          </a:xfrm>
          <a:prstGeom prst="rect">
            <a:avLst/>
          </a:prstGeom>
        </p:spPr>
        <p:txBody>
          <a:bodyPr wrap="square">
            <a:spAutoFit/>
          </a:bodyPr>
          <a:lstStyle/>
          <a:p>
            <a:pPr algn="ctr"/>
            <a:r>
              <a:rPr lang="en-US" b="1" dirty="0">
                <a:solidFill>
                  <a:schemeClr val="bg1"/>
                </a:solidFill>
                <a:latin typeface="Segoe UI"/>
                <a:cs typeface="Segoe UI"/>
              </a:rPr>
              <a:t>Cash</a:t>
            </a:r>
          </a:p>
          <a:p>
            <a:pPr algn="ctr"/>
            <a:r>
              <a:rPr lang="en-US" b="1" dirty="0" err="1">
                <a:solidFill>
                  <a:schemeClr val="bg1"/>
                </a:solidFill>
                <a:latin typeface="Segoe UI"/>
                <a:cs typeface="Segoe UI"/>
              </a:rPr>
              <a:t>Venmo</a:t>
            </a:r>
            <a:r>
              <a:rPr lang="en-US" sz="1600" dirty="0">
                <a:solidFill>
                  <a:schemeClr val="bg1"/>
                </a:solidFill>
                <a:latin typeface="Segoe UI"/>
                <a:cs typeface="Segoe UI"/>
              </a:rPr>
              <a:t> </a:t>
            </a:r>
            <a:r>
              <a:rPr lang="en-US" sz="1200" dirty="0">
                <a:solidFill>
                  <a:schemeClr val="bg1"/>
                </a:solidFill>
                <a:latin typeface="Segoe UI"/>
                <a:cs typeface="Segoe UI"/>
              </a:rPr>
              <a:t>(@</a:t>
            </a:r>
            <a:r>
              <a:rPr lang="en-US" sz="1200" dirty="0" err="1">
                <a:solidFill>
                  <a:schemeClr val="bg1"/>
                </a:solidFill>
                <a:latin typeface="Segoe UI"/>
                <a:cs typeface="Segoe UI"/>
              </a:rPr>
              <a:t>aaroncao</a:t>
            </a:r>
            <a:r>
              <a:rPr lang="en-US" sz="1200" dirty="0">
                <a:solidFill>
                  <a:schemeClr val="bg1"/>
                </a:solidFill>
                <a:latin typeface="Segoe UI"/>
                <a:cs typeface="Segoe UI"/>
              </a:rPr>
              <a:t>, or </a:t>
            </a:r>
            <a:r>
              <a:rPr lang="en-US" sz="1200" dirty="0" err="1">
                <a:solidFill>
                  <a:schemeClr val="bg1"/>
                </a:solidFill>
                <a:latin typeface="Segoe UI"/>
                <a:cs typeface="Segoe UI"/>
              </a:rPr>
              <a:t>caoac@yahoo.com</a:t>
            </a:r>
            <a:r>
              <a:rPr lang="en-US" sz="1200" dirty="0">
                <a:solidFill>
                  <a:schemeClr val="bg1"/>
                </a:solidFill>
                <a:latin typeface="Segoe UI"/>
                <a:cs typeface="Segoe UI"/>
              </a:rPr>
              <a:t>)</a:t>
            </a:r>
          </a:p>
          <a:p>
            <a:pPr algn="ctr"/>
            <a:r>
              <a:rPr lang="en-US" b="1" dirty="0">
                <a:solidFill>
                  <a:schemeClr val="bg1"/>
                </a:solidFill>
                <a:latin typeface="Segoe UI"/>
                <a:cs typeface="Segoe UI"/>
              </a:rPr>
              <a:t>Cash App </a:t>
            </a:r>
            <a:r>
              <a:rPr lang="en-US" sz="1200" dirty="0">
                <a:solidFill>
                  <a:schemeClr val="bg1"/>
                </a:solidFill>
                <a:latin typeface="Segoe UI"/>
                <a:cs typeface="Segoe UI"/>
              </a:rPr>
              <a:t>($</a:t>
            </a:r>
            <a:r>
              <a:rPr lang="en-US" sz="1200" dirty="0" err="1">
                <a:solidFill>
                  <a:schemeClr val="bg1"/>
                </a:solidFill>
                <a:latin typeface="Segoe UI"/>
                <a:cs typeface="Segoe UI"/>
              </a:rPr>
              <a:t>aaroncao</a:t>
            </a:r>
            <a:r>
              <a:rPr lang="en-US" sz="1200" dirty="0">
                <a:solidFill>
                  <a:schemeClr val="bg1"/>
                </a:solidFill>
                <a:latin typeface="Segoe UI"/>
                <a:cs typeface="Segoe UI"/>
              </a:rPr>
              <a:t>) </a:t>
            </a:r>
            <a:r>
              <a:rPr lang="en-US" sz="1200" dirty="0" err="1">
                <a:solidFill>
                  <a:schemeClr val="bg1"/>
                </a:solidFill>
                <a:latin typeface="Segoe UI"/>
                <a:cs typeface="Segoe UI"/>
              </a:rPr>
              <a:t>cash.app</a:t>
            </a:r>
            <a:r>
              <a:rPr lang="en-US" sz="1200" dirty="0">
                <a:solidFill>
                  <a:schemeClr val="bg1"/>
                </a:solidFill>
                <a:latin typeface="Segoe UI"/>
                <a:cs typeface="Segoe UI"/>
              </a:rPr>
              <a:t>/</a:t>
            </a:r>
            <a:r>
              <a:rPr lang="en-US" sz="1200" dirty="0" err="1">
                <a:solidFill>
                  <a:schemeClr val="bg1"/>
                </a:solidFill>
                <a:latin typeface="Segoe UI"/>
                <a:cs typeface="Segoe UI"/>
              </a:rPr>
              <a:t>app.BKNKFVN</a:t>
            </a:r>
            <a:r>
              <a:rPr lang="en-US" sz="1200" dirty="0">
                <a:solidFill>
                  <a:schemeClr val="bg1"/>
                </a:solidFill>
                <a:latin typeface="Segoe UI"/>
                <a:cs typeface="Segoe UI"/>
              </a:rPr>
              <a:t> promo code ($5)</a:t>
            </a:r>
          </a:p>
          <a:p>
            <a:pPr algn="ctr"/>
            <a:r>
              <a:rPr lang="en-US" b="1" dirty="0">
                <a:solidFill>
                  <a:schemeClr val="bg1"/>
                </a:solidFill>
                <a:latin typeface="Segoe UI"/>
                <a:cs typeface="Segoe UI"/>
              </a:rPr>
              <a:t>Google Pay</a:t>
            </a:r>
            <a:r>
              <a:rPr lang="en-US" sz="1600" dirty="0">
                <a:solidFill>
                  <a:schemeClr val="bg1"/>
                </a:solidFill>
                <a:latin typeface="Segoe UI"/>
                <a:cs typeface="Segoe UI"/>
              </a:rPr>
              <a:t> </a:t>
            </a:r>
            <a:r>
              <a:rPr lang="en-US" sz="1200" dirty="0">
                <a:solidFill>
                  <a:schemeClr val="bg1"/>
                </a:solidFill>
                <a:latin typeface="Segoe UI"/>
                <a:cs typeface="Segoe UI"/>
              </a:rPr>
              <a:t>(aaronccao@gmail.com)  g.co/</a:t>
            </a:r>
            <a:r>
              <a:rPr lang="en-US" sz="1200" dirty="0" err="1">
                <a:solidFill>
                  <a:schemeClr val="bg1"/>
                </a:solidFill>
                <a:latin typeface="Segoe UI"/>
                <a:cs typeface="Segoe UI"/>
              </a:rPr>
              <a:t>payinvite</a:t>
            </a:r>
            <a:r>
              <a:rPr lang="en-US" sz="1200" dirty="0">
                <a:solidFill>
                  <a:schemeClr val="bg1"/>
                </a:solidFill>
                <a:latin typeface="Segoe UI"/>
                <a:cs typeface="Segoe UI"/>
              </a:rPr>
              <a:t>/cx8rg64 promo code ($5)</a:t>
            </a:r>
          </a:p>
          <a:p>
            <a:pPr algn="ctr"/>
            <a:r>
              <a:rPr lang="en-US" b="1" dirty="0">
                <a:solidFill>
                  <a:schemeClr val="bg1"/>
                </a:solidFill>
                <a:latin typeface="Segoe UI"/>
                <a:cs typeface="Segoe UI"/>
              </a:rPr>
              <a:t>Chase Quick Pay / </a:t>
            </a:r>
            <a:r>
              <a:rPr lang="en-US" b="1" dirty="0" err="1">
                <a:solidFill>
                  <a:schemeClr val="bg1"/>
                </a:solidFill>
                <a:latin typeface="Segoe UI"/>
                <a:cs typeface="Segoe UI"/>
              </a:rPr>
              <a:t>Zelle</a:t>
            </a:r>
            <a:r>
              <a:rPr lang="en-US" b="1" dirty="0">
                <a:solidFill>
                  <a:schemeClr val="bg1"/>
                </a:solidFill>
                <a:latin typeface="Segoe UI"/>
                <a:cs typeface="Segoe UI"/>
              </a:rPr>
              <a:t> </a:t>
            </a:r>
            <a:r>
              <a:rPr lang="en-US" sz="1200" dirty="0">
                <a:solidFill>
                  <a:schemeClr val="bg1"/>
                </a:solidFill>
                <a:latin typeface="Segoe UI"/>
                <a:cs typeface="Segoe UI"/>
              </a:rPr>
              <a:t>(caoac@yahoo.com)</a:t>
            </a:r>
          </a:p>
          <a:p>
            <a:pPr algn="ctr"/>
            <a:r>
              <a:rPr lang="en-US" b="1" dirty="0">
                <a:solidFill>
                  <a:schemeClr val="bg1"/>
                </a:solidFill>
                <a:latin typeface="Segoe UI"/>
                <a:cs typeface="Segoe UI"/>
              </a:rPr>
              <a:t>BTC, LTC, ETH </a:t>
            </a:r>
            <a:r>
              <a:rPr lang="en-US" sz="1200" dirty="0">
                <a:solidFill>
                  <a:schemeClr val="bg1"/>
                </a:solidFill>
                <a:latin typeface="Segoe UI"/>
                <a:cs typeface="Segoe UI"/>
              </a:rPr>
              <a:t>(ask me for details. If Coinbase send to caoac@yahoo.com)</a:t>
            </a:r>
          </a:p>
        </p:txBody>
      </p:sp>
    </p:spTree>
    <p:extLst>
      <p:ext uri="{BB962C8B-B14F-4D97-AF65-F5344CB8AC3E}">
        <p14:creationId xmlns:p14="http://schemas.microsoft.com/office/powerpoint/2010/main" val="12746910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13671"/>
            <a:ext cx="9143999" cy="830997"/>
          </a:xfrm>
          <a:prstGeom prst="rect">
            <a:avLst/>
          </a:prstGeom>
          <a:noFill/>
        </p:spPr>
        <p:txBody>
          <a:bodyPr wrap="square" rtlCol="0">
            <a:spAutoFit/>
          </a:bodyPr>
          <a:lstStyle/>
          <a:p>
            <a:pPr algn="ctr"/>
            <a:r>
              <a:rPr lang="en-US" sz="4800" b="1" dirty="0">
                <a:solidFill>
                  <a:srgbClr val="FFFFFF"/>
                </a:solidFill>
                <a:latin typeface="Segoe UI"/>
                <a:cs typeface="Segoe UI"/>
              </a:rPr>
              <a:t>Next Year’s Draft</a:t>
            </a:r>
          </a:p>
        </p:txBody>
      </p:sp>
      <p:sp>
        <p:nvSpPr>
          <p:cNvPr id="6" name="Rectangle 5"/>
          <p:cNvSpPr/>
          <p:nvPr/>
        </p:nvSpPr>
        <p:spPr>
          <a:xfrm>
            <a:off x="286241" y="1186619"/>
            <a:ext cx="8527345" cy="1200329"/>
          </a:xfrm>
          <a:prstGeom prst="rect">
            <a:avLst/>
          </a:prstGeom>
        </p:spPr>
        <p:txBody>
          <a:bodyPr wrap="square">
            <a:spAutoFit/>
          </a:bodyPr>
          <a:lstStyle/>
          <a:p>
            <a:pPr algn="ctr"/>
            <a:r>
              <a:rPr lang="en-US" sz="2400" dirty="0">
                <a:solidFill>
                  <a:srgbClr val="FFFFFF"/>
                </a:solidFill>
                <a:latin typeface="Segoe UI"/>
                <a:cs typeface="Segoe UI"/>
              </a:rPr>
              <a:t>Continue Labor Day </a:t>
            </a:r>
            <a:r>
              <a:rPr lang="en-US" sz="2400" dirty="0" err="1">
                <a:solidFill>
                  <a:srgbClr val="FFFFFF"/>
                </a:solidFill>
                <a:latin typeface="Segoe UI"/>
                <a:cs typeface="Segoe UI"/>
              </a:rPr>
              <a:t>Weeknd</a:t>
            </a:r>
            <a:r>
              <a:rPr lang="en-US" sz="2400" dirty="0">
                <a:solidFill>
                  <a:srgbClr val="FFFFFF"/>
                </a:solidFill>
                <a:latin typeface="Segoe UI"/>
                <a:cs typeface="Segoe UI"/>
              </a:rPr>
              <a:t> tradition</a:t>
            </a:r>
          </a:p>
          <a:p>
            <a:pPr algn="ctr"/>
            <a:endParaRPr lang="en-US" sz="2400" dirty="0">
              <a:solidFill>
                <a:srgbClr val="FFFFFF"/>
              </a:solidFill>
              <a:latin typeface="Segoe UI"/>
              <a:cs typeface="Segoe UI"/>
            </a:endParaRPr>
          </a:p>
          <a:p>
            <a:pPr algn="ctr"/>
            <a:r>
              <a:rPr lang="en-US" sz="2400" dirty="0">
                <a:solidFill>
                  <a:srgbClr val="FFFFFF"/>
                </a:solidFill>
                <a:latin typeface="Segoe UI"/>
                <a:cs typeface="Segoe UI"/>
              </a:rPr>
              <a:t>In person for 10</a:t>
            </a:r>
            <a:r>
              <a:rPr lang="en-US" sz="2400" baseline="30000" dirty="0">
                <a:solidFill>
                  <a:srgbClr val="FFFFFF"/>
                </a:solidFill>
                <a:latin typeface="Segoe UI"/>
                <a:cs typeface="Segoe UI"/>
              </a:rPr>
              <a:t>th</a:t>
            </a:r>
            <a:r>
              <a:rPr lang="en-US" sz="2400" dirty="0">
                <a:solidFill>
                  <a:srgbClr val="FFFFFF"/>
                </a:solidFill>
                <a:latin typeface="Segoe UI"/>
                <a:cs typeface="Segoe UI"/>
              </a:rPr>
              <a:t> Anniversary?</a:t>
            </a:r>
          </a:p>
        </p:txBody>
      </p:sp>
      <p:pic>
        <p:nvPicPr>
          <p:cNvPr id="21506" name="Picture 2" descr="Chart, bar chart&#10;&#10;Description automatically generated">
            <a:extLst>
              <a:ext uri="{FF2B5EF4-FFF2-40B4-BE49-F238E27FC236}">
                <a16:creationId xmlns:a16="http://schemas.microsoft.com/office/drawing/2014/main" id="{C2EBBAA0-CB83-4AF3-A50E-1EA7B34BEC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2781" y="2628900"/>
            <a:ext cx="2738437" cy="2197804"/>
          </a:xfrm>
          <a:prstGeom prst="rect">
            <a:avLst/>
          </a:prstGeom>
          <a:noFill/>
        </p:spPr>
      </p:pic>
    </p:spTree>
    <p:extLst>
      <p:ext uri="{BB962C8B-B14F-4D97-AF65-F5344CB8AC3E}">
        <p14:creationId xmlns:p14="http://schemas.microsoft.com/office/powerpoint/2010/main" val="16984932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6824" y="1086549"/>
            <a:ext cx="8392838" cy="3323987"/>
          </a:xfrm>
          <a:prstGeom prst="rect">
            <a:avLst/>
          </a:prstGeom>
        </p:spPr>
        <p:txBody>
          <a:bodyPr wrap="square">
            <a:spAutoFit/>
          </a:bodyPr>
          <a:lstStyle/>
          <a:p>
            <a:pPr algn="ctr"/>
            <a:r>
              <a:rPr lang="en-US" sz="1600" dirty="0">
                <a:solidFill>
                  <a:srgbClr val="FFFFFF"/>
                </a:solidFill>
                <a:latin typeface="Segoe UI" panose="020B0502040204020203" pitchFamily="34" charset="0"/>
                <a:cs typeface="Segoe UI" panose="020B0502040204020203" pitchFamily="34" charset="0"/>
              </a:rPr>
              <a:t>You can join the draft 30 mins before the start: at 530p CST</a:t>
            </a:r>
          </a:p>
          <a:p>
            <a:pPr algn="ctr"/>
            <a:endParaRPr lang="en-US" sz="1000" dirty="0">
              <a:solidFill>
                <a:srgbClr val="FFFFFF"/>
              </a:solidFill>
              <a:latin typeface="Segoe UI" panose="020B0502040204020203" pitchFamily="34" charset="0"/>
              <a:cs typeface="Segoe UI" panose="020B0502040204020203" pitchFamily="34" charset="0"/>
            </a:endParaRPr>
          </a:p>
          <a:p>
            <a:pPr algn="ctr"/>
            <a:r>
              <a:rPr lang="en-US" sz="1600" dirty="0">
                <a:solidFill>
                  <a:srgbClr val="FFFFFF"/>
                </a:solidFill>
                <a:latin typeface="Segoe UI" panose="020B0502040204020203" pitchFamily="34" charset="0"/>
                <a:cs typeface="Segoe UI" panose="020B0502040204020203" pitchFamily="34" charset="0"/>
              </a:rPr>
              <a:t>Draft Order is randomly set 30 minutes before the start</a:t>
            </a:r>
          </a:p>
          <a:p>
            <a:pPr algn="ctr"/>
            <a:endParaRPr lang="en-US" sz="1000" dirty="0">
              <a:solidFill>
                <a:srgbClr val="FFFFFF"/>
              </a:solidFill>
              <a:latin typeface="Segoe UI" panose="020B0502040204020203" pitchFamily="34" charset="0"/>
              <a:cs typeface="Segoe UI" panose="020B0502040204020203" pitchFamily="34" charset="0"/>
            </a:endParaRPr>
          </a:p>
          <a:p>
            <a:pPr algn="ctr"/>
            <a:r>
              <a:rPr lang="en-US" sz="1600" dirty="0">
                <a:solidFill>
                  <a:srgbClr val="FFFFFF"/>
                </a:solidFill>
                <a:latin typeface="Segoe UI" panose="020B0502040204020203" pitchFamily="34" charset="0"/>
                <a:cs typeface="Segoe UI" panose="020B0502040204020203" pitchFamily="34" charset="0"/>
              </a:rPr>
              <a:t>Nomination Time: 20 seconds</a:t>
            </a:r>
          </a:p>
          <a:p>
            <a:pPr algn="ctr"/>
            <a:r>
              <a:rPr lang="en-US" sz="1600" dirty="0">
                <a:solidFill>
                  <a:srgbClr val="FFFFFF"/>
                </a:solidFill>
                <a:latin typeface="Segoe UI" panose="020B0502040204020203" pitchFamily="34" charset="0"/>
                <a:cs typeface="Segoe UI" panose="020B0502040204020203" pitchFamily="34" charset="0"/>
              </a:rPr>
              <a:t>Offer/Bid Time:  15 seconds (resets to 10 secs w/ bids)</a:t>
            </a:r>
          </a:p>
          <a:p>
            <a:pPr algn="ctr"/>
            <a:endParaRPr lang="en-US" sz="1000" dirty="0">
              <a:solidFill>
                <a:srgbClr val="FFFFFF"/>
              </a:solidFill>
              <a:latin typeface="Segoe UI" panose="020B0502040204020203" pitchFamily="34" charset="0"/>
              <a:cs typeface="Segoe UI" panose="020B0502040204020203" pitchFamily="34" charset="0"/>
            </a:endParaRPr>
          </a:p>
          <a:p>
            <a:pPr algn="ctr"/>
            <a:r>
              <a:rPr lang="en-US" sz="1600" dirty="0">
                <a:solidFill>
                  <a:srgbClr val="FFFFFF"/>
                </a:solidFill>
                <a:latin typeface="Segoe UI" panose="020B0502040204020203" pitchFamily="34" charset="0"/>
                <a:cs typeface="Segoe UI" panose="020B0502040204020203" pitchFamily="34" charset="0"/>
              </a:rPr>
              <a:t>If you bid more than the next person, ALL of what you bid is deducted</a:t>
            </a:r>
          </a:p>
          <a:p>
            <a:pPr algn="ctr"/>
            <a:endParaRPr lang="en-US" sz="1000" dirty="0">
              <a:solidFill>
                <a:srgbClr val="FFFFFF"/>
              </a:solidFill>
              <a:latin typeface="Segoe UI" panose="020B0502040204020203" pitchFamily="34" charset="0"/>
              <a:cs typeface="Segoe UI" panose="020B0502040204020203" pitchFamily="34" charset="0"/>
            </a:endParaRPr>
          </a:p>
          <a:p>
            <a:pPr algn="ctr"/>
            <a:r>
              <a:rPr lang="en-US" sz="1600" dirty="0">
                <a:solidFill>
                  <a:srgbClr val="FFFFFF"/>
                </a:solidFill>
                <a:latin typeface="Segoe UI" panose="020B0502040204020203" pitchFamily="34" charset="0"/>
                <a:cs typeface="Segoe UI" panose="020B0502040204020203" pitchFamily="34" charset="0"/>
              </a:rPr>
              <a:t>Nominating a player = $1 bid</a:t>
            </a:r>
          </a:p>
          <a:p>
            <a:pPr algn="ctr"/>
            <a:endParaRPr lang="en-US" sz="1000" dirty="0">
              <a:solidFill>
                <a:srgbClr val="FFFFFF"/>
              </a:solidFill>
              <a:latin typeface="Segoe UI" panose="020B0502040204020203" pitchFamily="34" charset="0"/>
              <a:cs typeface="Segoe UI" panose="020B0502040204020203" pitchFamily="34" charset="0"/>
            </a:endParaRPr>
          </a:p>
          <a:p>
            <a:pPr algn="ctr"/>
            <a:r>
              <a:rPr lang="en-US" sz="1600" dirty="0">
                <a:solidFill>
                  <a:srgbClr val="FFFFFF"/>
                </a:solidFill>
                <a:latin typeface="Segoe UI" panose="020B0502040204020203" pitchFamily="34" charset="0"/>
                <a:cs typeface="Segoe UI" panose="020B0502040204020203" pitchFamily="34" charset="0"/>
              </a:rPr>
              <a:t>System forces you to have at least $1 for each roster spot … NO $0 players</a:t>
            </a:r>
          </a:p>
          <a:p>
            <a:pPr algn="ctr"/>
            <a:endParaRPr lang="en-US" sz="1600" dirty="0">
              <a:solidFill>
                <a:srgbClr val="FFFFFF"/>
              </a:solidFill>
              <a:latin typeface="Segoe UI" panose="020B0502040204020203" pitchFamily="34" charset="0"/>
              <a:cs typeface="Segoe UI" panose="020B0502040204020203" pitchFamily="34" charset="0"/>
            </a:endParaRPr>
          </a:p>
          <a:p>
            <a:pPr algn="ctr"/>
            <a:r>
              <a:rPr lang="en-US" sz="1600" b="1" dirty="0">
                <a:solidFill>
                  <a:srgbClr val="FFFFFF"/>
                </a:solidFill>
                <a:latin typeface="Segoe UI" panose="020B0502040204020203" pitchFamily="34" charset="0"/>
                <a:cs typeface="Segoe UI" panose="020B0502040204020203" pitchFamily="34" charset="0"/>
              </a:rPr>
              <a:t>No exceptions or changes will be made if you disconnect/</a:t>
            </a:r>
            <a:r>
              <a:rPr lang="en-US" sz="1600" b="1" dirty="0" err="1">
                <a:solidFill>
                  <a:srgbClr val="FFFFFF"/>
                </a:solidFill>
                <a:latin typeface="Segoe UI" panose="020B0502040204020203" pitchFamily="34" charset="0"/>
                <a:cs typeface="Segoe UI" panose="020B0502040204020203" pitchFamily="34" charset="0"/>
              </a:rPr>
              <a:t>autodraft</a:t>
            </a:r>
            <a:r>
              <a:rPr lang="en-US" sz="1600" b="1" dirty="0">
                <a:solidFill>
                  <a:srgbClr val="FFFFFF"/>
                </a:solidFill>
                <a:latin typeface="Segoe UI" panose="020B0502040204020203" pitchFamily="34" charset="0"/>
                <a:cs typeface="Segoe UI" panose="020B0502040204020203" pitchFamily="34" charset="0"/>
              </a:rPr>
              <a:t>.  </a:t>
            </a:r>
          </a:p>
          <a:p>
            <a:pPr algn="ctr"/>
            <a:r>
              <a:rPr lang="en-US" sz="1600" b="1" dirty="0">
                <a:solidFill>
                  <a:srgbClr val="FFFFFF"/>
                </a:solidFill>
                <a:latin typeface="Segoe UI" panose="020B0502040204020203" pitchFamily="34" charset="0"/>
                <a:cs typeface="Segoe UI" panose="020B0502040204020203" pitchFamily="34" charset="0"/>
              </a:rPr>
              <a:t>EVERYONE be on the lookout for disconnections and shout so we can pause.</a:t>
            </a:r>
          </a:p>
        </p:txBody>
      </p:sp>
      <p:sp>
        <p:nvSpPr>
          <p:cNvPr id="5" name="TextBox 4"/>
          <p:cNvSpPr txBox="1"/>
          <p:nvPr/>
        </p:nvSpPr>
        <p:spPr>
          <a:xfrm>
            <a:off x="0" y="113671"/>
            <a:ext cx="9143999" cy="830997"/>
          </a:xfrm>
          <a:prstGeom prst="rect">
            <a:avLst/>
          </a:prstGeom>
          <a:noFill/>
        </p:spPr>
        <p:txBody>
          <a:bodyPr wrap="square" rtlCol="0">
            <a:spAutoFit/>
          </a:bodyPr>
          <a:lstStyle/>
          <a:p>
            <a:pPr algn="ctr"/>
            <a:r>
              <a:rPr lang="en-US" sz="4800" b="1" dirty="0">
                <a:solidFill>
                  <a:srgbClr val="FFFFFF"/>
                </a:solidFill>
                <a:latin typeface="Segoe UI"/>
                <a:cs typeface="Segoe UI"/>
              </a:rPr>
              <a:t>Draft Details</a:t>
            </a:r>
          </a:p>
        </p:txBody>
      </p:sp>
    </p:spTree>
    <p:extLst>
      <p:ext uri="{BB962C8B-B14F-4D97-AF65-F5344CB8AC3E}">
        <p14:creationId xmlns:p14="http://schemas.microsoft.com/office/powerpoint/2010/main" val="3977521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9144000" cy="514349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Open Sans Cond Light"/>
              <a:ea typeface="+mn-ea"/>
              <a:cs typeface="Open Sans Cond Light"/>
            </a:endParaRPr>
          </a:p>
        </p:txBody>
      </p:sp>
    </p:spTree>
    <p:extLst>
      <p:ext uri="{BB962C8B-B14F-4D97-AF65-F5344CB8AC3E}">
        <p14:creationId xmlns:p14="http://schemas.microsoft.com/office/powerpoint/2010/main" val="33598833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669154"/>
            <a:ext cx="9144000" cy="1631216"/>
          </a:xfrm>
          <a:prstGeom prst="rect">
            <a:avLst/>
          </a:prstGeom>
          <a:noFill/>
        </p:spPr>
        <p:txBody>
          <a:bodyPr wrap="square" rtlCol="0">
            <a:spAutoFit/>
          </a:bodyPr>
          <a:lstStyle/>
          <a:p>
            <a:pPr algn="ctr"/>
            <a:r>
              <a:rPr lang="en-US" sz="6000" b="1" dirty="0">
                <a:solidFill>
                  <a:srgbClr val="FFFFFF"/>
                </a:solidFill>
                <a:latin typeface="Segoe UI"/>
                <a:cs typeface="Segoe UI"/>
              </a:rPr>
              <a:t>Good Luck!</a:t>
            </a:r>
          </a:p>
          <a:p>
            <a:pPr algn="ctr"/>
            <a:r>
              <a:rPr lang="en-US" sz="4000" dirty="0">
                <a:solidFill>
                  <a:srgbClr val="FFFFFF"/>
                </a:solidFill>
                <a:latin typeface="Segoe UI"/>
                <a:cs typeface="Segoe UI"/>
              </a:rPr>
              <a:t>May you all fail miserably</a:t>
            </a:r>
          </a:p>
        </p:txBody>
      </p:sp>
    </p:spTree>
    <p:extLst>
      <p:ext uri="{BB962C8B-B14F-4D97-AF65-F5344CB8AC3E}">
        <p14:creationId xmlns:p14="http://schemas.microsoft.com/office/powerpoint/2010/main" val="5458171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9144000" cy="514349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Open Sans Cond Light"/>
              <a:ea typeface="+mn-ea"/>
              <a:cs typeface="Open Sans Cond Light"/>
            </a:endParaRPr>
          </a:p>
        </p:txBody>
      </p:sp>
    </p:spTree>
    <p:extLst>
      <p:ext uri="{BB962C8B-B14F-4D97-AF65-F5344CB8AC3E}">
        <p14:creationId xmlns:p14="http://schemas.microsoft.com/office/powerpoint/2010/main" val="2770436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9144000" cy="5143499"/>
          </a:xfrm>
          <a:prstGeom prst="rect">
            <a:avLst/>
          </a:prstGeom>
          <a:solidFill>
            <a:srgbClr val="ECA9CE"/>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Open Sans Cond Light"/>
              <a:ea typeface="+mn-ea"/>
              <a:cs typeface="Open Sans Cond Light"/>
            </a:endParaRPr>
          </a:p>
        </p:txBody>
      </p:sp>
      <p:pic>
        <p:nvPicPr>
          <p:cNvPr id="2" name="Beck-Loser_EditLoude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8077" y="4611604"/>
            <a:ext cx="812800" cy="812800"/>
          </a:xfrm>
          <a:prstGeom prst="rect">
            <a:avLst/>
          </a:prstGeom>
        </p:spPr>
      </p:pic>
      <p:sp>
        <p:nvSpPr>
          <p:cNvPr id="3" name="TextBox 2">
            <a:extLst>
              <a:ext uri="{FF2B5EF4-FFF2-40B4-BE49-F238E27FC236}">
                <a16:creationId xmlns:a16="http://schemas.microsoft.com/office/drawing/2014/main" id="{DD21E9EF-8469-4B18-9ECC-EC4A273ACA0F}"/>
              </a:ext>
            </a:extLst>
          </p:cNvPr>
          <p:cNvSpPr txBox="1"/>
          <p:nvPr/>
        </p:nvSpPr>
        <p:spPr>
          <a:xfrm>
            <a:off x="364026" y="81686"/>
            <a:ext cx="8415948"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7030A0"/>
                </a:solidFill>
                <a:effectLst/>
                <a:uLnTx/>
                <a:uFillTx/>
                <a:latin typeface="Cooper Black" panose="0208090404030B020404" pitchFamily="18" charset="0"/>
                <a:ea typeface="+mn-ea"/>
                <a:cs typeface="+mn-cs"/>
              </a:rPr>
              <a:t>I SUCK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7030A0"/>
                </a:solidFill>
                <a:effectLst/>
                <a:uLnTx/>
                <a:uFillTx/>
                <a:latin typeface="Cooper Black" panose="0208090404030B020404" pitchFamily="18" charset="0"/>
                <a:ea typeface="+mn-ea"/>
                <a:cs typeface="+mn-cs"/>
              </a:rPr>
              <a:t>FANTASY FOOTBALL</a:t>
            </a:r>
          </a:p>
        </p:txBody>
      </p:sp>
      <p:pic>
        <p:nvPicPr>
          <p:cNvPr id="5" name="Picture 2" descr="A picture containing pink&#10;&#10;Description automatically generated">
            <a:extLst>
              <a:ext uri="{FF2B5EF4-FFF2-40B4-BE49-F238E27FC236}">
                <a16:creationId xmlns:a16="http://schemas.microsoft.com/office/drawing/2014/main" id="{568D8FDC-7F9B-4CDF-85BE-746562474A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17475">
            <a:off x="7884238" y="52539"/>
            <a:ext cx="939530" cy="1434020"/>
          </a:xfrm>
          <a:prstGeom prst="rect">
            <a:avLst/>
          </a:prstGeom>
          <a:noFill/>
        </p:spPr>
      </p:pic>
      <p:pic>
        <p:nvPicPr>
          <p:cNvPr id="16" name="Picture 2" descr="A picture containing pink&#10;&#10;Description automatically generated">
            <a:extLst>
              <a:ext uri="{FF2B5EF4-FFF2-40B4-BE49-F238E27FC236}">
                <a16:creationId xmlns:a16="http://schemas.microsoft.com/office/drawing/2014/main" id="{3317A56B-E168-4773-8C39-2AADC98056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2525" flipH="1">
            <a:off x="333235" y="23352"/>
            <a:ext cx="939530" cy="1434020"/>
          </a:xfrm>
          <a:prstGeom prst="rect">
            <a:avLst/>
          </a:prstGeom>
          <a:noFill/>
        </p:spPr>
      </p:pic>
      <p:graphicFrame>
        <p:nvGraphicFramePr>
          <p:cNvPr id="18" name="Table 17">
            <a:extLst>
              <a:ext uri="{FF2B5EF4-FFF2-40B4-BE49-F238E27FC236}">
                <a16:creationId xmlns:a16="http://schemas.microsoft.com/office/drawing/2014/main" id="{622E3351-7A7B-46BC-B5F2-3748673C2763}"/>
              </a:ext>
            </a:extLst>
          </p:cNvPr>
          <p:cNvGraphicFramePr>
            <a:graphicFrameLocks noGrp="1"/>
          </p:cNvGraphicFramePr>
          <p:nvPr/>
        </p:nvGraphicFramePr>
        <p:xfrm>
          <a:off x="403433" y="2004253"/>
          <a:ext cx="1678335" cy="2719016"/>
        </p:xfrm>
        <a:graphic>
          <a:graphicData uri="http://schemas.openxmlformats.org/drawingml/2006/table">
            <a:tbl>
              <a:tblPr firstRow="1" bandRow="1">
                <a:tableStyleId>{5940675A-B579-460E-94D1-54222C63F5DA}</a:tableStyleId>
              </a:tblPr>
              <a:tblGrid>
                <a:gridCol w="1120147">
                  <a:extLst>
                    <a:ext uri="{9D8B030D-6E8A-4147-A177-3AD203B41FA5}">
                      <a16:colId xmlns:a16="http://schemas.microsoft.com/office/drawing/2014/main" val="20000"/>
                    </a:ext>
                  </a:extLst>
                </a:gridCol>
                <a:gridCol w="558188">
                  <a:extLst>
                    <a:ext uri="{9D8B030D-6E8A-4147-A177-3AD203B41FA5}">
                      <a16:colId xmlns:a16="http://schemas.microsoft.com/office/drawing/2014/main" val="20002"/>
                    </a:ext>
                  </a:extLst>
                </a:gridCol>
              </a:tblGrid>
              <a:tr h="150037">
                <a:tc>
                  <a:txBody>
                    <a:bodyPr/>
                    <a:lstStyle/>
                    <a:p>
                      <a:r>
                        <a:rPr lang="en-US" sz="1200" dirty="0">
                          <a:solidFill>
                            <a:srgbClr val="800000"/>
                          </a:solidFill>
                          <a:latin typeface="Segoe UI"/>
                          <a:cs typeface="Segoe UI"/>
                        </a:rPr>
                        <a:t>Big Ben</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200" dirty="0">
                          <a:solidFill>
                            <a:srgbClr val="7F7F7F"/>
                          </a:solidFill>
                          <a:latin typeface="Segoe UI"/>
                          <a:cs typeface="Segoe UI"/>
                        </a:rPr>
                        <a:t>$2</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2895096588"/>
                  </a:ext>
                </a:extLst>
              </a:tr>
              <a:tr h="150037">
                <a:tc>
                  <a:txBody>
                    <a:bodyPr/>
                    <a:lstStyle/>
                    <a:p>
                      <a:r>
                        <a:rPr lang="en-US" sz="1200" dirty="0">
                          <a:solidFill>
                            <a:srgbClr val="800000"/>
                          </a:solidFill>
                          <a:latin typeface="Segoe UI"/>
                          <a:cs typeface="Segoe UI"/>
                        </a:rPr>
                        <a:t>Teddy B</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200" dirty="0">
                          <a:solidFill>
                            <a:schemeClr val="tx1">
                              <a:lumMod val="50000"/>
                              <a:lumOff val="50000"/>
                            </a:schemeClr>
                          </a:solidFill>
                          <a:latin typeface="Segoe UI"/>
                          <a:cs typeface="Segoe UI"/>
                        </a:rPr>
                        <a:t>$2</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0"/>
                  </a:ext>
                </a:extLst>
              </a:tr>
              <a:tr h="48841">
                <a:tc>
                  <a:txBody>
                    <a:bodyPr/>
                    <a:lstStyle/>
                    <a:p>
                      <a:endParaRPr lang="en-US" sz="100" dirty="0">
                        <a:solidFill>
                          <a:srgbClr val="80000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50000"/>
                      </a:schemeClr>
                    </a:solidFill>
                  </a:tcPr>
                </a:tc>
                <a:tc>
                  <a:txBody>
                    <a:bodyPr/>
                    <a:lstStyle/>
                    <a:p>
                      <a:endParaRPr lang="en-US" sz="100" dirty="0">
                        <a:solidFill>
                          <a:srgbClr val="FF000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0008"/>
                  </a:ext>
                </a:extLst>
              </a:tr>
              <a:tr h="150037">
                <a:tc>
                  <a:txBody>
                    <a:bodyPr/>
                    <a:lstStyle/>
                    <a:p>
                      <a:r>
                        <a:rPr lang="en-US" sz="1200" dirty="0">
                          <a:solidFill>
                            <a:srgbClr val="800000"/>
                          </a:solidFill>
                          <a:latin typeface="Segoe UI"/>
                          <a:cs typeface="Segoe UI"/>
                        </a:rPr>
                        <a:t>CMC</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200" dirty="0">
                          <a:solidFill>
                            <a:srgbClr val="7F7F7F"/>
                          </a:solidFill>
                          <a:latin typeface="Segoe UI"/>
                          <a:cs typeface="Segoe UI"/>
                        </a:rPr>
                        <a:t>$69</a:t>
                      </a:r>
                      <a:endParaRPr lang="en-US" sz="1200" dirty="0">
                        <a:solidFill>
                          <a:srgbClr val="FF000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4247646702"/>
                  </a:ext>
                </a:extLst>
              </a:tr>
              <a:tr h="150037">
                <a:tc>
                  <a:txBody>
                    <a:bodyPr/>
                    <a:lstStyle/>
                    <a:p>
                      <a:r>
                        <a:rPr lang="en-US" sz="1200" dirty="0" err="1">
                          <a:solidFill>
                            <a:srgbClr val="800000"/>
                          </a:solidFill>
                          <a:latin typeface="Segoe UI"/>
                          <a:cs typeface="Segoe UI"/>
                        </a:rPr>
                        <a:t>Le’Veon</a:t>
                      </a:r>
                      <a:endParaRPr lang="en-US" sz="1200" dirty="0">
                        <a:solidFill>
                          <a:srgbClr val="80000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200" dirty="0">
                          <a:solidFill>
                            <a:srgbClr val="7F7F7F"/>
                          </a:solidFill>
                          <a:latin typeface="Segoe UI"/>
                          <a:cs typeface="Segoe UI"/>
                        </a:rPr>
                        <a:t>$23</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2"/>
                  </a:ext>
                </a:extLst>
              </a:tr>
              <a:tr h="150037">
                <a:tc>
                  <a:txBody>
                    <a:bodyPr/>
                    <a:lstStyle/>
                    <a:p>
                      <a:r>
                        <a:rPr lang="en-US" sz="1200" dirty="0">
                          <a:solidFill>
                            <a:srgbClr val="800000"/>
                          </a:solidFill>
                          <a:latin typeface="Segoe UI"/>
                          <a:cs typeface="Segoe UI"/>
                        </a:rPr>
                        <a:t>Fournette</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200" dirty="0">
                          <a:solidFill>
                            <a:srgbClr val="7F7F7F"/>
                          </a:solidFill>
                          <a:latin typeface="Segoe UI"/>
                          <a:cs typeface="Segoe UI"/>
                        </a:rPr>
                        <a:t>$17</a:t>
                      </a:r>
                      <a:endParaRPr lang="en-US" sz="1200" dirty="0">
                        <a:solidFill>
                          <a:srgbClr val="FF000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14"/>
                  </a:ext>
                </a:extLst>
              </a:tr>
              <a:tr h="50284">
                <a:tc>
                  <a:txBody>
                    <a:bodyPr/>
                    <a:lstStyle/>
                    <a:p>
                      <a:endParaRPr lang="en-US" sz="100" dirty="0">
                        <a:solidFill>
                          <a:srgbClr val="80000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50000"/>
                      </a:schemeClr>
                    </a:solidFill>
                  </a:tcPr>
                </a:tc>
                <a:tc>
                  <a:txBody>
                    <a:bodyPr/>
                    <a:lstStyle/>
                    <a:p>
                      <a:endParaRPr lang="en-US" sz="100" dirty="0">
                        <a:solidFill>
                          <a:srgbClr val="FF000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550113985"/>
                  </a:ext>
                </a:extLst>
              </a:tr>
              <a:tr h="150037">
                <a:tc>
                  <a:txBody>
                    <a:bodyPr/>
                    <a:lstStyle/>
                    <a:p>
                      <a:r>
                        <a:rPr lang="en-US" sz="1200" dirty="0">
                          <a:solidFill>
                            <a:srgbClr val="800000"/>
                          </a:solidFill>
                          <a:latin typeface="Segoe UI"/>
                          <a:cs typeface="Segoe UI"/>
                        </a:rPr>
                        <a:t>Godwin</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200" dirty="0">
                          <a:solidFill>
                            <a:srgbClr val="7F7F7F"/>
                          </a:solidFill>
                          <a:latin typeface="Segoe UI"/>
                          <a:cs typeface="Segoe UI"/>
                        </a:rPr>
                        <a:t>$34</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5"/>
                  </a:ext>
                </a:extLst>
              </a:tr>
              <a:tr h="150037">
                <a:tc>
                  <a:txBody>
                    <a:bodyPr/>
                    <a:lstStyle/>
                    <a:p>
                      <a:r>
                        <a:rPr lang="en-US" sz="1200" dirty="0" err="1">
                          <a:solidFill>
                            <a:srgbClr val="800000"/>
                          </a:solidFill>
                          <a:latin typeface="Segoe UI"/>
                          <a:cs typeface="Segoe UI"/>
                        </a:rPr>
                        <a:t>Jeudy</a:t>
                      </a:r>
                      <a:endParaRPr lang="en-US" sz="1200" dirty="0">
                        <a:solidFill>
                          <a:srgbClr val="80000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200" dirty="0">
                          <a:solidFill>
                            <a:srgbClr val="7F7F7F"/>
                          </a:solidFill>
                          <a:latin typeface="Segoe UI"/>
                          <a:cs typeface="Segoe UI"/>
                        </a:rPr>
                        <a:t>$14</a:t>
                      </a:r>
                      <a:endParaRPr lang="en-US" sz="1200" dirty="0">
                        <a:solidFill>
                          <a:srgbClr val="FF000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16"/>
                  </a:ext>
                </a:extLst>
              </a:tr>
              <a:tr h="150037">
                <a:tc>
                  <a:txBody>
                    <a:bodyPr/>
                    <a:lstStyle/>
                    <a:p>
                      <a:r>
                        <a:rPr lang="en-US" sz="1200" dirty="0">
                          <a:solidFill>
                            <a:srgbClr val="800000"/>
                          </a:solidFill>
                          <a:latin typeface="Segoe UI"/>
                          <a:cs typeface="Segoe UI"/>
                        </a:rPr>
                        <a:t>Slayton</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200" dirty="0">
                          <a:solidFill>
                            <a:srgbClr val="7F7F7F"/>
                          </a:solidFill>
                          <a:latin typeface="Segoe UI"/>
                          <a:cs typeface="Segoe UI"/>
                        </a:rPr>
                        <a:t>$7</a:t>
                      </a:r>
                      <a:endParaRPr lang="en-US" sz="1200" dirty="0">
                        <a:solidFill>
                          <a:srgbClr val="FF000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6"/>
                  </a:ext>
                </a:extLst>
              </a:tr>
              <a:tr h="150037">
                <a:tc>
                  <a:txBody>
                    <a:bodyPr/>
                    <a:lstStyle/>
                    <a:p>
                      <a:r>
                        <a:rPr lang="en-US" sz="1200" dirty="0">
                          <a:solidFill>
                            <a:srgbClr val="800000"/>
                          </a:solidFill>
                          <a:latin typeface="Segoe UI"/>
                          <a:cs typeface="Segoe UI"/>
                        </a:rPr>
                        <a:t>Renfrow</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200" dirty="0">
                          <a:solidFill>
                            <a:srgbClr val="7F7F7F"/>
                          </a:solidFill>
                          <a:latin typeface="Segoe UI"/>
                          <a:cs typeface="Segoe UI"/>
                        </a:rPr>
                        <a:t>$1</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18"/>
                  </a:ext>
                </a:extLst>
              </a:tr>
              <a:tr h="150037">
                <a:tc>
                  <a:txBody>
                    <a:bodyPr/>
                    <a:lstStyle/>
                    <a:p>
                      <a:r>
                        <a:rPr lang="en-US" sz="1200" dirty="0">
                          <a:solidFill>
                            <a:srgbClr val="800000"/>
                          </a:solidFill>
                          <a:latin typeface="Segoe UI"/>
                          <a:cs typeface="Segoe UI"/>
                        </a:rPr>
                        <a:t>Golden Tate</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7F7F7F"/>
                          </a:solidFill>
                          <a:latin typeface="Segoe UI"/>
                          <a:cs typeface="Segoe UI"/>
                        </a:rPr>
                        <a:t>$5</a:t>
                      </a:r>
                      <a:endParaRPr lang="en-US" sz="1200" dirty="0">
                        <a:solidFill>
                          <a:srgbClr val="FF000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19"/>
                  </a:ext>
                </a:extLst>
              </a:tr>
              <a:tr h="150037">
                <a:tc>
                  <a:txBody>
                    <a:bodyPr/>
                    <a:lstStyle/>
                    <a:p>
                      <a:r>
                        <a:rPr lang="en-US" sz="1200" dirty="0">
                          <a:solidFill>
                            <a:srgbClr val="800000"/>
                          </a:solidFill>
                          <a:latin typeface="Segoe UI"/>
                          <a:cs typeface="Segoe UI"/>
                        </a:rPr>
                        <a:t>Alshon</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pPr marL="0" algn="l" defTabSz="457200" rtl="0" eaLnBrk="1" latinLnBrk="0" hangingPunct="1"/>
                      <a:r>
                        <a:rPr lang="en-US" sz="1200" kern="1200" dirty="0">
                          <a:solidFill>
                            <a:srgbClr val="7F7F7F"/>
                          </a:solidFill>
                          <a:latin typeface="Segoe UI"/>
                          <a:ea typeface="+mn-ea"/>
                          <a:cs typeface="Segoe UI"/>
                        </a:rPr>
                        <a:t>$1</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2525664121"/>
                  </a:ext>
                </a:extLst>
              </a:tr>
              <a:tr h="59571">
                <a:tc>
                  <a:txBody>
                    <a:bodyPr/>
                    <a:lstStyle/>
                    <a:p>
                      <a:endParaRPr lang="en-US" sz="100" dirty="0">
                        <a:solidFill>
                          <a:srgbClr val="80000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50000"/>
                      </a:schemeClr>
                    </a:solidFill>
                  </a:tcPr>
                </a:tc>
                <a:tc>
                  <a:txBody>
                    <a:bodyPr/>
                    <a:lstStyle/>
                    <a:p>
                      <a:endParaRPr lang="en-US" sz="100" dirty="0">
                        <a:solidFill>
                          <a:srgbClr val="FF000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924696444"/>
                  </a:ext>
                </a:extLst>
              </a:tr>
              <a:tr h="150037">
                <a:tc>
                  <a:txBody>
                    <a:bodyPr/>
                    <a:lstStyle/>
                    <a:p>
                      <a:r>
                        <a:rPr lang="en-US" sz="1200" dirty="0">
                          <a:solidFill>
                            <a:srgbClr val="800000"/>
                          </a:solidFill>
                          <a:latin typeface="Segoe UI"/>
                          <a:cs typeface="Segoe UI"/>
                        </a:rPr>
                        <a:t>M Andrews</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200" dirty="0">
                          <a:solidFill>
                            <a:srgbClr val="7F7F7F"/>
                          </a:solidFill>
                          <a:latin typeface="Segoe UI"/>
                          <a:cs typeface="Segoe UI"/>
                        </a:rPr>
                        <a:t>$17</a:t>
                      </a:r>
                      <a:endParaRPr lang="en-US" sz="1200" dirty="0">
                        <a:solidFill>
                          <a:srgbClr val="FF0000"/>
                        </a:solidFill>
                        <a:latin typeface="Segoe UI"/>
                        <a:cs typeface="Segoe UI"/>
                      </a:endParaRP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3544120666"/>
                  </a:ext>
                </a:extLst>
              </a:tr>
              <a:tr h="150037">
                <a:tc>
                  <a:txBody>
                    <a:bodyPr/>
                    <a:lstStyle/>
                    <a:p>
                      <a:r>
                        <a:rPr lang="en-US" sz="1200" dirty="0">
                          <a:solidFill>
                            <a:srgbClr val="800000"/>
                          </a:solidFill>
                          <a:latin typeface="Segoe UI"/>
                          <a:cs typeface="Segoe UI"/>
                        </a:rPr>
                        <a:t>Goedert</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200" dirty="0">
                          <a:solidFill>
                            <a:srgbClr val="7F7F7F"/>
                          </a:solidFill>
                          <a:latin typeface="Segoe UI"/>
                          <a:cs typeface="Segoe UI"/>
                        </a:rPr>
                        <a:t>$1</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3047433971"/>
                  </a:ext>
                </a:extLst>
              </a:tr>
              <a:tr h="150037">
                <a:tc>
                  <a:txBody>
                    <a:bodyPr/>
                    <a:lstStyle/>
                    <a:p>
                      <a:r>
                        <a:rPr lang="en-US" sz="1200" dirty="0">
                          <a:solidFill>
                            <a:srgbClr val="800000"/>
                          </a:solidFill>
                          <a:latin typeface="Segoe UI"/>
                          <a:cs typeface="Segoe UI"/>
                        </a:rPr>
                        <a:t>A Hooper</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tc>
                  <a:txBody>
                    <a:bodyPr/>
                    <a:lstStyle/>
                    <a:p>
                      <a:r>
                        <a:rPr lang="en-US" sz="1200" dirty="0">
                          <a:solidFill>
                            <a:srgbClr val="7F7F7F"/>
                          </a:solidFill>
                          <a:latin typeface="Segoe UI"/>
                          <a:cs typeface="Segoe UI"/>
                        </a:rPr>
                        <a:t>$1</a:t>
                      </a:r>
                    </a:p>
                  </a:txBody>
                  <a:tcPr marT="0" marB="0">
                    <a:lnL w="6350" cap="flat" cmpd="sng" algn="ctr">
                      <a:solidFill>
                        <a:prstClr val="white">
                          <a:lumMod val="50000"/>
                        </a:prstClr>
                      </a:solidFill>
                      <a:prstDash val="solid"/>
                      <a:round/>
                      <a:headEnd type="none" w="med" len="med"/>
                      <a:tailEnd type="none" w="med" len="med"/>
                    </a:lnL>
                    <a:lnR w="6350" cap="flat" cmpd="sng" algn="ctr">
                      <a:solidFill>
                        <a:prstClr val="white">
                          <a:lumMod val="50000"/>
                        </a:prstClr>
                      </a:solidFill>
                      <a:prstDash val="solid"/>
                      <a:round/>
                      <a:headEnd type="none" w="med" len="med"/>
                      <a:tailEnd type="none" w="med" len="med"/>
                    </a:lnR>
                    <a:lnT w="6350" cap="flat" cmpd="sng" algn="ctr">
                      <a:solidFill>
                        <a:prstClr val="white">
                          <a:lumMod val="50000"/>
                        </a:prstClr>
                      </a:solidFill>
                      <a:prstDash val="solid"/>
                      <a:round/>
                      <a:headEnd type="none" w="med" len="med"/>
                      <a:tailEnd type="none" w="med" len="med"/>
                    </a:lnT>
                    <a:lnB w="635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2579432047"/>
                  </a:ext>
                </a:extLst>
              </a:tr>
            </a:tbl>
          </a:graphicData>
        </a:graphic>
      </p:graphicFrame>
      <p:sp>
        <p:nvSpPr>
          <p:cNvPr id="11" name="TextBox 10">
            <a:extLst>
              <a:ext uri="{FF2B5EF4-FFF2-40B4-BE49-F238E27FC236}">
                <a16:creationId xmlns:a16="http://schemas.microsoft.com/office/drawing/2014/main" id="{24F63BAD-50C7-48C0-8625-562128E46FC7}"/>
              </a:ext>
            </a:extLst>
          </p:cNvPr>
          <p:cNvSpPr txBox="1"/>
          <p:nvPr/>
        </p:nvSpPr>
        <p:spPr>
          <a:xfrm>
            <a:off x="438151" y="1626987"/>
            <a:ext cx="158658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800000"/>
                </a:solidFill>
                <a:effectLst/>
                <a:uLnTx/>
                <a:uFillTx/>
                <a:latin typeface="Tahoma" panose="020B0604030504040204" pitchFamily="34" charset="0"/>
                <a:ea typeface="Tahoma" panose="020B0604030504040204" pitchFamily="34" charset="0"/>
                <a:cs typeface="Tahoma" panose="020B0604030504040204" pitchFamily="34" charset="0"/>
              </a:rPr>
              <a:t>DRAFT</a:t>
            </a:r>
          </a:p>
        </p:txBody>
      </p:sp>
      <p:grpSp>
        <p:nvGrpSpPr>
          <p:cNvPr id="22" name="Group 21">
            <a:extLst>
              <a:ext uri="{FF2B5EF4-FFF2-40B4-BE49-F238E27FC236}">
                <a16:creationId xmlns:a16="http://schemas.microsoft.com/office/drawing/2014/main" id="{C99491B1-EB72-4C7F-9A4E-4559E3C4301D}"/>
              </a:ext>
            </a:extLst>
          </p:cNvPr>
          <p:cNvGrpSpPr/>
          <p:nvPr/>
        </p:nvGrpSpPr>
        <p:grpSpPr>
          <a:xfrm>
            <a:off x="2273684" y="1572251"/>
            <a:ext cx="6678399" cy="3233071"/>
            <a:chOff x="2273684" y="1572251"/>
            <a:chExt cx="6678399" cy="3233071"/>
          </a:xfrm>
        </p:grpSpPr>
        <p:sp>
          <p:nvSpPr>
            <p:cNvPr id="7" name="TextBox 6">
              <a:extLst>
                <a:ext uri="{FF2B5EF4-FFF2-40B4-BE49-F238E27FC236}">
                  <a16:creationId xmlns:a16="http://schemas.microsoft.com/office/drawing/2014/main" id="{108943C8-2C78-45C5-9AC0-0C882A2EAB74}"/>
                </a:ext>
              </a:extLst>
            </p:cNvPr>
            <p:cNvSpPr txBox="1"/>
            <p:nvPr/>
          </p:nvSpPr>
          <p:spPr>
            <a:xfrm>
              <a:off x="2929890" y="1572251"/>
              <a:ext cx="5131342"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800000"/>
                  </a:solidFill>
                  <a:effectLst/>
                  <a:uLnTx/>
                  <a:uFillTx/>
                  <a:latin typeface="Tahoma" panose="020B0604030504040204" pitchFamily="34" charset="0"/>
                  <a:ea typeface="Tahoma" panose="020B0604030504040204" pitchFamily="34" charset="0"/>
                  <a:cs typeface="Tahoma" panose="020B0604030504040204" pitchFamily="34" charset="0"/>
                </a:rPr>
                <a:t>What Went Wrong?</a:t>
              </a:r>
            </a:p>
          </p:txBody>
        </p:sp>
        <p:sp>
          <p:nvSpPr>
            <p:cNvPr id="8" name="TextBox 7">
              <a:extLst>
                <a:ext uri="{FF2B5EF4-FFF2-40B4-BE49-F238E27FC236}">
                  <a16:creationId xmlns:a16="http://schemas.microsoft.com/office/drawing/2014/main" id="{48346A4A-41BB-4357-AA99-865F2007FAEB}"/>
                </a:ext>
              </a:extLst>
            </p:cNvPr>
            <p:cNvSpPr txBox="1"/>
            <p:nvPr/>
          </p:nvSpPr>
          <p:spPr>
            <a:xfrm>
              <a:off x="2337011" y="2125944"/>
              <a:ext cx="6403556" cy="132343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00000"/>
                  </a:solidFill>
                  <a:effectLst/>
                  <a:uLnTx/>
                  <a:uFillTx/>
                  <a:latin typeface="Tahoma" panose="020B0604030504040204" pitchFamily="34" charset="0"/>
                  <a:ea typeface="Tahoma" panose="020B0604030504040204" pitchFamily="34" charset="0"/>
                  <a:cs typeface="Tahoma" panose="020B0604030504040204" pitchFamily="34" charset="0"/>
                </a:rPr>
                <a:t>CMC</a:t>
              </a:r>
              <a:r>
                <a:rPr kumimoji="0" lang="en-US" sz="1600" b="0" i="0" u="none" strike="noStrike" kern="1200" cap="none" spc="0" normalizeH="0" baseline="0" noProof="0" dirty="0">
                  <a:ln>
                    <a:noFill/>
                  </a:ln>
                  <a:solidFill>
                    <a:srgbClr val="800000"/>
                  </a:solidFill>
                  <a:effectLst/>
                  <a:uLnTx/>
                  <a:uFillTx/>
                  <a:latin typeface="Tahoma" panose="020B0604030504040204" pitchFamily="34" charset="0"/>
                  <a:ea typeface="Tahoma" panose="020B0604030504040204" pitchFamily="34" charset="0"/>
                  <a:cs typeface="Tahoma" panose="020B0604030504040204" pitchFamily="34" charset="0"/>
                </a:rPr>
                <a:t> Injury – 3 Games Played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800000"/>
                  </a:solidFill>
                  <a:effectLst/>
                  <a:uLnTx/>
                  <a:uFillTx/>
                  <a:latin typeface="Tahoma" panose="020B0604030504040204" pitchFamily="34" charset="0"/>
                  <a:ea typeface="Tahoma" panose="020B0604030504040204" pitchFamily="34" charset="0"/>
                  <a:cs typeface="Tahoma" panose="020B0604030504040204" pitchFamily="34" charset="0"/>
                </a:rPr>
                <a:t>Le’Veon</a:t>
              </a:r>
              <a:r>
                <a:rPr kumimoji="0" lang="en-US" sz="1600" b="1" i="0" u="none" strike="noStrike" kern="1200" cap="none" spc="0" normalizeH="0" baseline="0" noProof="0" dirty="0">
                  <a:ln>
                    <a:noFill/>
                  </a:ln>
                  <a:solidFill>
                    <a:srgbClr val="8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baseline="0" noProof="0" dirty="0">
                  <a:ln>
                    <a:noFill/>
                  </a:ln>
                  <a:solidFill>
                    <a:srgbClr val="800000"/>
                  </a:solidFill>
                  <a:effectLst/>
                  <a:uLnTx/>
                  <a:uFillTx/>
                  <a:latin typeface="Tahoma" panose="020B0604030504040204" pitchFamily="34" charset="0"/>
                  <a:ea typeface="Tahoma" panose="020B0604030504040204" pitchFamily="34" charset="0"/>
                  <a:cs typeface="Tahoma" panose="020B0604030504040204" pitchFamily="34" charset="0"/>
                </a:rPr>
                <a:t>– Jets. 4 Inactive Games. Stuck behind CEH in KC.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00000"/>
                  </a:solidFill>
                  <a:effectLst/>
                  <a:uLnTx/>
                  <a:uFillTx/>
                  <a:latin typeface="Tahoma" panose="020B0604030504040204" pitchFamily="34" charset="0"/>
                  <a:ea typeface="Tahoma" panose="020B0604030504040204" pitchFamily="34" charset="0"/>
                  <a:cs typeface="Tahoma" panose="020B0604030504040204" pitchFamily="34" charset="0"/>
                </a:rPr>
                <a:t>Godwin</a:t>
              </a:r>
              <a:r>
                <a:rPr kumimoji="0" lang="en-US" sz="1600" b="0" i="0" u="none" strike="noStrike" kern="1200" cap="none" spc="0" normalizeH="0" baseline="0" noProof="0" dirty="0">
                  <a:ln>
                    <a:noFill/>
                  </a:ln>
                  <a:solidFill>
                    <a:srgbClr val="800000"/>
                  </a:solidFill>
                  <a:effectLst/>
                  <a:uLnTx/>
                  <a:uFillTx/>
                  <a:latin typeface="Tahoma" panose="020B0604030504040204" pitchFamily="34" charset="0"/>
                  <a:ea typeface="Tahoma" panose="020B0604030504040204" pitchFamily="34" charset="0"/>
                  <a:cs typeface="Tahoma" panose="020B0604030504040204" pitchFamily="34" charset="0"/>
                </a:rPr>
                <a:t> – Drafted as WR 1, ended WR 30 (4 inactive games)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00000"/>
                  </a:solidFill>
                  <a:effectLst/>
                  <a:uLnTx/>
                  <a:uFillTx/>
                  <a:latin typeface="Tahoma" panose="020B0604030504040204" pitchFamily="34" charset="0"/>
                  <a:ea typeface="Tahoma" panose="020B0604030504040204" pitchFamily="34" charset="0"/>
                  <a:cs typeface="Tahoma" panose="020B0604030504040204" pitchFamily="34" charset="0"/>
                </a:rPr>
                <a:t>Alshon</a:t>
              </a:r>
              <a:r>
                <a:rPr kumimoji="0" lang="en-US" sz="1600" b="0" i="0" u="none" strike="noStrike" kern="1200" cap="none" spc="0" normalizeH="0" baseline="0" noProof="0" dirty="0">
                  <a:ln>
                    <a:noFill/>
                  </a:ln>
                  <a:solidFill>
                    <a:srgbClr val="800000"/>
                  </a:solidFill>
                  <a:effectLst/>
                  <a:uLnTx/>
                  <a:uFillTx/>
                  <a:latin typeface="Tahoma" panose="020B0604030504040204" pitchFamily="34" charset="0"/>
                  <a:ea typeface="Tahoma" panose="020B0604030504040204" pitchFamily="34" charset="0"/>
                  <a:cs typeface="Tahoma" panose="020B0604030504040204" pitchFamily="34" charset="0"/>
                </a:rPr>
                <a:t> – 8 Inactive weeks, 13 </a:t>
              </a:r>
              <a:r>
                <a:rPr kumimoji="0" lang="en-US" sz="1600" b="0" i="0" u="none" strike="noStrike" kern="1200" cap="none" spc="0" normalizeH="0" baseline="0" noProof="0" dirty="0" err="1">
                  <a:ln>
                    <a:noFill/>
                  </a:ln>
                  <a:solidFill>
                    <a:srgbClr val="800000"/>
                  </a:solidFill>
                  <a:effectLst/>
                  <a:uLnTx/>
                  <a:uFillTx/>
                  <a:latin typeface="Tahoma" panose="020B0604030504040204" pitchFamily="34" charset="0"/>
                  <a:ea typeface="Tahoma" panose="020B0604030504040204" pitchFamily="34" charset="0"/>
                  <a:cs typeface="Tahoma" panose="020B0604030504040204" pitchFamily="34" charset="0"/>
                </a:rPr>
                <a:t>ssn</a:t>
              </a:r>
              <a:r>
                <a:rPr kumimoji="0" lang="en-US" sz="1600" b="0" i="0" u="none" strike="noStrike" kern="1200" cap="none" spc="0" normalizeH="0" baseline="0" noProof="0" dirty="0">
                  <a:ln>
                    <a:noFill/>
                  </a:ln>
                  <a:solidFill>
                    <a:srgbClr val="8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baseline="0" noProof="0" dirty="0" err="1">
                  <a:ln>
                    <a:noFill/>
                  </a:ln>
                  <a:solidFill>
                    <a:srgbClr val="800000"/>
                  </a:solidFill>
                  <a:effectLst/>
                  <a:uLnTx/>
                  <a:uFillTx/>
                  <a:latin typeface="Tahoma" panose="020B0604030504040204" pitchFamily="34" charset="0"/>
                  <a:ea typeface="Tahoma" panose="020B0604030504040204" pitchFamily="34" charset="0"/>
                  <a:cs typeface="Tahoma" panose="020B0604030504040204" pitchFamily="34" charset="0"/>
                </a:rPr>
                <a:t>tgts</a:t>
              </a:r>
              <a:r>
                <a:rPr kumimoji="0" lang="en-US" sz="1600" b="0" i="0" u="none" strike="noStrike" kern="1200" cap="none" spc="0" normalizeH="0" baseline="0" noProof="0" dirty="0">
                  <a:ln>
                    <a:noFill/>
                  </a:ln>
                  <a:solidFill>
                    <a:srgbClr val="800000"/>
                  </a:solidFill>
                  <a:effectLst/>
                  <a:uLnTx/>
                  <a:uFillTx/>
                  <a:latin typeface="Tahoma" panose="020B0604030504040204" pitchFamily="34" charset="0"/>
                  <a:ea typeface="Tahoma" panose="020B0604030504040204" pitchFamily="34" charset="0"/>
                  <a:cs typeface="Tahoma" panose="020B0604030504040204" pitchFamily="34" charset="0"/>
                </a:rPr>
                <a:t>, 6 recs. Held till Week 11.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00000"/>
                  </a:solidFill>
                  <a:effectLst/>
                  <a:uLnTx/>
                  <a:uFillTx/>
                  <a:latin typeface="Tahoma" panose="020B0604030504040204" pitchFamily="34" charset="0"/>
                  <a:ea typeface="Tahoma" panose="020B0604030504040204" pitchFamily="34" charset="0"/>
                  <a:cs typeface="Tahoma" panose="020B0604030504040204" pitchFamily="34" charset="0"/>
                </a:rPr>
                <a:t>Drafted WR Core </a:t>
              </a:r>
              <a:r>
                <a:rPr kumimoji="0" lang="en-US" sz="1600" b="0" i="0" u="none" strike="noStrike" kern="1200" cap="none" spc="0" normalizeH="0" baseline="0" noProof="0" dirty="0">
                  <a:ln>
                    <a:noFill/>
                  </a:ln>
                  <a:solidFill>
                    <a:srgbClr val="800000"/>
                  </a:solidFill>
                  <a:effectLst/>
                  <a:uLnTx/>
                  <a:uFillTx/>
                  <a:latin typeface="Tahoma" panose="020B0604030504040204" pitchFamily="34" charset="0"/>
                  <a:ea typeface="Tahoma" panose="020B0604030504040204" pitchFamily="34" charset="0"/>
                  <a:cs typeface="Tahoma" panose="020B0604030504040204" pitchFamily="34" charset="0"/>
                </a:rPr>
                <a:t>– Avg WR 68</a:t>
              </a:r>
            </a:p>
          </p:txBody>
        </p:sp>
        <p:sp>
          <p:nvSpPr>
            <p:cNvPr id="20" name="TextBox 19">
              <a:extLst>
                <a:ext uri="{FF2B5EF4-FFF2-40B4-BE49-F238E27FC236}">
                  <a16:creationId xmlns:a16="http://schemas.microsoft.com/office/drawing/2014/main" id="{938E9974-1D7D-4069-B2A4-90887D5F8AAC}"/>
                </a:ext>
              </a:extLst>
            </p:cNvPr>
            <p:cNvSpPr txBox="1"/>
            <p:nvPr/>
          </p:nvSpPr>
          <p:spPr>
            <a:xfrm>
              <a:off x="2273684" y="3728105"/>
              <a:ext cx="3316886"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A0DAB"/>
                  </a:solidFill>
                  <a:effectLst/>
                  <a:uLnTx/>
                  <a:uFillTx/>
                  <a:latin typeface="Roboto" panose="02000000000000000000" pitchFamily="2" charset="0"/>
                  <a:ea typeface="+mn-ea"/>
                  <a:cs typeface="+mn-cs"/>
                </a:rPr>
                <a:t>🦄</a:t>
              </a:r>
              <a:r>
                <a:rPr kumimoji="0" lang="en-US" sz="1600" b="1" i="0" u="none" strike="noStrike" kern="1200" cap="none" spc="0" normalizeH="0" baseline="0" noProof="0" dirty="0">
                  <a:ln>
                    <a:noFill/>
                  </a:ln>
                  <a:solidFill>
                    <a:srgbClr val="800000"/>
                  </a:solidFill>
                  <a:effectLst/>
                  <a:uLnTx/>
                  <a:uFillTx/>
                  <a:latin typeface="Tahoma" panose="020B0604030504040204" pitchFamily="34" charset="0"/>
                  <a:ea typeface="Tahoma" panose="020B0604030504040204" pitchFamily="34" charset="0"/>
                  <a:cs typeface="Tahoma" panose="020B0604030504040204" pitchFamily="34" charset="0"/>
                </a:rPr>
                <a:t> Bowl Round 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00000"/>
                  </a:solidFill>
                  <a:effectLst/>
                  <a:uLnTx/>
                  <a:uFillTx/>
                  <a:latin typeface="Tahoma" panose="020B0604030504040204" pitchFamily="34" charset="0"/>
                  <a:ea typeface="Tahoma" panose="020B0604030504040204" pitchFamily="34" charset="0"/>
                  <a:cs typeface="Tahoma" panose="020B0604030504040204" pitchFamily="34" charset="0"/>
                </a:rPr>
                <a:t>Started Kirk Cousins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00000"/>
                  </a:solidFill>
                  <a:effectLst/>
                  <a:uLnTx/>
                  <a:uFillTx/>
                  <a:latin typeface="Tahoma" panose="020B0604030504040204" pitchFamily="34" charset="0"/>
                  <a:ea typeface="Tahoma" panose="020B0604030504040204" pitchFamily="34" charset="0"/>
                  <a:cs typeface="Tahoma" panose="020B0604030504040204" pitchFamily="34" charset="0"/>
                </a:rPr>
                <a:t>4 Started WRs totaled 25.24 pts</a:t>
              </a:r>
            </a:p>
          </p:txBody>
        </p:sp>
        <p:sp>
          <p:nvSpPr>
            <p:cNvPr id="15" name="TextBox 14">
              <a:extLst>
                <a:ext uri="{FF2B5EF4-FFF2-40B4-BE49-F238E27FC236}">
                  <a16:creationId xmlns:a16="http://schemas.microsoft.com/office/drawing/2014/main" id="{D9E4B044-0B09-4146-9E54-1C108BB4B303}"/>
                </a:ext>
              </a:extLst>
            </p:cNvPr>
            <p:cNvSpPr txBox="1"/>
            <p:nvPr/>
          </p:nvSpPr>
          <p:spPr>
            <a:xfrm>
              <a:off x="5635197" y="3728104"/>
              <a:ext cx="3316886"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A0DAB"/>
                  </a:solidFill>
                  <a:effectLst/>
                  <a:uLnTx/>
                  <a:uFillTx/>
                  <a:latin typeface="Roboto" panose="02000000000000000000" pitchFamily="2" charset="0"/>
                  <a:ea typeface="+mn-ea"/>
                  <a:cs typeface="+mn-cs"/>
                </a:rPr>
                <a:t>🦄</a:t>
              </a:r>
              <a:r>
                <a:rPr kumimoji="0" lang="en-US" sz="1600" b="1" i="0" u="none" strike="noStrike" kern="1200" cap="none" spc="0" normalizeH="0" baseline="0" noProof="0" dirty="0">
                  <a:ln>
                    <a:noFill/>
                  </a:ln>
                  <a:solidFill>
                    <a:srgbClr val="800000"/>
                  </a:solidFill>
                  <a:effectLst/>
                  <a:uLnTx/>
                  <a:uFillTx/>
                  <a:latin typeface="Tahoma" panose="020B0604030504040204" pitchFamily="34" charset="0"/>
                  <a:ea typeface="Tahoma" panose="020B0604030504040204" pitchFamily="34" charset="0"/>
                  <a:cs typeface="Tahoma" panose="020B0604030504040204" pitchFamily="34" charset="0"/>
                </a:rPr>
                <a:t> Bowl Finals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800000"/>
                  </a:solidFill>
                  <a:effectLst/>
                  <a:uLnTx/>
                  <a:uFillTx/>
                  <a:latin typeface="Tahoma" panose="020B0604030504040204" pitchFamily="34" charset="0"/>
                  <a:ea typeface="Tahoma" panose="020B0604030504040204" pitchFamily="34" charset="0"/>
                  <a:cs typeface="Tahoma" panose="020B0604030504040204" pitchFamily="34" charset="0"/>
                </a:rPr>
                <a:t>Brees</a:t>
              </a:r>
              <a:r>
                <a:rPr kumimoji="0" lang="en-US" sz="1600" b="0" i="0" u="none" strike="noStrike" kern="1200" cap="none" spc="0" normalizeH="0" baseline="0" noProof="0" dirty="0">
                  <a:ln>
                    <a:noFill/>
                  </a:ln>
                  <a:solidFill>
                    <a:srgbClr val="800000"/>
                  </a:solidFill>
                  <a:effectLst/>
                  <a:uLnTx/>
                  <a:uFillTx/>
                  <a:latin typeface="Tahoma" panose="020B0604030504040204" pitchFamily="34" charset="0"/>
                  <a:ea typeface="Tahoma" panose="020B0604030504040204" pitchFamily="34" charset="0"/>
                  <a:cs typeface="Tahoma" panose="020B0604030504040204" pitchFamily="34" charset="0"/>
                </a:rPr>
                <a:t> Stinker (9 pts)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00000"/>
                  </a:solidFill>
                  <a:effectLst/>
                  <a:uLnTx/>
                  <a:uFillTx/>
                  <a:latin typeface="Tahoma" panose="020B0604030504040204" pitchFamily="34" charset="0"/>
                  <a:ea typeface="Tahoma" panose="020B0604030504040204" pitchFamily="34" charset="0"/>
                  <a:cs typeface="Tahoma" panose="020B0604030504040204" pitchFamily="34" charset="0"/>
                </a:rPr>
                <a:t>Started Watkins (1.4 pts)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800000"/>
                  </a:solidFill>
                  <a:effectLst/>
                  <a:uLnTx/>
                  <a:uFillTx/>
                  <a:latin typeface="Tahoma" panose="020B0604030504040204" pitchFamily="34" charset="0"/>
                  <a:ea typeface="Tahoma" panose="020B0604030504040204" pitchFamily="34" charset="0"/>
                  <a:cs typeface="Tahoma" panose="020B0604030504040204" pitchFamily="34" charset="0"/>
                </a:rPr>
                <a:t>Kazoozie</a:t>
              </a:r>
              <a:r>
                <a:rPr kumimoji="0" lang="en-US" sz="1600" b="0" i="0" u="none" strike="noStrike" kern="1200" cap="none" spc="0" normalizeH="0" baseline="0" noProof="0" dirty="0">
                  <a:ln>
                    <a:noFill/>
                  </a:ln>
                  <a:solidFill>
                    <a:srgbClr val="800000"/>
                  </a:solidFill>
                  <a:effectLst/>
                  <a:uLnTx/>
                  <a:uFillTx/>
                  <a:latin typeface="Tahoma" panose="020B0604030504040204" pitchFamily="34" charset="0"/>
                  <a:ea typeface="Tahoma" panose="020B0604030504040204" pitchFamily="34" charset="0"/>
                  <a:cs typeface="Tahoma" panose="020B0604030504040204" pitchFamily="34" charset="0"/>
                </a:rPr>
                <a:t> Steamroll (Evans 41 pts)</a:t>
              </a:r>
            </a:p>
          </p:txBody>
        </p:sp>
      </p:grpSp>
      <p:pic>
        <p:nvPicPr>
          <p:cNvPr id="13314" name="Picture 2">
            <a:extLst>
              <a:ext uri="{FF2B5EF4-FFF2-40B4-BE49-F238E27FC236}">
                <a16:creationId xmlns:a16="http://schemas.microsoft.com/office/drawing/2014/main" id="{DA2D071F-4604-4182-B157-83090D6D15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42762" y="1609921"/>
            <a:ext cx="2541164" cy="3143708"/>
          </a:xfrm>
          <a:prstGeom prst="rect">
            <a:avLst/>
          </a:prstGeom>
          <a:noFill/>
        </p:spPr>
      </p:pic>
      <p:sp>
        <p:nvSpPr>
          <p:cNvPr id="9" name="TextBox 8">
            <a:extLst>
              <a:ext uri="{FF2B5EF4-FFF2-40B4-BE49-F238E27FC236}">
                <a16:creationId xmlns:a16="http://schemas.microsoft.com/office/drawing/2014/main" id="{8BD555ED-195E-4804-8B27-045BC9AEA8CA}"/>
              </a:ext>
            </a:extLst>
          </p:cNvPr>
          <p:cNvSpPr txBox="1"/>
          <p:nvPr/>
        </p:nvSpPr>
        <p:spPr>
          <a:xfrm>
            <a:off x="3831387" y="1791935"/>
            <a:ext cx="4948587"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30A0"/>
                </a:solidFill>
                <a:effectLst/>
                <a:uLnTx/>
                <a:uFillTx/>
                <a:latin typeface="Cooper Black" panose="0208090404030B020404" pitchFamily="18" charset="0"/>
                <a:ea typeface="+mn-ea"/>
                <a:cs typeface="+mn-cs"/>
              </a:rPr>
              <a:t>YOU SUCK ALBERT!</a:t>
            </a:r>
            <a:endParaRPr kumimoji="0" lang="en-US" sz="1000" b="0" i="0" u="none" strike="noStrike" kern="1200" cap="none" spc="0" normalizeH="0" baseline="0" noProof="0" dirty="0">
              <a:ln>
                <a:noFill/>
              </a:ln>
              <a:solidFill>
                <a:srgbClr val="7030A0"/>
              </a:solidFill>
              <a:effectLst/>
              <a:uLnTx/>
              <a:uFillTx/>
              <a:latin typeface="Cooper Black" panose="0208090404030B0204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7030A0"/>
              </a:solidFill>
              <a:effectLst/>
              <a:uLnTx/>
              <a:uFillTx/>
              <a:latin typeface="Cooper Black" panose="0208090404030B0204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7030A0"/>
                </a:solidFill>
                <a:effectLst/>
                <a:uLnTx/>
                <a:uFillTx/>
                <a:latin typeface="Cooper Black" panose="0208090404030B020404" pitchFamily="18" charset="0"/>
                <a:ea typeface="+mn-ea"/>
                <a:cs typeface="+mn-cs"/>
              </a:rPr>
              <a:t>Show Us The </a:t>
            </a:r>
            <a:r>
              <a:rPr kumimoji="0" lang="en-US" sz="4400" b="0" i="0" u="none" strike="noStrike" kern="1200" cap="none" spc="0" normalizeH="0" baseline="0" noProof="0" dirty="0">
                <a:ln>
                  <a:noFill/>
                </a:ln>
                <a:solidFill>
                  <a:srgbClr val="1A0DAB"/>
                </a:solidFill>
                <a:effectLst/>
                <a:uLnTx/>
                <a:uFillTx/>
                <a:latin typeface="Roboto" panose="02000000000000000000" pitchFamily="2" charset="0"/>
                <a:ea typeface="+mn-ea"/>
                <a:cs typeface="+mn-cs"/>
              </a:rPr>
              <a:t>🦄</a:t>
            </a:r>
            <a:r>
              <a:rPr kumimoji="0" lang="en-US" sz="4400" b="0" i="0" u="none" strike="noStrike" kern="1200" cap="none" spc="0" normalizeH="0" baseline="0" noProof="0" dirty="0">
                <a:ln>
                  <a:noFill/>
                </a:ln>
                <a:solidFill>
                  <a:srgbClr val="7030A0"/>
                </a:solidFill>
                <a:effectLst/>
                <a:uLnTx/>
                <a:uFillTx/>
                <a:latin typeface="Cooper Black" panose="0208090404030B020404" pitchFamily="18" charset="0"/>
                <a:ea typeface="+mn-ea"/>
                <a:cs typeface="+mn-cs"/>
              </a:rPr>
              <a:t> </a:t>
            </a:r>
          </a:p>
        </p:txBody>
      </p:sp>
    </p:spTree>
    <p:extLst>
      <p:ext uri="{BB962C8B-B14F-4D97-AF65-F5344CB8AC3E}">
        <p14:creationId xmlns:p14="http://schemas.microsoft.com/office/powerpoint/2010/main" val="2867991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138" fill="hold"/>
                                        <p:tgtEl>
                                          <p:spTgt spid="2"/>
                                        </p:tgtEl>
                                      </p:cBhvr>
                                    </p:cmd>
                                  </p:childTnLst>
                                </p:cTn>
                              </p:par>
                              <p:par>
                                <p:cTn id="7" presetID="8" presetClass="emph" presetSubtype="0" repeatCount="indefinite" autoRev="1" fill="hold" nodeType="withEffect">
                                  <p:stCondLst>
                                    <p:cond delay="0"/>
                                  </p:stCondLst>
                                  <p:childTnLst>
                                    <p:animRot by="1800000">
                                      <p:cBhvr>
                                        <p:cTn id="8" dur="500" fill="hold"/>
                                        <p:tgtEl>
                                          <p:spTgt spid="5"/>
                                        </p:tgtEl>
                                        <p:attrNameLst>
                                          <p:attrName>r</p:attrName>
                                        </p:attrNameLst>
                                      </p:cBhvr>
                                    </p:animRot>
                                  </p:childTnLst>
                                </p:cTn>
                              </p:par>
                              <p:par>
                                <p:cTn id="9" presetID="8" presetClass="emph" presetSubtype="0" repeatCount="indefinite" autoRev="1" fill="hold" nodeType="withEffect">
                                  <p:stCondLst>
                                    <p:cond delay="0"/>
                                  </p:stCondLst>
                                  <p:childTnLst>
                                    <p:animRot by="-1800000">
                                      <p:cBhvr>
                                        <p:cTn id="10" dur="500" fill="hold"/>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8"/>
                                        </p:tgtEl>
                                      </p:cBhvr>
                                    </p:animEffect>
                                    <p:set>
                                      <p:cBhvr>
                                        <p:cTn id="31" dur="1" fill="hold">
                                          <p:stCondLst>
                                            <p:cond delay="499"/>
                                          </p:stCondLst>
                                        </p:cTn>
                                        <p:tgtEl>
                                          <p:spTgt spid="18"/>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2"/>
                                        </p:tgtEl>
                                      </p:cBhvr>
                                    </p:animEffect>
                                    <p:set>
                                      <p:cBhvr>
                                        <p:cTn id="34" dur="1" fill="hold">
                                          <p:stCondLst>
                                            <p:cond delay="499"/>
                                          </p:stCondLst>
                                        </p:cTn>
                                        <p:tgtEl>
                                          <p:spTgt spid="22"/>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10" presetClass="entr" presetSubtype="0" fill="hold" nodeType="withEffect">
                                  <p:stCondLst>
                                    <p:cond delay="0"/>
                                  </p:stCondLst>
                                  <p:childTnLst>
                                    <p:set>
                                      <p:cBhvr>
                                        <p:cTn id="39" dur="1" fill="hold">
                                          <p:stCondLst>
                                            <p:cond delay="0"/>
                                          </p:stCondLst>
                                        </p:cTn>
                                        <p:tgtEl>
                                          <p:spTgt spid="13314"/>
                                        </p:tgtEl>
                                        <p:attrNameLst>
                                          <p:attrName>style.visibility</p:attrName>
                                        </p:attrNameLst>
                                      </p:cBhvr>
                                      <p:to>
                                        <p:strVal val="visible"/>
                                      </p:to>
                                    </p:set>
                                    <p:animEffect transition="in" filter="fade">
                                      <p:cBhvr>
                                        <p:cTn id="40"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1" repeatCount="indefinite" fill="hold" display="0">
                  <p:stCondLst>
                    <p:cond delay="indefinite"/>
                  </p:stCondLst>
                  <p:endCondLst>
                    <p:cond evt="onStopAudio" delay="0">
                      <p:tgtEl>
                        <p:sldTgt/>
                      </p:tgtEl>
                    </p:cond>
                  </p:endCondLst>
                </p:cTn>
                <p:tgtEl>
                  <p:spTgt spid="2"/>
                </p:tgtEl>
              </p:cMediaNode>
            </p:audio>
          </p:childTnLst>
        </p:cTn>
      </p:par>
    </p:tnLst>
    <p:bldLst>
      <p:bldP spid="11" grpId="0"/>
      <p:bldP spid="11" grpId="1"/>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9144000" cy="514349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Open Sans Cond Light"/>
              <a:ea typeface="+mn-ea"/>
              <a:cs typeface="Open Sans Cond Light"/>
            </a:endParaRPr>
          </a:p>
        </p:txBody>
      </p:sp>
    </p:spTree>
    <p:extLst>
      <p:ext uri="{BB962C8B-B14F-4D97-AF65-F5344CB8AC3E}">
        <p14:creationId xmlns:p14="http://schemas.microsoft.com/office/powerpoint/2010/main" val="12137881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9144000" cy="5143499"/>
          </a:xfrm>
          <a:prstGeom prst="rect">
            <a:avLst/>
          </a:prstGeom>
          <a:solidFill>
            <a:srgbClr val="ECA9CE"/>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Open Sans Cond Light"/>
              <a:ea typeface="+mn-ea"/>
              <a:cs typeface="Open Sans Cond Light"/>
            </a:endParaRPr>
          </a:p>
        </p:txBody>
      </p:sp>
      <p:sp>
        <p:nvSpPr>
          <p:cNvPr id="3" name="TextBox 2">
            <a:extLst>
              <a:ext uri="{FF2B5EF4-FFF2-40B4-BE49-F238E27FC236}">
                <a16:creationId xmlns:a16="http://schemas.microsoft.com/office/drawing/2014/main" id="{DD21E9EF-8469-4B18-9ECC-EC4A273ACA0F}"/>
              </a:ext>
            </a:extLst>
          </p:cNvPr>
          <p:cNvSpPr txBox="1"/>
          <p:nvPr/>
        </p:nvSpPr>
        <p:spPr>
          <a:xfrm>
            <a:off x="364026" y="81686"/>
            <a:ext cx="8415948"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7030A0"/>
                </a:solidFill>
                <a:effectLst/>
                <a:uLnTx/>
                <a:uFillTx/>
                <a:latin typeface="Cooper Black" panose="0208090404030B020404" pitchFamily="18" charset="0"/>
                <a:ea typeface="+mn-ea"/>
                <a:cs typeface="+mn-cs"/>
              </a:rPr>
              <a:t>ALBERT SUCKS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7030A0"/>
                </a:solidFill>
                <a:effectLst/>
                <a:uLnTx/>
                <a:uFillTx/>
                <a:latin typeface="Cooper Black" panose="0208090404030B020404" pitchFamily="18" charset="0"/>
                <a:ea typeface="+mn-ea"/>
                <a:cs typeface="+mn-cs"/>
              </a:rPr>
              <a:t>FANTASY FOOTBALL</a:t>
            </a:r>
          </a:p>
        </p:txBody>
      </p:sp>
      <p:pic>
        <p:nvPicPr>
          <p:cNvPr id="5" name="Picture 2" descr="A picture containing pink&#10;&#10;Description automatically generated">
            <a:extLst>
              <a:ext uri="{FF2B5EF4-FFF2-40B4-BE49-F238E27FC236}">
                <a16:creationId xmlns:a16="http://schemas.microsoft.com/office/drawing/2014/main" id="{568D8FDC-7F9B-4CDF-85BE-746562474A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517475">
            <a:off x="7884238" y="52539"/>
            <a:ext cx="939530" cy="1434020"/>
          </a:xfrm>
          <a:prstGeom prst="rect">
            <a:avLst/>
          </a:prstGeom>
          <a:noFill/>
        </p:spPr>
      </p:pic>
      <p:pic>
        <p:nvPicPr>
          <p:cNvPr id="16" name="Picture 2" descr="A picture containing pink&#10;&#10;Description automatically generated">
            <a:extLst>
              <a:ext uri="{FF2B5EF4-FFF2-40B4-BE49-F238E27FC236}">
                <a16:creationId xmlns:a16="http://schemas.microsoft.com/office/drawing/2014/main" id="{3317A56B-E168-4773-8C39-2AADC98056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2525" flipH="1">
            <a:off x="333235" y="23352"/>
            <a:ext cx="939530" cy="1434020"/>
          </a:xfrm>
          <a:prstGeom prst="rect">
            <a:avLst/>
          </a:prstGeom>
          <a:noFill/>
        </p:spPr>
      </p:pic>
      <p:sp>
        <p:nvSpPr>
          <p:cNvPr id="10" name="TextBox 9">
            <a:extLst>
              <a:ext uri="{FF2B5EF4-FFF2-40B4-BE49-F238E27FC236}">
                <a16:creationId xmlns:a16="http://schemas.microsoft.com/office/drawing/2014/main" id="{00B2911C-BEBE-4D6D-80F3-625D2A70D7CD}"/>
              </a:ext>
            </a:extLst>
          </p:cNvPr>
          <p:cNvSpPr txBox="1"/>
          <p:nvPr/>
        </p:nvSpPr>
        <p:spPr>
          <a:xfrm>
            <a:off x="286604" y="1680557"/>
            <a:ext cx="3257930" cy="3108543"/>
          </a:xfrm>
          <a:prstGeom prst="rect">
            <a:avLst/>
          </a:prstGeom>
          <a:noFill/>
        </p:spPr>
        <p:txBody>
          <a:bodyPr wrap="square" rtlCol="0">
            <a:spAutoFit/>
          </a:bodyPr>
          <a:lstStyle/>
          <a:p>
            <a:pPr lvl="0"/>
            <a:r>
              <a:rPr kumimoji="0" lang="en-US" sz="2800" b="0" i="0" u="none" strike="noStrike" kern="1200" cap="none" spc="0" normalizeH="0" baseline="0" noProof="0" dirty="0">
                <a:ln>
                  <a:noFill/>
                </a:ln>
                <a:solidFill>
                  <a:srgbClr val="7030A0"/>
                </a:solidFill>
                <a:effectLst/>
                <a:uLnTx/>
                <a:uFillTx/>
                <a:latin typeface="Cooper Black" panose="0208090404030B020404" pitchFamily="18" charset="0"/>
                <a:ea typeface="+mn-ea"/>
                <a:cs typeface="+mn-cs"/>
              </a:rPr>
              <a:t>The </a:t>
            </a:r>
            <a:r>
              <a:rPr lang="en-US" sz="2800" dirty="0">
                <a:solidFill>
                  <a:srgbClr val="7030A0"/>
                </a:solidFill>
                <a:latin typeface="Cooper Black" panose="0208090404030B020404" pitchFamily="18" charset="0"/>
              </a:rPr>
              <a:t>man who brought the frills to the 🦄 strikes again</a:t>
            </a:r>
          </a:p>
          <a:p>
            <a:pPr lvl="0"/>
            <a:endParaRPr lang="en-US" sz="2800" dirty="0">
              <a:solidFill>
                <a:srgbClr val="7030A0"/>
              </a:solidFill>
              <a:latin typeface="Cooper Black" panose="0208090404030B020404" pitchFamily="18" charset="0"/>
            </a:endParaRPr>
          </a:p>
          <a:p>
            <a:pPr lvl="0"/>
            <a:r>
              <a:rPr lang="en-US" sz="2800" dirty="0">
                <a:solidFill>
                  <a:srgbClr val="7030A0"/>
                </a:solidFill>
                <a:latin typeface="Cooper Black" panose="0208090404030B020404" pitchFamily="18" charset="0"/>
              </a:rPr>
              <a:t>Two Cheers for Two-</a:t>
            </a:r>
            <a:r>
              <a:rPr lang="en-US" sz="2800" dirty="0" err="1">
                <a:solidFill>
                  <a:srgbClr val="7030A0"/>
                </a:solidFill>
                <a:latin typeface="Cooper Black" panose="0208090404030B020404" pitchFamily="18" charset="0"/>
              </a:rPr>
              <a:t>Nicorn</a:t>
            </a:r>
            <a:r>
              <a:rPr lang="en-US" sz="2800" dirty="0">
                <a:solidFill>
                  <a:srgbClr val="7030A0"/>
                </a:solidFill>
                <a:latin typeface="Cooper Black" panose="0208090404030B020404" pitchFamily="18" charset="0"/>
              </a:rPr>
              <a:t>! </a:t>
            </a:r>
          </a:p>
        </p:txBody>
      </p:sp>
      <p:pic>
        <p:nvPicPr>
          <p:cNvPr id="4" name="Picture 3" descr="A picture containing wall, indoor, floor, ceiling&#10;&#10;Description automatically generated">
            <a:extLst>
              <a:ext uri="{FF2B5EF4-FFF2-40B4-BE49-F238E27FC236}">
                <a16:creationId xmlns:a16="http://schemas.microsoft.com/office/drawing/2014/main" id="{48CEAC14-8DED-4EB8-9E8C-F6FAEAB8A0AD}"/>
              </a:ext>
            </a:extLst>
          </p:cNvPr>
          <p:cNvPicPr>
            <a:picLocks noChangeAspect="1"/>
          </p:cNvPicPr>
          <p:nvPr/>
        </p:nvPicPr>
        <p:blipFill rotWithShape="1">
          <a:blip r:embed="rId3"/>
          <a:srcRect l="19210" t="20166" r="24704" b="16020"/>
          <a:stretch/>
        </p:blipFill>
        <p:spPr>
          <a:xfrm>
            <a:off x="3732663" y="1567609"/>
            <a:ext cx="2252024" cy="3416461"/>
          </a:xfrm>
          <a:prstGeom prst="rect">
            <a:avLst/>
          </a:prstGeom>
        </p:spPr>
      </p:pic>
      <p:pic>
        <p:nvPicPr>
          <p:cNvPr id="11266" name="Picture 2" descr="A person standing in a room&#10;&#10;Description automatically generated with low confidence">
            <a:extLst>
              <a:ext uri="{FF2B5EF4-FFF2-40B4-BE49-F238E27FC236}">
                <a16:creationId xmlns:a16="http://schemas.microsoft.com/office/drawing/2014/main" id="{EFA58660-58FF-4A68-89C0-5D18CEA800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66" t="14727" r="4627" b="12968"/>
          <a:stretch/>
        </p:blipFill>
        <p:spPr bwMode="auto">
          <a:xfrm>
            <a:off x="6172816" y="1567610"/>
            <a:ext cx="2397834" cy="3412126"/>
          </a:xfrm>
          <a:prstGeom prst="rect">
            <a:avLst/>
          </a:prstGeom>
          <a:noFill/>
        </p:spPr>
      </p:pic>
    </p:spTree>
    <p:extLst>
      <p:ext uri="{BB962C8B-B14F-4D97-AF65-F5344CB8AC3E}">
        <p14:creationId xmlns:p14="http://schemas.microsoft.com/office/powerpoint/2010/main" val="40860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0">
                                      <p:cBhvr>
                                        <p:cTn id="6" dur="500" fill="hold"/>
                                        <p:tgtEl>
                                          <p:spTgt spid="5"/>
                                        </p:tgtEl>
                                        <p:attrNameLst>
                                          <p:attrName>r</p:attrName>
                                        </p:attrNameLst>
                                      </p:cBhvr>
                                    </p:animRot>
                                  </p:childTnLst>
                                </p:cTn>
                              </p:par>
                              <p:par>
                                <p:cTn id="7" presetID="8" presetClass="emph" presetSubtype="0" repeatCount="indefinite" autoRev="1" fill="hold" nodeType="withEffect">
                                  <p:stCondLst>
                                    <p:cond delay="0"/>
                                  </p:stCondLst>
                                  <p:childTnLst>
                                    <p:animRot by="-1800000">
                                      <p:cBhvr>
                                        <p:cTn id="8" dur="5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9144000" cy="5143499"/>
          </a:xfrm>
          <a:prstGeom prst="rect">
            <a:avLst/>
          </a:prstGeom>
          <a:solidFill>
            <a:srgbClr val="ECA9CE"/>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Open Sans Cond Light"/>
              <a:ea typeface="+mn-ea"/>
              <a:cs typeface="Open Sans Cond Light"/>
            </a:endParaRPr>
          </a:p>
        </p:txBody>
      </p:sp>
      <p:sp>
        <p:nvSpPr>
          <p:cNvPr id="3" name="TextBox 2">
            <a:extLst>
              <a:ext uri="{FF2B5EF4-FFF2-40B4-BE49-F238E27FC236}">
                <a16:creationId xmlns:a16="http://schemas.microsoft.com/office/drawing/2014/main" id="{DD21E9EF-8469-4B18-9ECC-EC4A273ACA0F}"/>
              </a:ext>
            </a:extLst>
          </p:cNvPr>
          <p:cNvSpPr txBox="1"/>
          <p:nvPr/>
        </p:nvSpPr>
        <p:spPr>
          <a:xfrm>
            <a:off x="364026" y="81686"/>
            <a:ext cx="8415948"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7030A0"/>
                </a:solidFill>
                <a:effectLst/>
                <a:uLnTx/>
                <a:uFillTx/>
                <a:latin typeface="Cooper Black" panose="0208090404030B020404" pitchFamily="18" charset="0"/>
                <a:ea typeface="+mn-ea"/>
                <a:cs typeface="+mn-cs"/>
              </a:rPr>
              <a:t>ALBERT SUCKS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7030A0"/>
                </a:solidFill>
                <a:effectLst/>
                <a:uLnTx/>
                <a:uFillTx/>
                <a:latin typeface="Cooper Black" panose="0208090404030B020404" pitchFamily="18" charset="0"/>
                <a:ea typeface="+mn-ea"/>
                <a:cs typeface="+mn-cs"/>
              </a:rPr>
              <a:t>FANTASY FOOTBALL</a:t>
            </a:r>
          </a:p>
        </p:txBody>
      </p:sp>
      <p:pic>
        <p:nvPicPr>
          <p:cNvPr id="5" name="Picture 2" descr="A picture containing pink&#10;&#10;Description automatically generated">
            <a:extLst>
              <a:ext uri="{FF2B5EF4-FFF2-40B4-BE49-F238E27FC236}">
                <a16:creationId xmlns:a16="http://schemas.microsoft.com/office/drawing/2014/main" id="{568D8FDC-7F9B-4CDF-85BE-746562474A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517475">
            <a:off x="7884238" y="52539"/>
            <a:ext cx="939530" cy="1434020"/>
          </a:xfrm>
          <a:prstGeom prst="rect">
            <a:avLst/>
          </a:prstGeom>
          <a:noFill/>
        </p:spPr>
      </p:pic>
      <p:pic>
        <p:nvPicPr>
          <p:cNvPr id="16" name="Picture 2" descr="A picture containing pink&#10;&#10;Description automatically generated">
            <a:extLst>
              <a:ext uri="{FF2B5EF4-FFF2-40B4-BE49-F238E27FC236}">
                <a16:creationId xmlns:a16="http://schemas.microsoft.com/office/drawing/2014/main" id="{3317A56B-E168-4773-8C39-2AADC98056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2525" flipH="1">
            <a:off x="333235" y="23352"/>
            <a:ext cx="939530" cy="1434020"/>
          </a:xfrm>
          <a:prstGeom prst="rect">
            <a:avLst/>
          </a:prstGeom>
          <a:noFill/>
        </p:spPr>
      </p:pic>
      <p:pic>
        <p:nvPicPr>
          <p:cNvPr id="13314" name="Picture 2">
            <a:extLst>
              <a:ext uri="{FF2B5EF4-FFF2-40B4-BE49-F238E27FC236}">
                <a16:creationId xmlns:a16="http://schemas.microsoft.com/office/drawing/2014/main" id="{DA2D071F-4604-4182-B157-83090D6D15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142762" y="1609921"/>
            <a:ext cx="2541164" cy="3143708"/>
          </a:xfrm>
          <a:prstGeom prst="rect">
            <a:avLst/>
          </a:prstGeom>
          <a:noFill/>
        </p:spPr>
      </p:pic>
      <p:sp>
        <p:nvSpPr>
          <p:cNvPr id="10" name="TextBox 9">
            <a:extLst>
              <a:ext uri="{FF2B5EF4-FFF2-40B4-BE49-F238E27FC236}">
                <a16:creationId xmlns:a16="http://schemas.microsoft.com/office/drawing/2014/main" id="{00B2911C-BEBE-4D6D-80F3-625D2A70D7CD}"/>
              </a:ext>
            </a:extLst>
          </p:cNvPr>
          <p:cNvSpPr txBox="1"/>
          <p:nvPr/>
        </p:nvSpPr>
        <p:spPr>
          <a:xfrm>
            <a:off x="4124159" y="1875518"/>
            <a:ext cx="4229844"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30A0"/>
                </a:solidFill>
                <a:effectLst/>
                <a:uLnTx/>
                <a:uFillTx/>
                <a:latin typeface="Cooper Black" panose="0208090404030B020404" pitchFamily="18" charset="0"/>
                <a:ea typeface="+mn-ea"/>
                <a:cs typeface="+mn-cs"/>
              </a:rPr>
              <a:t>YOUR TEAM NAME IS…</a:t>
            </a:r>
          </a:p>
        </p:txBody>
      </p:sp>
      <p:sp>
        <p:nvSpPr>
          <p:cNvPr id="23" name="TextBox 22">
            <a:extLst>
              <a:ext uri="{FF2B5EF4-FFF2-40B4-BE49-F238E27FC236}">
                <a16:creationId xmlns:a16="http://schemas.microsoft.com/office/drawing/2014/main" id="{430BEB5F-72D7-416B-9C29-75765721C500}"/>
              </a:ext>
            </a:extLst>
          </p:cNvPr>
          <p:cNvSpPr txBox="1"/>
          <p:nvPr/>
        </p:nvSpPr>
        <p:spPr>
          <a:xfrm>
            <a:off x="4124159" y="1915117"/>
            <a:ext cx="4560474"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7030A0"/>
                </a:solidFill>
                <a:effectLst/>
                <a:uLnTx/>
                <a:uFillTx/>
                <a:latin typeface="Cooper Black" panose="0208090404030B020404" pitchFamily="18" charset="0"/>
                <a:ea typeface="+mn-ea"/>
                <a:cs typeface="+mn-cs"/>
              </a:rPr>
              <a:t>But first, some of the runners up…</a:t>
            </a:r>
          </a:p>
        </p:txBody>
      </p:sp>
    </p:spTree>
    <p:extLst>
      <p:ext uri="{BB962C8B-B14F-4D97-AF65-F5344CB8AC3E}">
        <p14:creationId xmlns:p14="http://schemas.microsoft.com/office/powerpoint/2010/main" val="93942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0">
                                      <p:cBhvr>
                                        <p:cTn id="6" dur="500" fill="hold"/>
                                        <p:tgtEl>
                                          <p:spTgt spid="5"/>
                                        </p:tgtEl>
                                        <p:attrNameLst>
                                          <p:attrName>r</p:attrName>
                                        </p:attrNameLst>
                                      </p:cBhvr>
                                    </p:animRot>
                                  </p:childTnLst>
                                </p:cTn>
                              </p:par>
                              <p:par>
                                <p:cTn id="7" presetID="8" presetClass="emph" presetSubtype="0" repeatCount="indefinite" autoRev="1" fill="hold" nodeType="withEffect">
                                  <p:stCondLst>
                                    <p:cond delay="0"/>
                                  </p:stCondLst>
                                  <p:childTnLst>
                                    <p:animRot by="-1800000">
                                      <p:cBhvr>
                                        <p:cTn id="8" dur="500" fill="hold"/>
                                        <p:tgtEl>
                                          <p:spTgt spid="16"/>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9144000" cy="5143499"/>
          </a:xfrm>
          <a:prstGeom prst="rect">
            <a:avLst/>
          </a:prstGeom>
          <a:solidFill>
            <a:srgbClr val="ECA9CE"/>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Open Sans Cond Light"/>
              <a:ea typeface="+mn-ea"/>
              <a:cs typeface="Open Sans Cond Light"/>
            </a:endParaRPr>
          </a:p>
        </p:txBody>
      </p:sp>
      <p:sp>
        <p:nvSpPr>
          <p:cNvPr id="3" name="TextBox 2">
            <a:extLst>
              <a:ext uri="{FF2B5EF4-FFF2-40B4-BE49-F238E27FC236}">
                <a16:creationId xmlns:a16="http://schemas.microsoft.com/office/drawing/2014/main" id="{DD21E9EF-8469-4B18-9ECC-EC4A273ACA0F}"/>
              </a:ext>
            </a:extLst>
          </p:cNvPr>
          <p:cNvSpPr txBox="1"/>
          <p:nvPr/>
        </p:nvSpPr>
        <p:spPr>
          <a:xfrm>
            <a:off x="364026" y="81686"/>
            <a:ext cx="8415948"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7030A0"/>
                </a:solidFill>
                <a:effectLst/>
                <a:uLnTx/>
                <a:uFillTx/>
                <a:latin typeface="Cooper Black" panose="0208090404030B020404" pitchFamily="18" charset="0"/>
                <a:ea typeface="+mn-ea"/>
                <a:cs typeface="+mn-cs"/>
              </a:rPr>
              <a:t>ALBERT SUCKS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7030A0"/>
                </a:solidFill>
                <a:effectLst/>
                <a:uLnTx/>
                <a:uFillTx/>
                <a:latin typeface="Cooper Black" panose="0208090404030B020404" pitchFamily="18" charset="0"/>
                <a:ea typeface="+mn-ea"/>
                <a:cs typeface="+mn-cs"/>
              </a:rPr>
              <a:t>FANTASY FOOTBALL</a:t>
            </a:r>
          </a:p>
        </p:txBody>
      </p:sp>
      <p:pic>
        <p:nvPicPr>
          <p:cNvPr id="5" name="Picture 2" descr="A picture containing pink&#10;&#10;Description automatically generated">
            <a:extLst>
              <a:ext uri="{FF2B5EF4-FFF2-40B4-BE49-F238E27FC236}">
                <a16:creationId xmlns:a16="http://schemas.microsoft.com/office/drawing/2014/main" id="{568D8FDC-7F9B-4CDF-85BE-746562474A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517475">
            <a:off x="7884238" y="52539"/>
            <a:ext cx="939530" cy="1434020"/>
          </a:xfrm>
          <a:prstGeom prst="rect">
            <a:avLst/>
          </a:prstGeom>
          <a:noFill/>
        </p:spPr>
      </p:pic>
      <p:pic>
        <p:nvPicPr>
          <p:cNvPr id="16" name="Picture 2" descr="A picture containing pink&#10;&#10;Description automatically generated">
            <a:extLst>
              <a:ext uri="{FF2B5EF4-FFF2-40B4-BE49-F238E27FC236}">
                <a16:creationId xmlns:a16="http://schemas.microsoft.com/office/drawing/2014/main" id="{3317A56B-E168-4773-8C39-2AADC98056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2525" flipH="1">
            <a:off x="333235" y="23352"/>
            <a:ext cx="939530" cy="1434020"/>
          </a:xfrm>
          <a:prstGeom prst="rect">
            <a:avLst/>
          </a:prstGeom>
          <a:noFill/>
        </p:spPr>
      </p:pic>
      <p:grpSp>
        <p:nvGrpSpPr>
          <p:cNvPr id="30" name="Group 29">
            <a:extLst>
              <a:ext uri="{FF2B5EF4-FFF2-40B4-BE49-F238E27FC236}">
                <a16:creationId xmlns:a16="http://schemas.microsoft.com/office/drawing/2014/main" id="{21BA9E48-81A9-4234-95C5-01A6BB628F71}"/>
              </a:ext>
            </a:extLst>
          </p:cNvPr>
          <p:cNvGrpSpPr/>
          <p:nvPr/>
        </p:nvGrpSpPr>
        <p:grpSpPr>
          <a:xfrm>
            <a:off x="263056" y="1755355"/>
            <a:ext cx="1600200" cy="2307697"/>
            <a:chOff x="263056" y="1755355"/>
            <a:chExt cx="1600200" cy="2307697"/>
          </a:xfrm>
        </p:grpSpPr>
        <p:pic>
          <p:nvPicPr>
            <p:cNvPr id="4" name="Picture 3" descr="A picture containing person, indoor&#10;&#10;Description automatically generated">
              <a:extLst>
                <a:ext uri="{FF2B5EF4-FFF2-40B4-BE49-F238E27FC236}">
                  <a16:creationId xmlns:a16="http://schemas.microsoft.com/office/drawing/2014/main" id="{F7556398-FB80-414F-871D-8A3930AEA1B2}"/>
                </a:ext>
              </a:extLst>
            </p:cNvPr>
            <p:cNvPicPr>
              <a:picLocks noChangeAspect="1"/>
            </p:cNvPicPr>
            <p:nvPr/>
          </p:nvPicPr>
          <p:blipFill>
            <a:blip r:embed="rId3"/>
            <a:stretch>
              <a:fillRect/>
            </a:stretch>
          </p:blipFill>
          <p:spPr>
            <a:xfrm>
              <a:off x="263056" y="1755355"/>
              <a:ext cx="1600200" cy="1600200"/>
            </a:xfrm>
            <a:prstGeom prst="rect">
              <a:avLst/>
            </a:prstGeom>
          </p:spPr>
        </p:pic>
        <p:sp>
          <p:nvSpPr>
            <p:cNvPr id="17" name="TextBox 16">
              <a:extLst>
                <a:ext uri="{FF2B5EF4-FFF2-40B4-BE49-F238E27FC236}">
                  <a16:creationId xmlns:a16="http://schemas.microsoft.com/office/drawing/2014/main" id="{EE600F45-6160-4BCD-A5DB-042651E3B638}"/>
                </a:ext>
              </a:extLst>
            </p:cNvPr>
            <p:cNvSpPr txBox="1"/>
            <p:nvPr/>
          </p:nvSpPr>
          <p:spPr>
            <a:xfrm>
              <a:off x="375518" y="3478277"/>
              <a:ext cx="1375276"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00000"/>
                  </a:solidFill>
                  <a:effectLst/>
                  <a:uLnTx/>
                  <a:uFillTx/>
                  <a:latin typeface="Tahoma" panose="020B0604030504040204" pitchFamily="34" charset="0"/>
                  <a:ea typeface="Tahoma" panose="020B0604030504040204" pitchFamily="34" charset="0"/>
                  <a:cs typeface="Tahoma" panose="020B0604030504040204" pitchFamily="34" charset="0"/>
                </a:rPr>
                <a:t>Albert Loves Anal Beads</a:t>
              </a:r>
            </a:p>
          </p:txBody>
        </p:sp>
      </p:grpSp>
      <p:grpSp>
        <p:nvGrpSpPr>
          <p:cNvPr id="31" name="Group 30">
            <a:extLst>
              <a:ext uri="{FF2B5EF4-FFF2-40B4-BE49-F238E27FC236}">
                <a16:creationId xmlns:a16="http://schemas.microsoft.com/office/drawing/2014/main" id="{96E4D4FD-66F3-4980-B909-19E6C409C63B}"/>
              </a:ext>
            </a:extLst>
          </p:cNvPr>
          <p:cNvGrpSpPr/>
          <p:nvPr/>
        </p:nvGrpSpPr>
        <p:grpSpPr>
          <a:xfrm>
            <a:off x="2046472" y="1755355"/>
            <a:ext cx="1600200" cy="2055954"/>
            <a:chOff x="2046472" y="1755355"/>
            <a:chExt cx="1600200" cy="2055954"/>
          </a:xfrm>
        </p:grpSpPr>
        <p:pic>
          <p:nvPicPr>
            <p:cNvPr id="15" name="Picture 14">
              <a:extLst>
                <a:ext uri="{FF2B5EF4-FFF2-40B4-BE49-F238E27FC236}">
                  <a16:creationId xmlns:a16="http://schemas.microsoft.com/office/drawing/2014/main" id="{156F3374-FEE9-4B91-A7D7-03E5D1C3A5F4}"/>
                </a:ext>
              </a:extLst>
            </p:cNvPr>
            <p:cNvPicPr>
              <a:picLocks noChangeAspect="1"/>
            </p:cNvPicPr>
            <p:nvPr/>
          </p:nvPicPr>
          <p:blipFill>
            <a:blip r:embed="rId4"/>
            <a:stretch>
              <a:fillRect/>
            </a:stretch>
          </p:blipFill>
          <p:spPr>
            <a:xfrm>
              <a:off x="2046472" y="1755355"/>
              <a:ext cx="1600200" cy="1600200"/>
            </a:xfrm>
            <a:prstGeom prst="rect">
              <a:avLst/>
            </a:prstGeom>
          </p:spPr>
        </p:pic>
        <p:sp>
          <p:nvSpPr>
            <p:cNvPr id="18" name="TextBox 17">
              <a:extLst>
                <a:ext uri="{FF2B5EF4-FFF2-40B4-BE49-F238E27FC236}">
                  <a16:creationId xmlns:a16="http://schemas.microsoft.com/office/drawing/2014/main" id="{598CD294-1616-4035-ABEE-5D5ED00CD250}"/>
                </a:ext>
              </a:extLst>
            </p:cNvPr>
            <p:cNvSpPr txBox="1"/>
            <p:nvPr/>
          </p:nvSpPr>
          <p:spPr>
            <a:xfrm>
              <a:off x="2158934" y="3472755"/>
              <a:ext cx="13752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00000"/>
                  </a:solidFill>
                  <a:effectLst/>
                  <a:uLnTx/>
                  <a:uFillTx/>
                  <a:latin typeface="Tahoma" panose="020B0604030504040204" pitchFamily="34" charset="0"/>
                  <a:ea typeface="Tahoma" panose="020B0604030504040204" pitchFamily="34" charset="0"/>
                  <a:cs typeface="Tahoma" panose="020B0604030504040204" pitchFamily="34" charset="0"/>
                </a:rPr>
                <a:t>Q Sent Me</a:t>
              </a:r>
            </a:p>
          </p:txBody>
        </p:sp>
      </p:grpSp>
      <p:grpSp>
        <p:nvGrpSpPr>
          <p:cNvPr id="33" name="Group 32">
            <a:extLst>
              <a:ext uri="{FF2B5EF4-FFF2-40B4-BE49-F238E27FC236}">
                <a16:creationId xmlns:a16="http://schemas.microsoft.com/office/drawing/2014/main" id="{014A1099-A7F9-464A-A646-2A351EB953C2}"/>
              </a:ext>
            </a:extLst>
          </p:cNvPr>
          <p:cNvGrpSpPr/>
          <p:nvPr/>
        </p:nvGrpSpPr>
        <p:grpSpPr>
          <a:xfrm>
            <a:off x="5613304" y="1755355"/>
            <a:ext cx="1600200" cy="2861695"/>
            <a:chOff x="5613304" y="1755355"/>
            <a:chExt cx="1600200" cy="2861695"/>
          </a:xfrm>
        </p:grpSpPr>
        <p:pic>
          <p:nvPicPr>
            <p:cNvPr id="11" name="Picture 10" descr="A picture containing person, person, indoor, suit&#10;&#10;Description automatically generated">
              <a:extLst>
                <a:ext uri="{FF2B5EF4-FFF2-40B4-BE49-F238E27FC236}">
                  <a16:creationId xmlns:a16="http://schemas.microsoft.com/office/drawing/2014/main" id="{B1AF9F14-EF45-400D-AE9A-2461D16F6E2A}"/>
                </a:ext>
              </a:extLst>
            </p:cNvPr>
            <p:cNvPicPr>
              <a:picLocks noChangeAspect="1"/>
            </p:cNvPicPr>
            <p:nvPr/>
          </p:nvPicPr>
          <p:blipFill>
            <a:blip r:embed="rId5"/>
            <a:stretch>
              <a:fillRect/>
            </a:stretch>
          </p:blipFill>
          <p:spPr>
            <a:xfrm>
              <a:off x="5613304" y="1755355"/>
              <a:ext cx="1600200" cy="1600200"/>
            </a:xfrm>
            <a:prstGeom prst="rect">
              <a:avLst/>
            </a:prstGeom>
          </p:spPr>
        </p:pic>
        <p:sp>
          <p:nvSpPr>
            <p:cNvPr id="22" name="TextBox 21">
              <a:extLst>
                <a:ext uri="{FF2B5EF4-FFF2-40B4-BE49-F238E27FC236}">
                  <a16:creationId xmlns:a16="http://schemas.microsoft.com/office/drawing/2014/main" id="{FA82F3B5-A037-4312-AEC1-06E802FC5D00}"/>
                </a:ext>
              </a:extLst>
            </p:cNvPr>
            <p:cNvSpPr txBox="1"/>
            <p:nvPr/>
          </p:nvSpPr>
          <p:spPr>
            <a:xfrm>
              <a:off x="5700944" y="3478277"/>
              <a:ext cx="1512560" cy="113877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00000"/>
                  </a:solidFill>
                  <a:effectLst/>
                  <a:uLnTx/>
                  <a:uFillTx/>
                  <a:latin typeface="Tahoma" panose="020B0604030504040204" pitchFamily="34" charset="0"/>
                  <a:ea typeface="Tahoma" panose="020B0604030504040204" pitchFamily="34" charset="0"/>
                  <a:cs typeface="Tahoma" panose="020B0604030504040204" pitchFamily="34" charset="0"/>
                </a:rPr>
                <a:t>Madoff 2.0</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8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00000"/>
                  </a:solidFill>
                  <a:effectLst/>
                  <a:uLnTx/>
                  <a:uFillTx/>
                  <a:latin typeface="Tahoma" panose="020B0604030504040204" pitchFamily="34" charset="0"/>
                  <a:ea typeface="Tahoma" panose="020B0604030504040204" pitchFamily="34" charset="0"/>
                  <a:cs typeface="Tahoma" panose="020B0604030504040204" pitchFamily="34" charset="0"/>
                </a:rPr>
                <a:t>(sound investment advice to friends during Pandemic)</a:t>
              </a:r>
            </a:p>
          </p:txBody>
        </p:sp>
      </p:grpSp>
      <p:grpSp>
        <p:nvGrpSpPr>
          <p:cNvPr id="34" name="Group 33">
            <a:extLst>
              <a:ext uri="{FF2B5EF4-FFF2-40B4-BE49-F238E27FC236}">
                <a16:creationId xmlns:a16="http://schemas.microsoft.com/office/drawing/2014/main" id="{C186EBCC-31C8-4D62-88C6-55E38AB95AEC}"/>
              </a:ext>
            </a:extLst>
          </p:cNvPr>
          <p:cNvGrpSpPr/>
          <p:nvPr/>
        </p:nvGrpSpPr>
        <p:grpSpPr>
          <a:xfrm>
            <a:off x="7359150" y="1755355"/>
            <a:ext cx="1600200" cy="2307697"/>
            <a:chOff x="7359150" y="1755355"/>
            <a:chExt cx="1600200" cy="2307697"/>
          </a:xfrm>
        </p:grpSpPr>
        <p:pic>
          <p:nvPicPr>
            <p:cNvPr id="13" name="Picture 12" descr="A picture containing invertebrate, arthropod&#10;&#10;Description automatically generated">
              <a:extLst>
                <a:ext uri="{FF2B5EF4-FFF2-40B4-BE49-F238E27FC236}">
                  <a16:creationId xmlns:a16="http://schemas.microsoft.com/office/drawing/2014/main" id="{6FA711A4-E4AB-42BB-B9E9-E897A260F691}"/>
                </a:ext>
              </a:extLst>
            </p:cNvPr>
            <p:cNvPicPr>
              <a:picLocks noChangeAspect="1"/>
            </p:cNvPicPr>
            <p:nvPr/>
          </p:nvPicPr>
          <p:blipFill>
            <a:blip r:embed="rId6"/>
            <a:stretch>
              <a:fillRect/>
            </a:stretch>
          </p:blipFill>
          <p:spPr>
            <a:xfrm>
              <a:off x="7359150" y="1755355"/>
              <a:ext cx="1600200" cy="1600200"/>
            </a:xfrm>
            <a:prstGeom prst="rect">
              <a:avLst/>
            </a:prstGeom>
          </p:spPr>
        </p:pic>
        <p:sp>
          <p:nvSpPr>
            <p:cNvPr id="26" name="TextBox 25">
              <a:extLst>
                <a:ext uri="{FF2B5EF4-FFF2-40B4-BE49-F238E27FC236}">
                  <a16:creationId xmlns:a16="http://schemas.microsoft.com/office/drawing/2014/main" id="{9B8800C9-B519-4DD0-8432-64D6DF1F7DD8}"/>
                </a:ext>
              </a:extLst>
            </p:cNvPr>
            <p:cNvSpPr txBox="1"/>
            <p:nvPr/>
          </p:nvSpPr>
          <p:spPr>
            <a:xfrm>
              <a:off x="7456793" y="3478277"/>
              <a:ext cx="1375276"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00000"/>
                  </a:solidFill>
                  <a:effectLst/>
                  <a:uLnTx/>
                  <a:uFillTx/>
                  <a:latin typeface="Tahoma" panose="020B0604030504040204" pitchFamily="34" charset="0"/>
                  <a:ea typeface="Tahoma" panose="020B0604030504040204" pitchFamily="34" charset="0"/>
                  <a:cs typeface="Tahoma" panose="020B0604030504040204" pitchFamily="34" charset="0"/>
                </a:rPr>
                <a:t>Albert Wears a </a:t>
              </a:r>
              <a:r>
                <a:rPr kumimoji="0" lang="en-US" sz="1600" b="0" i="0" u="none" strike="noStrike" kern="1200" cap="none" spc="0" normalizeH="0" baseline="0" noProof="0" dirty="0" err="1">
                  <a:ln>
                    <a:noFill/>
                  </a:ln>
                  <a:solidFill>
                    <a:srgbClr val="800000"/>
                  </a:solidFill>
                  <a:effectLst/>
                  <a:uLnTx/>
                  <a:uFillTx/>
                  <a:latin typeface="Tahoma" panose="020B0604030504040204" pitchFamily="34" charset="0"/>
                  <a:ea typeface="Tahoma" panose="020B0604030504040204" pitchFamily="34" charset="0"/>
                  <a:cs typeface="Tahoma" panose="020B0604030504040204" pitchFamily="34" charset="0"/>
                </a:rPr>
                <a:t>Merkin</a:t>
              </a:r>
              <a:endParaRPr kumimoji="0" lang="en-US" sz="1600" b="0" i="0" u="none" strike="noStrike" kern="1200" cap="none" spc="0" normalizeH="0" baseline="0" noProof="0" dirty="0">
                <a:ln>
                  <a:noFill/>
                </a:ln>
                <a:solidFill>
                  <a:srgbClr val="8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32" name="Group 31">
            <a:extLst>
              <a:ext uri="{FF2B5EF4-FFF2-40B4-BE49-F238E27FC236}">
                <a16:creationId xmlns:a16="http://schemas.microsoft.com/office/drawing/2014/main" id="{E179ECA1-ECB7-48B3-9B58-FA7648566F7A}"/>
              </a:ext>
            </a:extLst>
          </p:cNvPr>
          <p:cNvGrpSpPr/>
          <p:nvPr/>
        </p:nvGrpSpPr>
        <p:grpSpPr>
          <a:xfrm>
            <a:off x="3621659" y="1755355"/>
            <a:ext cx="1951414" cy="3296384"/>
            <a:chOff x="3621659" y="1755355"/>
            <a:chExt cx="1951414" cy="3296384"/>
          </a:xfrm>
        </p:grpSpPr>
        <p:pic>
          <p:nvPicPr>
            <p:cNvPr id="8" name="Picture 7" descr="A doll with blue eyes&#10;&#10;Description automatically generated with low confidence">
              <a:extLst>
                <a:ext uri="{FF2B5EF4-FFF2-40B4-BE49-F238E27FC236}">
                  <a16:creationId xmlns:a16="http://schemas.microsoft.com/office/drawing/2014/main" id="{6A14551A-76AF-48BA-9763-57FA771CA8EF}"/>
                </a:ext>
              </a:extLst>
            </p:cNvPr>
            <p:cNvPicPr>
              <a:picLocks noChangeAspect="1"/>
            </p:cNvPicPr>
            <p:nvPr/>
          </p:nvPicPr>
          <p:blipFill>
            <a:blip r:embed="rId7"/>
            <a:stretch>
              <a:fillRect/>
            </a:stretch>
          </p:blipFill>
          <p:spPr>
            <a:xfrm>
              <a:off x="3829888" y="1755355"/>
              <a:ext cx="1600200" cy="1600200"/>
            </a:xfrm>
            <a:prstGeom prst="rect">
              <a:avLst/>
            </a:prstGeom>
          </p:spPr>
        </p:pic>
        <p:sp>
          <p:nvSpPr>
            <p:cNvPr id="28" name="TextBox 27">
              <a:extLst>
                <a:ext uri="{FF2B5EF4-FFF2-40B4-BE49-F238E27FC236}">
                  <a16:creationId xmlns:a16="http://schemas.microsoft.com/office/drawing/2014/main" id="{CE1E0F36-9A69-4F73-A603-373A21B0FB96}"/>
                </a:ext>
              </a:extLst>
            </p:cNvPr>
            <p:cNvSpPr txBox="1"/>
            <p:nvPr/>
          </p:nvSpPr>
          <p:spPr>
            <a:xfrm>
              <a:off x="3621659" y="3482079"/>
              <a:ext cx="1951414" cy="156966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00000"/>
                  </a:solidFill>
                  <a:effectLst/>
                  <a:uLnTx/>
                  <a:uFillTx/>
                  <a:latin typeface="Tahoma" panose="020B0604030504040204" pitchFamily="34" charset="0"/>
                  <a:ea typeface="Tahoma" panose="020B0604030504040204" pitchFamily="34" charset="0"/>
                  <a:cs typeface="Tahoma" panose="020B0604030504040204" pitchFamily="34" charset="0"/>
                </a:rPr>
                <a:t>Other, Lesser Kurt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00000"/>
                  </a:solidFill>
                  <a:effectLst/>
                  <a:uLnTx/>
                  <a:uFillTx/>
                  <a:latin typeface="Tahoma" panose="020B0604030504040204" pitchFamily="34" charset="0"/>
                  <a:ea typeface="Tahoma" panose="020B0604030504040204" pitchFamily="34" charset="0"/>
                  <a:cs typeface="Tahoma" panose="020B0604030504040204" pitchFamily="34" charset="0"/>
                </a:rPr>
                <a:t>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00000"/>
                  </a:solidFill>
                  <a:effectLst/>
                  <a:uLnTx/>
                  <a:uFillTx/>
                  <a:latin typeface="Tahoma" panose="020B0604030504040204" pitchFamily="34" charset="0"/>
                  <a:ea typeface="Tahoma" panose="020B0604030504040204" pitchFamily="34" charset="0"/>
                  <a:cs typeface="Tahoma" panose="020B0604030504040204" pitchFamily="34" charset="0"/>
                </a:rPr>
                <a:t>That Guy Kurt Knows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00000"/>
                  </a:solidFill>
                  <a:effectLst/>
                  <a:uLnTx/>
                  <a:uFillTx/>
                  <a:latin typeface="Tahoma" panose="020B0604030504040204" pitchFamily="34" charset="0"/>
                  <a:ea typeface="Tahoma" panose="020B0604030504040204" pitchFamily="34" charset="0"/>
                  <a:cs typeface="Tahoma" panose="020B0604030504040204" pitchFamily="34" charset="0"/>
                </a:rPr>
                <a:t>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00000"/>
                  </a:solidFill>
                  <a:effectLst/>
                  <a:uLnTx/>
                  <a:uFillTx/>
                  <a:latin typeface="Tahoma" panose="020B0604030504040204" pitchFamily="34" charset="0"/>
                  <a:ea typeface="Tahoma" panose="020B0604030504040204" pitchFamily="34" charset="0"/>
                  <a:cs typeface="Tahoma" panose="020B0604030504040204" pitchFamily="34" charset="0"/>
                </a:rPr>
                <a:t>Kurt’s Cousin or Something</a:t>
              </a:r>
            </a:p>
          </p:txBody>
        </p:sp>
      </p:grpSp>
    </p:spTree>
    <p:extLst>
      <p:ext uri="{BB962C8B-B14F-4D97-AF65-F5344CB8AC3E}">
        <p14:creationId xmlns:p14="http://schemas.microsoft.com/office/powerpoint/2010/main" val="333719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0">
                                      <p:cBhvr>
                                        <p:cTn id="6" dur="500" fill="hold"/>
                                        <p:tgtEl>
                                          <p:spTgt spid="5"/>
                                        </p:tgtEl>
                                        <p:attrNameLst>
                                          <p:attrName>r</p:attrName>
                                        </p:attrNameLst>
                                      </p:cBhvr>
                                    </p:animRot>
                                  </p:childTnLst>
                                </p:cTn>
                              </p:par>
                              <p:par>
                                <p:cTn id="7" presetID="8" presetClass="emph" presetSubtype="0" repeatCount="indefinite" autoRev="1" fill="hold" nodeType="withEffect">
                                  <p:stCondLst>
                                    <p:cond delay="0"/>
                                  </p:stCondLst>
                                  <p:childTnLst>
                                    <p:animRot by="-1800000">
                                      <p:cBhvr>
                                        <p:cTn id="8" dur="500" fill="hold"/>
                                        <p:tgtEl>
                                          <p:spTgt spid="16"/>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9144000" cy="5143499"/>
          </a:xfrm>
          <a:prstGeom prst="rect">
            <a:avLst/>
          </a:prstGeom>
          <a:solidFill>
            <a:srgbClr val="ECA9CE"/>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Open Sans Cond Light"/>
              <a:ea typeface="+mn-ea"/>
              <a:cs typeface="Open Sans Cond Light"/>
            </a:endParaRPr>
          </a:p>
        </p:txBody>
      </p:sp>
      <p:sp>
        <p:nvSpPr>
          <p:cNvPr id="3" name="TextBox 2">
            <a:extLst>
              <a:ext uri="{FF2B5EF4-FFF2-40B4-BE49-F238E27FC236}">
                <a16:creationId xmlns:a16="http://schemas.microsoft.com/office/drawing/2014/main" id="{DD21E9EF-8469-4B18-9ECC-EC4A273ACA0F}"/>
              </a:ext>
            </a:extLst>
          </p:cNvPr>
          <p:cNvSpPr txBox="1"/>
          <p:nvPr/>
        </p:nvSpPr>
        <p:spPr>
          <a:xfrm>
            <a:off x="364026" y="1725973"/>
            <a:ext cx="8415948"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7030A0"/>
                </a:solidFill>
                <a:effectLst/>
                <a:uLnTx/>
                <a:uFillTx/>
                <a:latin typeface="Cooper Black" panose="0208090404030B020404" pitchFamily="18" charset="0"/>
                <a:ea typeface="+mn-ea"/>
                <a:cs typeface="+mn-cs"/>
              </a:rPr>
              <a:t>ALBERT’S TEAM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7030A0"/>
                </a:solidFill>
                <a:effectLst/>
                <a:uLnTx/>
                <a:uFillTx/>
                <a:latin typeface="Cooper Black" panose="0208090404030B020404" pitchFamily="18" charset="0"/>
                <a:ea typeface="+mn-ea"/>
                <a:cs typeface="+mn-cs"/>
              </a:rPr>
              <a:t>NAME IS…</a:t>
            </a:r>
          </a:p>
        </p:txBody>
      </p:sp>
      <p:pic>
        <p:nvPicPr>
          <p:cNvPr id="5" name="Picture 2" descr="A picture containing pink&#10;&#10;Description automatically generated">
            <a:extLst>
              <a:ext uri="{FF2B5EF4-FFF2-40B4-BE49-F238E27FC236}">
                <a16:creationId xmlns:a16="http://schemas.microsoft.com/office/drawing/2014/main" id="{568D8FDC-7F9B-4CDF-85BE-746562474A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517475">
            <a:off x="7884238" y="1696826"/>
            <a:ext cx="939530" cy="1434020"/>
          </a:xfrm>
          <a:prstGeom prst="rect">
            <a:avLst/>
          </a:prstGeom>
          <a:noFill/>
        </p:spPr>
      </p:pic>
      <p:pic>
        <p:nvPicPr>
          <p:cNvPr id="16" name="Picture 2" descr="A picture containing pink&#10;&#10;Description automatically generated">
            <a:extLst>
              <a:ext uri="{FF2B5EF4-FFF2-40B4-BE49-F238E27FC236}">
                <a16:creationId xmlns:a16="http://schemas.microsoft.com/office/drawing/2014/main" id="{3317A56B-E168-4773-8C39-2AADC98056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2525" flipH="1">
            <a:off x="333235" y="1667639"/>
            <a:ext cx="939530" cy="1434020"/>
          </a:xfrm>
          <a:prstGeom prst="rect">
            <a:avLst/>
          </a:prstGeom>
          <a:noFill/>
        </p:spPr>
      </p:pic>
    </p:spTree>
    <p:extLst>
      <p:ext uri="{BB962C8B-B14F-4D97-AF65-F5344CB8AC3E}">
        <p14:creationId xmlns:p14="http://schemas.microsoft.com/office/powerpoint/2010/main" val="47416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0">
                                      <p:cBhvr>
                                        <p:cTn id="6" dur="500" fill="hold"/>
                                        <p:tgtEl>
                                          <p:spTgt spid="5"/>
                                        </p:tgtEl>
                                        <p:attrNameLst>
                                          <p:attrName>r</p:attrName>
                                        </p:attrNameLst>
                                      </p:cBhvr>
                                    </p:animRot>
                                  </p:childTnLst>
                                </p:cTn>
                              </p:par>
                              <p:par>
                                <p:cTn id="7" presetID="8" presetClass="emph" presetSubtype="0" repeatCount="indefinite" autoRev="1" fill="hold" nodeType="withEffect">
                                  <p:stCondLst>
                                    <p:cond delay="0"/>
                                  </p:stCondLst>
                                  <p:childTnLst>
                                    <p:animRot by="-1800000">
                                      <p:cBhvr>
                                        <p:cTn id="8" dur="5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9144000" cy="5143499"/>
          </a:xfrm>
          <a:prstGeom prst="rect">
            <a:avLst/>
          </a:prstGeom>
          <a:solidFill>
            <a:srgbClr val="ECA9CE"/>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Open Sans Cond Light"/>
              <a:ea typeface="+mn-ea"/>
              <a:cs typeface="Open Sans Cond Light"/>
            </a:endParaRPr>
          </a:p>
        </p:txBody>
      </p:sp>
      <p:pic>
        <p:nvPicPr>
          <p:cNvPr id="4" name="Picture 3">
            <a:extLst>
              <a:ext uri="{FF2B5EF4-FFF2-40B4-BE49-F238E27FC236}">
                <a16:creationId xmlns:a16="http://schemas.microsoft.com/office/drawing/2014/main" id="{C3A96EAE-FB82-45D1-88B8-385DCA4D77BB}"/>
              </a:ext>
            </a:extLst>
          </p:cNvPr>
          <p:cNvPicPr>
            <a:picLocks noChangeAspect="1"/>
          </p:cNvPicPr>
          <p:nvPr/>
        </p:nvPicPr>
        <p:blipFill rotWithShape="1">
          <a:blip r:embed="rId4"/>
          <a:srcRect t="5867" r="1934" b="7802"/>
          <a:stretch/>
        </p:blipFill>
        <p:spPr>
          <a:xfrm>
            <a:off x="0" y="0"/>
            <a:ext cx="9149622" cy="5143500"/>
          </a:xfrm>
          <a:prstGeom prst="rect">
            <a:avLst/>
          </a:prstGeom>
        </p:spPr>
      </p:pic>
      <p:sp>
        <p:nvSpPr>
          <p:cNvPr id="8" name="Rectangle: Rounded Corners 7">
            <a:extLst>
              <a:ext uri="{FF2B5EF4-FFF2-40B4-BE49-F238E27FC236}">
                <a16:creationId xmlns:a16="http://schemas.microsoft.com/office/drawing/2014/main" id="{822DF295-ED94-4370-9D2D-27994654C1CF}"/>
              </a:ext>
            </a:extLst>
          </p:cNvPr>
          <p:cNvSpPr/>
          <p:nvPr/>
        </p:nvSpPr>
        <p:spPr>
          <a:xfrm>
            <a:off x="198805" y="3185234"/>
            <a:ext cx="6555252" cy="879730"/>
          </a:xfrm>
          <a:prstGeom prst="roundRect">
            <a:avLst/>
          </a:prstGeom>
          <a:solidFill>
            <a:schemeClr val="bg1"/>
          </a:solidFill>
          <a:ln>
            <a:solidFill>
              <a:srgbClr val="F967C8"/>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967C8"/>
                </a:solidFill>
                <a:effectLst/>
                <a:uLnTx/>
                <a:uFillTx/>
                <a:latin typeface="Cooper Black" panose="0208090404030B020404" pitchFamily="18" charset="0"/>
                <a:ea typeface="+mn-ea"/>
                <a:cs typeface="+mn-cs"/>
              </a:rPr>
              <a:t>P!nk</a:t>
            </a:r>
            <a:r>
              <a:rPr kumimoji="0" lang="en-US" sz="3200" b="0" i="0" u="none" strike="noStrike" kern="1200" cap="none" spc="0" normalizeH="0" baseline="0" noProof="0" dirty="0">
                <a:ln>
                  <a:noFill/>
                </a:ln>
                <a:solidFill>
                  <a:srgbClr val="F967C8"/>
                </a:solidFill>
                <a:effectLst/>
                <a:uLnTx/>
                <a:uFillTx/>
                <a:latin typeface="Cooper Black" panose="0208090404030B020404" pitchFamily="18" charset="0"/>
                <a:ea typeface="+mn-ea"/>
                <a:cs typeface="+mn-cs"/>
              </a:rPr>
              <a:t> is a Good Musical Artist</a:t>
            </a:r>
          </a:p>
        </p:txBody>
      </p:sp>
      <p:pic>
        <p:nvPicPr>
          <p:cNvPr id="7" name="Picture 6" descr="A picture containing clothing, person, indoor, white&#10;&#10;Description automatically generated">
            <a:extLst>
              <a:ext uri="{FF2B5EF4-FFF2-40B4-BE49-F238E27FC236}">
                <a16:creationId xmlns:a16="http://schemas.microsoft.com/office/drawing/2014/main" id="{8A3B3A66-E5A5-4B94-AFA2-6A5736C7C202}"/>
              </a:ext>
            </a:extLst>
          </p:cNvPr>
          <p:cNvPicPr>
            <a:picLocks noChangeAspect="1"/>
          </p:cNvPicPr>
          <p:nvPr/>
        </p:nvPicPr>
        <p:blipFill>
          <a:blip r:embed="rId5"/>
          <a:stretch>
            <a:fillRect/>
          </a:stretch>
        </p:blipFill>
        <p:spPr>
          <a:xfrm>
            <a:off x="6510223" y="2340582"/>
            <a:ext cx="2286000" cy="2286000"/>
          </a:xfrm>
          <a:prstGeom prst="rect">
            <a:avLst/>
          </a:prstGeom>
        </p:spPr>
      </p:pic>
      <p:pic>
        <p:nvPicPr>
          <p:cNvPr id="9" name="RaiseGlass_1min">
            <a:hlinkClick r:id="" action="ppaction://media"/>
            <a:extLst>
              <a:ext uri="{FF2B5EF4-FFF2-40B4-BE49-F238E27FC236}">
                <a16:creationId xmlns:a16="http://schemas.microsoft.com/office/drawing/2014/main" id="{232EF11B-BF62-4931-9FE2-9FE99AD803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7443" y="5143500"/>
            <a:ext cx="304800" cy="304800"/>
          </a:xfrm>
          <a:prstGeom prst="rect">
            <a:avLst/>
          </a:prstGeom>
        </p:spPr>
      </p:pic>
    </p:spTree>
    <p:extLst>
      <p:ext uri="{BB962C8B-B14F-4D97-AF65-F5344CB8AC3E}">
        <p14:creationId xmlns:p14="http://schemas.microsoft.com/office/powerpoint/2010/main" val="307140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015" fill="hold"/>
                                        <p:tgtEl>
                                          <p:spTgt spid="9"/>
                                        </p:tgtEl>
                                      </p:cBhvr>
                                    </p:cmd>
                                  </p:childTnLst>
                                </p:cTn>
                              </p:par>
                              <p:par>
                                <p:cTn id="7" presetID="53" presetClass="entr" presetSubtype="16" fill="hold" grpId="0" nodeType="withEffect">
                                  <p:stCondLst>
                                    <p:cond delay="1500"/>
                                  </p:stCondLst>
                                  <p:childTnLst>
                                    <p:set>
                                      <p:cBhvr>
                                        <p:cTn id="8" dur="1" fill="hold">
                                          <p:stCondLst>
                                            <p:cond delay="0"/>
                                          </p:stCondLst>
                                        </p:cTn>
                                        <p:tgtEl>
                                          <p:spTgt spid="8"/>
                                        </p:tgtEl>
                                        <p:attrNameLst>
                                          <p:attrName>style.visibility</p:attrName>
                                        </p:attrNameLst>
                                      </p:cBhvr>
                                      <p:to>
                                        <p:strVal val="visible"/>
                                      </p:to>
                                    </p:set>
                                    <p:anim calcmode="lin" valueType="num">
                                      <p:cBhvr>
                                        <p:cTn id="9" dur="500" fill="hold"/>
                                        <p:tgtEl>
                                          <p:spTgt spid="8"/>
                                        </p:tgtEl>
                                        <p:attrNameLst>
                                          <p:attrName>ppt_w</p:attrName>
                                        </p:attrNameLst>
                                      </p:cBhvr>
                                      <p:tavLst>
                                        <p:tav tm="0">
                                          <p:val>
                                            <p:fltVal val="0"/>
                                          </p:val>
                                        </p:tav>
                                        <p:tav tm="100000">
                                          <p:val>
                                            <p:strVal val="#ppt_w"/>
                                          </p:val>
                                        </p:tav>
                                      </p:tavLst>
                                    </p:anim>
                                    <p:anim calcmode="lin" valueType="num">
                                      <p:cBhvr>
                                        <p:cTn id="10" dur="500" fill="hold"/>
                                        <p:tgtEl>
                                          <p:spTgt spid="8"/>
                                        </p:tgtEl>
                                        <p:attrNameLst>
                                          <p:attrName>ppt_h</p:attrName>
                                        </p:attrNameLst>
                                      </p:cBhvr>
                                      <p:tavLst>
                                        <p:tav tm="0">
                                          <p:val>
                                            <p:fltVal val="0"/>
                                          </p:val>
                                        </p:tav>
                                        <p:tav tm="100000">
                                          <p:val>
                                            <p:strVal val="#ppt_h"/>
                                          </p:val>
                                        </p:tav>
                                      </p:tavLst>
                                    </p:anim>
                                    <p:animEffect transition="in" filter="fade">
                                      <p:cBhvr>
                                        <p:cTn id="11" dur="500"/>
                                        <p:tgtEl>
                                          <p:spTgt spid="8"/>
                                        </p:tgtEl>
                                      </p:cBhvr>
                                    </p:animEffect>
                                  </p:childTnLst>
                                </p:cTn>
                              </p:par>
                              <p:par>
                                <p:cTn id="12" presetID="53" presetClass="entr" presetSubtype="16" fill="hold" nodeType="withEffect">
                                  <p:stCondLst>
                                    <p:cond delay="150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1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repeatCount="indefinite" fill="hold" display="0">
                  <p:stCondLst>
                    <p:cond delay="indefinite"/>
                  </p:stCondLst>
                  <p:endCondLst>
                    <p:cond evt="onStopAudio" delay="0">
                      <p:tgtEl>
                        <p:sldTgt/>
                      </p:tgtEl>
                    </p:cond>
                  </p:endCondLst>
                </p:cTn>
                <p:tgtEl>
                  <p:spTgt spid="9"/>
                </p:tgtEl>
              </p:cMediaNode>
            </p:audio>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FL-on-Fox---Theme-music_mp3ify-dot-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6443" y="4737100"/>
            <a:ext cx="812800" cy="812800"/>
          </a:xfrm>
          <a:prstGeom prst="rect">
            <a:avLst/>
          </a:prstGeom>
        </p:spPr>
      </p:pic>
      <p:sp>
        <p:nvSpPr>
          <p:cNvPr id="11" name="TextBox 10">
            <a:extLst>
              <a:ext uri="{FF2B5EF4-FFF2-40B4-BE49-F238E27FC236}">
                <a16:creationId xmlns:a16="http://schemas.microsoft.com/office/drawing/2014/main" id="{C4DADBDD-E794-40B0-967E-5198E955FB35}"/>
              </a:ext>
            </a:extLst>
          </p:cNvPr>
          <p:cNvSpPr txBox="1"/>
          <p:nvPr/>
        </p:nvSpPr>
        <p:spPr>
          <a:xfrm>
            <a:off x="1" y="3133604"/>
            <a:ext cx="9143999" cy="1288943"/>
          </a:xfrm>
          <a:prstGeom prst="rect">
            <a:avLst/>
          </a:prstGeom>
          <a:noFill/>
        </p:spPr>
        <p:txBody>
          <a:bodyPr wrap="square" rtlCol="0">
            <a:spAutoFit/>
          </a:bodyPr>
          <a:lstStyle/>
          <a:p>
            <a:pPr algn="ctr">
              <a:lnSpc>
                <a:spcPct val="80000"/>
              </a:lnSpc>
            </a:pPr>
            <a:r>
              <a:rPr lang="en-US" sz="4800" b="1" dirty="0">
                <a:solidFill>
                  <a:srgbClr val="FFFFFF"/>
                </a:solidFill>
                <a:latin typeface="Tahoma" panose="020B0604030504040204" pitchFamily="34" charset="0"/>
                <a:ea typeface="Tahoma" panose="020B0604030504040204" pitchFamily="34" charset="0"/>
                <a:cs typeface="Tahoma" panose="020B0604030504040204" pitchFamily="34" charset="0"/>
              </a:rPr>
              <a:t>2021 </a:t>
            </a:r>
          </a:p>
          <a:p>
            <a:pPr algn="ctr">
              <a:lnSpc>
                <a:spcPct val="80000"/>
              </a:lnSpc>
            </a:pPr>
            <a:r>
              <a:rPr lang="en-US" sz="4800" b="1" dirty="0">
                <a:solidFill>
                  <a:srgbClr val="FFFFFF"/>
                </a:solidFill>
                <a:latin typeface="Tahoma" panose="020B0604030504040204" pitchFamily="34" charset="0"/>
                <a:ea typeface="Tahoma" panose="020B0604030504040204" pitchFamily="34" charset="0"/>
                <a:cs typeface="Tahoma" panose="020B0604030504040204" pitchFamily="34" charset="0"/>
              </a:rPr>
              <a:t>9</a:t>
            </a:r>
            <a:r>
              <a:rPr lang="en-US" sz="4800" b="1" baseline="30000" dirty="0">
                <a:solidFill>
                  <a:srgbClr val="FFFFFF"/>
                </a:solidFill>
                <a:latin typeface="Tahoma" panose="020B0604030504040204" pitchFamily="34" charset="0"/>
                <a:ea typeface="Tahoma" panose="020B0604030504040204" pitchFamily="34" charset="0"/>
                <a:cs typeface="Tahoma" panose="020B0604030504040204" pitchFamily="34" charset="0"/>
              </a:rPr>
              <a:t>th</a:t>
            </a:r>
            <a:r>
              <a:rPr lang="en-US" sz="4800" b="1" dirty="0">
                <a:solidFill>
                  <a:srgbClr val="FFFFFF"/>
                </a:solidFill>
                <a:latin typeface="Tahoma" panose="020B0604030504040204" pitchFamily="34" charset="0"/>
                <a:ea typeface="Tahoma" panose="020B0604030504040204" pitchFamily="34" charset="0"/>
                <a:cs typeface="Tahoma" panose="020B0604030504040204" pitchFamily="34" charset="0"/>
              </a:rPr>
              <a:t> Anniversary!</a:t>
            </a:r>
          </a:p>
        </p:txBody>
      </p:sp>
      <p:pic>
        <p:nvPicPr>
          <p:cNvPr id="13" name="Picture 12">
            <a:extLst>
              <a:ext uri="{FF2B5EF4-FFF2-40B4-BE49-F238E27FC236}">
                <a16:creationId xmlns:a16="http://schemas.microsoft.com/office/drawing/2014/main" id="{F31E6B68-5217-4DE4-9663-D97B2714061A}"/>
              </a:ext>
            </a:extLst>
          </p:cNvPr>
          <p:cNvPicPr>
            <a:picLocks noChangeAspect="1"/>
          </p:cNvPicPr>
          <p:nvPr/>
        </p:nvPicPr>
        <p:blipFill>
          <a:blip r:embed="rId5"/>
          <a:stretch>
            <a:fillRect/>
          </a:stretch>
        </p:blipFill>
        <p:spPr>
          <a:xfrm>
            <a:off x="390802" y="537299"/>
            <a:ext cx="8362396" cy="2459528"/>
          </a:xfrm>
          <a:prstGeom prst="rect">
            <a:avLst/>
          </a:prstGeom>
        </p:spPr>
      </p:pic>
    </p:spTree>
    <p:extLst>
      <p:ext uri="{BB962C8B-B14F-4D97-AF65-F5344CB8AC3E}">
        <p14:creationId xmlns:p14="http://schemas.microsoft.com/office/powerpoint/2010/main" val="84866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12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1509">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81517"/>
            <a:ext cx="9144000" cy="2231380"/>
          </a:xfrm>
          <a:prstGeom prst="rect">
            <a:avLst/>
          </a:prstGeom>
          <a:noFill/>
          <a:effectLst>
            <a:innerShdw blurRad="63500" dist="50800" dir="13500000">
              <a:prstClr val="black">
                <a:alpha val="50000"/>
              </a:prstClr>
            </a:innerShdw>
          </a:effectLst>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3900" b="1" dirty="0">
                <a:ln w="11430"/>
                <a:solidFill>
                  <a:schemeClr val="bg1"/>
                </a:solidFill>
                <a:effectLst>
                  <a:glow rad="25400">
                    <a:schemeClr val="tx1">
                      <a:alpha val="12000"/>
                    </a:schemeClr>
                  </a:glow>
                  <a:outerShdw blurRad="28575" dist="38100" dir="3600000" sx="99000" sy="99000" algn="t" rotWithShape="0">
                    <a:prstClr val="black">
                      <a:alpha val="73000"/>
                    </a:prstClr>
                  </a:outerShdw>
                </a:effectLst>
                <a:latin typeface="Tahoma" panose="020B0604030504040204" pitchFamily="34" charset="0"/>
                <a:ea typeface="Tahoma" panose="020B0604030504040204" pitchFamily="34" charset="0"/>
                <a:cs typeface="Tahoma" panose="020B0604030504040204" pitchFamily="34" charset="0"/>
              </a:rPr>
              <a:t>Sx3.fun</a:t>
            </a:r>
          </a:p>
        </p:txBody>
      </p:sp>
      <p:sp>
        <p:nvSpPr>
          <p:cNvPr id="7" name="Rectangle 6"/>
          <p:cNvSpPr/>
          <p:nvPr/>
        </p:nvSpPr>
        <p:spPr>
          <a:xfrm>
            <a:off x="286439" y="3015635"/>
            <a:ext cx="8634654" cy="1200329"/>
          </a:xfrm>
          <a:prstGeom prst="rect">
            <a:avLst/>
          </a:prstGeom>
        </p:spPr>
        <p:txBody>
          <a:bodyPr wrap="square">
            <a:spAutoFit/>
          </a:bodyPr>
          <a:lstStyle/>
          <a:p>
            <a:pPr algn="ctr"/>
            <a:r>
              <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rPr>
              <a:t>Website with news, rules, stats &amp; other various share-</a:t>
            </a:r>
            <a:r>
              <a:rPr lang="en-US" sz="2400" dirty="0" err="1">
                <a:solidFill>
                  <a:srgbClr val="FFFFFF"/>
                </a:solidFill>
                <a:latin typeface="Tahoma" panose="020B0604030504040204" pitchFamily="34" charset="0"/>
                <a:ea typeface="Tahoma" panose="020B0604030504040204" pitchFamily="34" charset="0"/>
                <a:cs typeface="Tahoma" panose="020B0604030504040204" pitchFamily="34" charset="0"/>
              </a:rPr>
              <a:t>ables</a:t>
            </a:r>
            <a:endPar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algn="ctr"/>
            <a:endPar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algn="ctr"/>
            <a:r>
              <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rPr>
              <a:t>This presentation is available there as a PDF</a:t>
            </a:r>
          </a:p>
        </p:txBody>
      </p:sp>
    </p:spTree>
    <p:extLst>
      <p:ext uri="{BB962C8B-B14F-4D97-AF65-F5344CB8AC3E}">
        <p14:creationId xmlns:p14="http://schemas.microsoft.com/office/powerpoint/2010/main" val="1493950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1"/>
            <a:ext cx="9144000" cy="5143499"/>
          </a:xfrm>
          <a:prstGeom prst="rect">
            <a:avLst/>
          </a:prstGeom>
          <a:solidFill>
            <a:srgbClr val="ECA9C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Open Sans Cond Light"/>
              <a:cs typeface="Open Sans Cond Light"/>
            </a:endParaRPr>
          </a:p>
        </p:txBody>
      </p:sp>
      <p:pic>
        <p:nvPicPr>
          <p:cNvPr id="22" name="Picture 21" descr="UnicornPink.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86529" y="112997"/>
            <a:ext cx="905520" cy="1042416"/>
          </a:xfrm>
          <a:prstGeom prst="rect">
            <a:avLst/>
          </a:prstGeom>
        </p:spPr>
      </p:pic>
      <p:pic>
        <p:nvPicPr>
          <p:cNvPr id="23" name="Picture 22" descr="UnicornPink.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28688" y="93459"/>
            <a:ext cx="905520" cy="1042416"/>
          </a:xfrm>
          <a:prstGeom prst="rect">
            <a:avLst/>
          </a:prstGeom>
        </p:spPr>
      </p:pic>
      <p:sp>
        <p:nvSpPr>
          <p:cNvPr id="24" name="TextBox 23"/>
          <p:cNvSpPr txBox="1"/>
          <p:nvPr/>
        </p:nvSpPr>
        <p:spPr>
          <a:xfrm>
            <a:off x="124334" y="231594"/>
            <a:ext cx="9144000" cy="769441"/>
          </a:xfrm>
          <a:prstGeom prst="rect">
            <a:avLst/>
          </a:prstGeom>
          <a:noFill/>
        </p:spPr>
        <p:txBody>
          <a:bodyPr wrap="square" rtlCol="0">
            <a:spAutoFit/>
          </a:bodyPr>
          <a:lstStyle/>
          <a:p>
            <a:pPr algn="ctr"/>
            <a:r>
              <a:rPr lang="en-US" sz="4400" dirty="0">
                <a:latin typeface="Open Sans Cond Light"/>
                <a:cs typeface="Open Sans Cond Light"/>
              </a:rPr>
              <a:t>Jim’s 2020 Team Is…</a:t>
            </a:r>
          </a:p>
        </p:txBody>
      </p:sp>
      <p:sp>
        <p:nvSpPr>
          <p:cNvPr id="25" name="TextBox 24"/>
          <p:cNvSpPr txBox="1"/>
          <p:nvPr/>
        </p:nvSpPr>
        <p:spPr>
          <a:xfrm>
            <a:off x="1" y="3972331"/>
            <a:ext cx="9144000" cy="830997"/>
          </a:xfrm>
          <a:prstGeom prst="rect">
            <a:avLst/>
          </a:prstGeom>
          <a:noFill/>
        </p:spPr>
        <p:txBody>
          <a:bodyPr wrap="square" rtlCol="0">
            <a:spAutoFit/>
          </a:bodyPr>
          <a:lstStyle/>
          <a:p>
            <a:pPr algn="ctr"/>
            <a:r>
              <a:rPr lang="en-US" sz="4800" b="1" dirty="0">
                <a:latin typeface="Open Sans Condensed Bold"/>
                <a:cs typeface="Open Sans Condensed Bold"/>
              </a:rPr>
              <a:t>Two-</a:t>
            </a:r>
            <a:r>
              <a:rPr lang="en-US" sz="4800" b="1" dirty="0" err="1">
                <a:latin typeface="Open Sans Condensed Bold"/>
                <a:cs typeface="Open Sans Condensed Bold"/>
              </a:rPr>
              <a:t>nicorn</a:t>
            </a:r>
            <a:endParaRPr lang="en-US" sz="4800" b="1" dirty="0">
              <a:latin typeface="Open Sans Condensed Bold"/>
              <a:cs typeface="Open Sans Condensed Bold"/>
            </a:endParaRPr>
          </a:p>
        </p:txBody>
      </p:sp>
      <p:pic>
        <p:nvPicPr>
          <p:cNvPr id="26" name="Picture 25" descr="Two-nicorn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2170" y="1127657"/>
            <a:ext cx="2862438" cy="2862438"/>
          </a:xfrm>
          <a:prstGeom prst="rect">
            <a:avLst/>
          </a:prstGeom>
        </p:spPr>
      </p:pic>
      <p:sp>
        <p:nvSpPr>
          <p:cNvPr id="6" name="Rectangle 5"/>
          <p:cNvSpPr/>
          <p:nvPr/>
        </p:nvSpPr>
        <p:spPr>
          <a:xfrm>
            <a:off x="0" y="0"/>
            <a:ext cx="9144000" cy="5143500"/>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JakeHappy.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5067" y="659377"/>
            <a:ext cx="3060987" cy="3060987"/>
          </a:xfrm>
          <a:prstGeom prst="ellipse">
            <a:avLst/>
          </a:prstGeom>
        </p:spPr>
      </p:pic>
      <p:sp>
        <p:nvSpPr>
          <p:cNvPr id="8" name="TextBox 7"/>
          <p:cNvSpPr txBox="1"/>
          <p:nvPr/>
        </p:nvSpPr>
        <p:spPr>
          <a:xfrm>
            <a:off x="-37263" y="866432"/>
            <a:ext cx="9181263" cy="3890891"/>
          </a:xfrm>
          <a:prstGeom prst="rect">
            <a:avLst/>
          </a:prstGeom>
          <a:noFill/>
        </p:spPr>
        <p:txBody>
          <a:bodyPr wrap="square" rtlCol="0">
            <a:prstTxWarp prst="textArchU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8000" b="1" spc="50" dirty="0">
                <a:ln w="11430"/>
                <a:solidFill>
                  <a:srgbClr val="FFFF00"/>
                </a:solidFill>
                <a:effectLst>
                  <a:outerShdw blurRad="76200" dist="50800" dir="5400000" algn="tl" rotWithShape="0">
                    <a:srgbClr val="000000">
                      <a:alpha val="65000"/>
                    </a:srgbClr>
                  </a:outerShdw>
                </a:effectLst>
                <a:latin typeface="Tahoma" panose="020B0604030504040204" pitchFamily="34" charset="0"/>
                <a:ea typeface="Tahoma" panose="020B0604030504040204" pitchFamily="34" charset="0"/>
                <a:cs typeface="Tahoma" panose="020B0604030504040204" pitchFamily="34" charset="0"/>
              </a:rPr>
              <a:t>Staying Positive</a:t>
            </a:r>
          </a:p>
        </p:txBody>
      </p:sp>
      <p:sp>
        <p:nvSpPr>
          <p:cNvPr id="12" name="TextBox 11"/>
          <p:cNvSpPr txBox="1"/>
          <p:nvPr/>
        </p:nvSpPr>
        <p:spPr>
          <a:xfrm rot="1101132">
            <a:off x="6188951" y="1786443"/>
            <a:ext cx="1868273" cy="185232"/>
          </a:xfrm>
          <a:prstGeom prst="rect">
            <a:avLst/>
          </a:prstGeom>
          <a:noFill/>
        </p:spPr>
        <p:txBody>
          <a:bodyPr wrap="square" rtlCol="0">
            <a:prstTxWarp prst="textArchUp">
              <a:avLst/>
            </a:prstTxWarp>
            <a:spAutoFit/>
          </a:bodyPr>
          <a:lstStyle/>
          <a:p>
            <a:pPr algn="ctr"/>
            <a:r>
              <a:rPr lang="en-US" b="1" dirty="0">
                <a:solidFill>
                  <a:srgbClr val="FFFFFF"/>
                </a:solidFill>
                <a:latin typeface="Tahoma" panose="020B0604030504040204" pitchFamily="34" charset="0"/>
                <a:ea typeface="Tahoma" panose="020B0604030504040204" pitchFamily="34" charset="0"/>
                <a:cs typeface="Tahoma" panose="020B0604030504040204" pitchFamily="34" charset="0"/>
              </a:rPr>
              <a:t>with Jake </a:t>
            </a:r>
            <a:r>
              <a:rPr lang="en-US" b="1" dirty="0" err="1">
                <a:solidFill>
                  <a:srgbClr val="FFFFFF"/>
                </a:solidFill>
                <a:latin typeface="Tahoma" panose="020B0604030504040204" pitchFamily="34" charset="0"/>
                <a:ea typeface="Tahoma" panose="020B0604030504040204" pitchFamily="34" charset="0"/>
                <a:cs typeface="Tahoma" panose="020B0604030504040204" pitchFamily="34" charset="0"/>
              </a:rPr>
              <a:t>Paque</a:t>
            </a:r>
            <a:endParaRPr lang="en-US" b="1"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pic>
        <p:nvPicPr>
          <p:cNvPr id="7" name="BreakMyStrid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2800" y="5234759"/>
            <a:ext cx="812800" cy="812800"/>
          </a:xfrm>
          <a:prstGeom prst="rect">
            <a:avLst/>
          </a:prstGeom>
        </p:spPr>
      </p:pic>
    </p:spTree>
    <p:extLst>
      <p:ext uri="{BB962C8B-B14F-4D97-AF65-F5344CB8AC3E}">
        <p14:creationId xmlns:p14="http://schemas.microsoft.com/office/powerpoint/2010/main" val="66430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26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picture containing nature, fireplace&#10;&#10;Description automatically generated">
            <a:extLst>
              <a:ext uri="{FF2B5EF4-FFF2-40B4-BE49-F238E27FC236}">
                <a16:creationId xmlns:a16="http://schemas.microsoft.com/office/drawing/2014/main" id="{EED35CFC-3BF6-4C1C-B7D4-BC14863E0C5C}"/>
              </a:ext>
            </a:extLst>
          </p:cNvPr>
          <p:cNvPicPr>
            <a:picLocks noChangeAspect="1"/>
          </p:cNvPicPr>
          <p:nvPr/>
        </p:nvPicPr>
        <p:blipFill rotWithShape="1">
          <a:blip r:embed="rId6"/>
          <a:srcRect t="871"/>
          <a:stretch/>
        </p:blipFill>
        <p:spPr>
          <a:xfrm>
            <a:off x="0" y="0"/>
            <a:ext cx="9144000" cy="5143499"/>
          </a:xfrm>
          <a:prstGeom prst="rect">
            <a:avLst/>
          </a:prstGeom>
        </p:spPr>
      </p:pic>
      <p:sp>
        <p:nvSpPr>
          <p:cNvPr id="14" name="Rectangle 13">
            <a:extLst>
              <a:ext uri="{FF2B5EF4-FFF2-40B4-BE49-F238E27FC236}">
                <a16:creationId xmlns:a16="http://schemas.microsoft.com/office/drawing/2014/main" id="{85C3643F-FEB5-4931-B77F-869E0888DDBB}"/>
              </a:ext>
            </a:extLst>
          </p:cNvPr>
          <p:cNvSpPr/>
          <p:nvPr/>
        </p:nvSpPr>
        <p:spPr>
          <a:xfrm>
            <a:off x="0" y="0"/>
            <a:ext cx="9144000" cy="5143499"/>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20225C35-583E-4E3F-BE6D-8D6DB6393529}"/>
              </a:ext>
            </a:extLst>
          </p:cNvPr>
          <p:cNvGrpSpPr/>
          <p:nvPr/>
        </p:nvGrpSpPr>
        <p:grpSpPr>
          <a:xfrm>
            <a:off x="739291" y="1939146"/>
            <a:ext cx="2748716" cy="1600026"/>
            <a:chOff x="739291" y="1939146"/>
            <a:chExt cx="2748716" cy="1600026"/>
          </a:xfrm>
        </p:grpSpPr>
        <p:pic>
          <p:nvPicPr>
            <p:cNvPr id="30" name="Picture 29" descr="A person with the hands up&#10;&#10;Description automatically generated with low confidence">
              <a:extLst>
                <a:ext uri="{FF2B5EF4-FFF2-40B4-BE49-F238E27FC236}">
                  <a16:creationId xmlns:a16="http://schemas.microsoft.com/office/drawing/2014/main" id="{0E76F651-DEE7-40C1-BE53-E786CEA95BA6}"/>
                </a:ext>
              </a:extLst>
            </p:cNvPr>
            <p:cNvPicPr>
              <a:picLocks noChangeAspect="1"/>
            </p:cNvPicPr>
            <p:nvPr/>
          </p:nvPicPr>
          <p:blipFill>
            <a:blip r:embed="rId7"/>
            <a:stretch>
              <a:fillRect/>
            </a:stretch>
          </p:blipFill>
          <p:spPr>
            <a:xfrm flipH="1">
              <a:off x="2081202" y="2136275"/>
              <a:ext cx="1406805" cy="1402897"/>
            </a:xfrm>
            <a:prstGeom prst="ellipse">
              <a:avLst/>
            </a:prstGeom>
          </p:spPr>
        </p:pic>
        <p:grpSp>
          <p:nvGrpSpPr>
            <p:cNvPr id="31" name="Group 30">
              <a:extLst>
                <a:ext uri="{FF2B5EF4-FFF2-40B4-BE49-F238E27FC236}">
                  <a16:creationId xmlns:a16="http://schemas.microsoft.com/office/drawing/2014/main" id="{7358061F-7620-4E79-9ECB-6544A3DA1BD5}"/>
                </a:ext>
              </a:extLst>
            </p:cNvPr>
            <p:cNvGrpSpPr/>
            <p:nvPr/>
          </p:nvGrpSpPr>
          <p:grpSpPr>
            <a:xfrm rot="20579403" flipH="1">
              <a:off x="739291" y="1939146"/>
              <a:ext cx="1738312" cy="1244449"/>
              <a:chOff x="6698150" y="1091264"/>
              <a:chExt cx="2207725" cy="1580499"/>
            </a:xfrm>
          </p:grpSpPr>
          <p:pic>
            <p:nvPicPr>
              <p:cNvPr id="32" name="Picture 31" descr="Shape, circle&#10;&#10;Description automatically generated">
                <a:extLst>
                  <a:ext uri="{FF2B5EF4-FFF2-40B4-BE49-F238E27FC236}">
                    <a16:creationId xmlns:a16="http://schemas.microsoft.com/office/drawing/2014/main" id="{740AC473-D83F-472D-ABB7-608949791EF5}"/>
                  </a:ext>
                </a:extLst>
              </p:cNvPr>
              <p:cNvPicPr>
                <a:picLocks noChangeAspect="1"/>
              </p:cNvPicPr>
              <p:nvPr/>
            </p:nvPicPr>
            <p:blipFill>
              <a:blip r:embed="rId8"/>
              <a:stretch>
                <a:fillRect/>
              </a:stretch>
            </p:blipFill>
            <p:spPr>
              <a:xfrm>
                <a:off x="6698150" y="1091264"/>
                <a:ext cx="2207725" cy="1580499"/>
              </a:xfrm>
              <a:prstGeom prst="rect">
                <a:avLst/>
              </a:prstGeom>
            </p:spPr>
          </p:pic>
          <p:sp>
            <p:nvSpPr>
              <p:cNvPr id="33" name="TextBox 32">
                <a:extLst>
                  <a:ext uri="{FF2B5EF4-FFF2-40B4-BE49-F238E27FC236}">
                    <a16:creationId xmlns:a16="http://schemas.microsoft.com/office/drawing/2014/main" id="{D008B444-7D13-4979-8C17-95F8690CCA95}"/>
                  </a:ext>
                </a:extLst>
              </p:cNvPr>
              <p:cNvSpPr txBox="1"/>
              <p:nvPr/>
            </p:nvSpPr>
            <p:spPr>
              <a:xfrm>
                <a:off x="7029375" y="1424877"/>
                <a:ext cx="1585912" cy="762232"/>
              </a:xfrm>
              <a:prstGeom prst="rect">
                <a:avLst/>
              </a:prstGeom>
              <a:noFill/>
            </p:spPr>
            <p:txBody>
              <a:bodyPr wrap="square" rtlCol="0">
                <a:spAutoFit/>
              </a:bodyPr>
              <a:lstStyle/>
              <a:p>
                <a:pPr algn="ctr"/>
                <a:r>
                  <a:rPr lang="en-US" sz="1100" dirty="0">
                    <a:latin typeface="Tahoma" panose="020B0604030504040204" pitchFamily="34" charset="0"/>
                    <a:ea typeface="Tahoma" panose="020B0604030504040204" pitchFamily="34" charset="0"/>
                    <a:cs typeface="Tahoma" panose="020B0604030504040204" pitchFamily="34" charset="0"/>
                  </a:rPr>
                  <a:t>What is happening?  Who are you!?</a:t>
                </a:r>
              </a:p>
            </p:txBody>
          </p:sp>
        </p:grpSp>
      </p:grpSp>
      <p:sp>
        <p:nvSpPr>
          <p:cNvPr id="16" name="TextBox 15">
            <a:extLst>
              <a:ext uri="{FF2B5EF4-FFF2-40B4-BE49-F238E27FC236}">
                <a16:creationId xmlns:a16="http://schemas.microsoft.com/office/drawing/2014/main" id="{8D4E66B3-90EB-4472-A5D7-1DB9F9DE409D}"/>
              </a:ext>
            </a:extLst>
          </p:cNvPr>
          <p:cNvSpPr txBox="1"/>
          <p:nvPr/>
        </p:nvSpPr>
        <p:spPr>
          <a:xfrm rot="1101132">
            <a:off x="6188951" y="1786443"/>
            <a:ext cx="1868273" cy="185232"/>
          </a:xfrm>
          <a:prstGeom prst="rect">
            <a:avLst/>
          </a:prstGeom>
          <a:noFill/>
        </p:spPr>
        <p:txBody>
          <a:bodyPr wrap="square" rtlCol="0">
            <a:prstTxWarp prst="textArchUp">
              <a:avLst/>
            </a:prstTxWarp>
            <a:spAutoFit/>
          </a:bodyPr>
          <a:lstStyle/>
          <a:p>
            <a:pPr algn="ctr"/>
            <a:r>
              <a:rPr lang="en-US" b="1" dirty="0">
                <a:solidFill>
                  <a:srgbClr val="FFFFFF"/>
                </a:solidFill>
                <a:latin typeface="Tahoma" panose="020B0604030504040204" pitchFamily="34" charset="0"/>
                <a:ea typeface="Tahoma" panose="020B0604030504040204" pitchFamily="34" charset="0"/>
                <a:cs typeface="Tahoma" panose="020B0604030504040204" pitchFamily="34" charset="0"/>
              </a:rPr>
              <a:t>with Jake </a:t>
            </a:r>
            <a:r>
              <a:rPr lang="en-US" b="1" dirty="0" err="1">
                <a:solidFill>
                  <a:srgbClr val="FFFFFF"/>
                </a:solidFill>
                <a:latin typeface="Tahoma" panose="020B0604030504040204" pitchFamily="34" charset="0"/>
                <a:ea typeface="Tahoma" panose="020B0604030504040204" pitchFamily="34" charset="0"/>
                <a:cs typeface="Tahoma" panose="020B0604030504040204" pitchFamily="34" charset="0"/>
              </a:rPr>
              <a:t>Paque</a:t>
            </a:r>
            <a:endParaRPr lang="en-US" b="1"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a:extLst>
              <a:ext uri="{FF2B5EF4-FFF2-40B4-BE49-F238E27FC236}">
                <a16:creationId xmlns:a16="http://schemas.microsoft.com/office/drawing/2014/main" id="{F99E2815-5D24-48C4-8069-D4E97A9A3998}"/>
              </a:ext>
            </a:extLst>
          </p:cNvPr>
          <p:cNvSpPr txBox="1"/>
          <p:nvPr/>
        </p:nvSpPr>
        <p:spPr>
          <a:xfrm>
            <a:off x="218540" y="3653820"/>
            <a:ext cx="2889886" cy="1246495"/>
          </a:xfrm>
          <a:prstGeom prst="rect">
            <a:avLst/>
          </a:prstGeom>
          <a:noFill/>
        </p:spPr>
        <p:txBody>
          <a:bodyPr wrap="square" rtlCol="0">
            <a:spAutoFit/>
          </a:bodyPr>
          <a:lstStyle/>
          <a:p>
            <a:pPr algn="ctr"/>
            <a:r>
              <a:rPr lang="en-US" sz="1500" dirty="0">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“I have nothing but confidence.  And I will scream in every one of your fucking ears as I crush your pathetic, unvaccinated, injury-riddled teams.</a:t>
            </a:r>
          </a:p>
        </p:txBody>
      </p:sp>
      <p:sp>
        <p:nvSpPr>
          <p:cNvPr id="27" name="TextBox 26">
            <a:extLst>
              <a:ext uri="{FF2B5EF4-FFF2-40B4-BE49-F238E27FC236}">
                <a16:creationId xmlns:a16="http://schemas.microsoft.com/office/drawing/2014/main" id="{E2D86405-994E-487D-9D5B-A3C3BBAAE534}"/>
              </a:ext>
            </a:extLst>
          </p:cNvPr>
          <p:cNvSpPr txBox="1"/>
          <p:nvPr/>
        </p:nvSpPr>
        <p:spPr>
          <a:xfrm>
            <a:off x="3171766" y="3943162"/>
            <a:ext cx="2763203" cy="784830"/>
          </a:xfrm>
          <a:prstGeom prst="rect">
            <a:avLst/>
          </a:prstGeom>
          <a:noFill/>
        </p:spPr>
        <p:txBody>
          <a:bodyPr wrap="square">
            <a:spAutoFit/>
          </a:bodyPr>
          <a:lstStyle/>
          <a:p>
            <a:pPr algn="ctr"/>
            <a:r>
              <a:rPr lang="en-US" sz="1500" dirty="0">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“Daddy’s </a:t>
            </a:r>
            <a:r>
              <a:rPr lang="en-US" sz="1500" dirty="0" err="1">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gonna</a:t>
            </a:r>
            <a:r>
              <a:rPr lang="en-US" sz="1500" dirty="0">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clean house this season and wipe up all your spills.”</a:t>
            </a:r>
            <a:endParaRPr lang="en-US" sz="1500" dirty="0">
              <a:effectLst>
                <a:outerShdw blurRad="50800" dist="38100" dir="2700000" algn="tl" rotWithShape="0">
                  <a:prstClr val="black">
                    <a:alpha val="40000"/>
                  </a:prstClr>
                </a:outerShdw>
              </a:effectLst>
            </a:endParaRPr>
          </a:p>
        </p:txBody>
      </p:sp>
      <p:sp>
        <p:nvSpPr>
          <p:cNvPr id="9" name="TextBox 8">
            <a:extLst>
              <a:ext uri="{FF2B5EF4-FFF2-40B4-BE49-F238E27FC236}">
                <a16:creationId xmlns:a16="http://schemas.microsoft.com/office/drawing/2014/main" id="{30237F65-7E15-49B7-BF78-EFD0DFD1978C}"/>
              </a:ext>
            </a:extLst>
          </p:cNvPr>
          <p:cNvSpPr txBox="1"/>
          <p:nvPr/>
        </p:nvSpPr>
        <p:spPr>
          <a:xfrm>
            <a:off x="6035576" y="3653819"/>
            <a:ext cx="2893670" cy="1015663"/>
          </a:xfrm>
          <a:prstGeom prst="rect">
            <a:avLst/>
          </a:prstGeom>
          <a:noFill/>
        </p:spPr>
        <p:txBody>
          <a:bodyPr wrap="square">
            <a:spAutoFit/>
          </a:bodyPr>
          <a:lstStyle/>
          <a:p>
            <a:pPr algn="ctr"/>
            <a:r>
              <a:rPr lang="en-US" sz="1500" dirty="0">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a:t>
            </a:r>
            <a:r>
              <a:rPr lang="en-US" sz="1500" dirty="0" err="1">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VenMo</a:t>
            </a:r>
            <a:r>
              <a:rPr lang="en-US" sz="1500" dirty="0">
                <a:solidFill>
                  <a:schemeClr val="bg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me half your buy-in and save yourself the embarrassment of getting mutilated by me and my squad”</a:t>
            </a:r>
            <a:endParaRPr lang="en-US" sz="1500" dirty="0">
              <a:effectLst>
                <a:outerShdw blurRad="50800" dist="38100" dir="2700000" algn="tl" rotWithShape="0">
                  <a:prstClr val="black">
                    <a:alpha val="40000"/>
                  </a:prstClr>
                </a:outerShdw>
              </a:effectLst>
            </a:endParaRPr>
          </a:p>
        </p:txBody>
      </p:sp>
      <p:pic>
        <p:nvPicPr>
          <p:cNvPr id="2" name="Picture 1" descr="JakeHappy.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05067" y="659377"/>
            <a:ext cx="3060987" cy="3060987"/>
          </a:xfrm>
          <a:prstGeom prst="ellipse">
            <a:avLst/>
          </a:prstGeom>
        </p:spPr>
      </p:pic>
      <p:pic>
        <p:nvPicPr>
          <p:cNvPr id="3" name="Picture 2" descr="jakeBuddySysSad.jpg">
            <a:extLst>
              <a:ext uri="{FF2B5EF4-FFF2-40B4-BE49-F238E27FC236}">
                <a16:creationId xmlns:a16="http://schemas.microsoft.com/office/drawing/2014/main" id="{2A14A13D-70B8-4950-85F9-73F7D5246D92}"/>
              </a:ext>
            </a:extLst>
          </p:cNvPr>
          <p:cNvPicPr>
            <a:picLocks noChangeAspect="1"/>
          </p:cNvPicPr>
          <p:nvPr/>
        </p:nvPicPr>
        <p:blipFill rotWithShape="1">
          <a:blip r:embed="rId10">
            <a:extLst>
              <a:ext uri="{28A0092B-C50C-407E-A947-70E740481C1C}">
                <a14:useLocalDpi xmlns:a14="http://schemas.microsoft.com/office/drawing/2010/main" val="0"/>
              </a:ext>
            </a:extLst>
          </a:blip>
          <a:srcRect l="14238" t="10657" r="32497"/>
          <a:stretch/>
        </p:blipFill>
        <p:spPr>
          <a:xfrm>
            <a:off x="2998349" y="660678"/>
            <a:ext cx="3075847" cy="3063240"/>
          </a:xfrm>
          <a:prstGeom prst="ellipse">
            <a:avLst/>
          </a:prstGeom>
        </p:spPr>
      </p:pic>
      <p:pic>
        <p:nvPicPr>
          <p:cNvPr id="11" name="jakePositive_Wahp+Scratch">
            <a:hlinkClick r:id="" action="ppaction://media"/>
            <a:extLst>
              <a:ext uri="{FF2B5EF4-FFF2-40B4-BE49-F238E27FC236}">
                <a16:creationId xmlns:a16="http://schemas.microsoft.com/office/drawing/2014/main" id="{CAD3E13F-91A0-42E6-B9FB-DC1E8208E1A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2400" y="5349253"/>
            <a:ext cx="304800" cy="304800"/>
          </a:xfrm>
          <a:prstGeom prst="rect">
            <a:avLst/>
          </a:prstGeom>
        </p:spPr>
      </p:pic>
      <p:pic>
        <p:nvPicPr>
          <p:cNvPr id="38" name="howYaLikeMeNow">
            <a:hlinkClick r:id="" action="ppaction://media"/>
            <a:extLst>
              <a:ext uri="{FF2B5EF4-FFF2-40B4-BE49-F238E27FC236}">
                <a16:creationId xmlns:a16="http://schemas.microsoft.com/office/drawing/2014/main" id="{D4C01A65-1900-4D14-BE49-161BFA903893}"/>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65547" y="5375252"/>
            <a:ext cx="304800" cy="304800"/>
          </a:xfrm>
          <a:prstGeom prst="rect">
            <a:avLst/>
          </a:prstGeom>
        </p:spPr>
      </p:pic>
      <p:sp>
        <p:nvSpPr>
          <p:cNvPr id="42" name="TextBox 41">
            <a:extLst>
              <a:ext uri="{FF2B5EF4-FFF2-40B4-BE49-F238E27FC236}">
                <a16:creationId xmlns:a16="http://schemas.microsoft.com/office/drawing/2014/main" id="{87F42DB3-F7D4-4F92-853C-E0EE89892C87}"/>
              </a:ext>
            </a:extLst>
          </p:cNvPr>
          <p:cNvSpPr txBox="1"/>
          <p:nvPr/>
        </p:nvSpPr>
        <p:spPr>
          <a:xfrm rot="20516451">
            <a:off x="-291051" y="679396"/>
            <a:ext cx="3203238" cy="1271537"/>
          </a:xfrm>
          <a:prstGeom prst="rect">
            <a:avLst/>
          </a:prstGeom>
          <a:noFill/>
        </p:spPr>
        <p:txBody>
          <a:bodyPr wrap="square" rtlCol="0">
            <a:prstTxWarp prst="textArchUp">
              <a:avLst>
                <a:gd name="adj" fmla="val 10787281"/>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spc="50" dirty="0">
                <a:ln w="11430"/>
                <a:solidFill>
                  <a:srgbClr val="FFFF00"/>
                </a:solidFill>
                <a:effectLst>
                  <a:outerShdw blurRad="76200" dist="50800" dir="5400000" algn="tl" rotWithShape="0">
                    <a:srgbClr val="000000">
                      <a:alpha val="65000"/>
                    </a:srgbClr>
                  </a:outerShdw>
                </a:effectLst>
                <a:latin typeface="Tahoma" panose="020B0604030504040204" pitchFamily="34" charset="0"/>
                <a:ea typeface="Tahoma" panose="020B0604030504040204" pitchFamily="34" charset="0"/>
                <a:cs typeface="Tahoma" panose="020B0604030504040204" pitchFamily="34" charset="0"/>
              </a:rPr>
              <a:t>actually</a:t>
            </a:r>
          </a:p>
        </p:txBody>
      </p:sp>
      <p:pic>
        <p:nvPicPr>
          <p:cNvPr id="44" name="Picture 43" descr="A person and person smiling&#10;&#10;Description automatically generated with low confidence">
            <a:extLst>
              <a:ext uri="{FF2B5EF4-FFF2-40B4-BE49-F238E27FC236}">
                <a16:creationId xmlns:a16="http://schemas.microsoft.com/office/drawing/2014/main" id="{BF2A48E7-6C6F-4957-BE2B-AC66E1B6001B}"/>
              </a:ext>
            </a:extLst>
          </p:cNvPr>
          <p:cNvPicPr>
            <a:picLocks noChangeAspect="1"/>
          </p:cNvPicPr>
          <p:nvPr/>
        </p:nvPicPr>
        <p:blipFill rotWithShape="1">
          <a:blip r:embed="rId12"/>
          <a:srcRect l="37247" t="20445" r="12650" b="41001"/>
          <a:stretch/>
        </p:blipFill>
        <p:spPr>
          <a:xfrm>
            <a:off x="2968583" y="658493"/>
            <a:ext cx="3097471" cy="3072216"/>
          </a:xfrm>
          <a:prstGeom prst="ellipse">
            <a:avLst/>
          </a:prstGeom>
        </p:spPr>
      </p:pic>
      <p:sp>
        <p:nvSpPr>
          <p:cNvPr id="15" name="TextBox 14">
            <a:extLst>
              <a:ext uri="{FF2B5EF4-FFF2-40B4-BE49-F238E27FC236}">
                <a16:creationId xmlns:a16="http://schemas.microsoft.com/office/drawing/2014/main" id="{78EB6502-0E3F-4DB8-9DF6-9695E08ADE2E}"/>
              </a:ext>
            </a:extLst>
          </p:cNvPr>
          <p:cNvSpPr txBox="1"/>
          <p:nvPr/>
        </p:nvSpPr>
        <p:spPr>
          <a:xfrm>
            <a:off x="-37263" y="866432"/>
            <a:ext cx="9181263" cy="3890891"/>
          </a:xfrm>
          <a:prstGeom prst="rect">
            <a:avLst/>
          </a:prstGeom>
          <a:noFill/>
        </p:spPr>
        <p:txBody>
          <a:bodyPr wrap="square" rtlCol="0">
            <a:prstTxWarp prst="textArchU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8000" b="1" spc="50" dirty="0">
                <a:ln w="11430"/>
                <a:solidFill>
                  <a:srgbClr val="FFFF00"/>
                </a:solidFill>
                <a:effectLst>
                  <a:outerShdw blurRad="76200" dist="50800" dir="5400000" algn="tl" rotWithShape="0">
                    <a:srgbClr val="000000">
                      <a:alpha val="65000"/>
                    </a:srgbClr>
                  </a:outerShdw>
                </a:effectLst>
                <a:latin typeface="Tahoma" panose="020B0604030504040204" pitchFamily="34" charset="0"/>
                <a:ea typeface="Tahoma" panose="020B0604030504040204" pitchFamily="34" charset="0"/>
                <a:cs typeface="Tahoma" panose="020B0604030504040204" pitchFamily="34" charset="0"/>
              </a:rPr>
              <a:t>Staying Positive</a:t>
            </a:r>
          </a:p>
        </p:txBody>
      </p:sp>
    </p:spTree>
    <p:extLst>
      <p:ext uri="{BB962C8B-B14F-4D97-AF65-F5344CB8AC3E}">
        <p14:creationId xmlns:p14="http://schemas.microsoft.com/office/powerpoint/2010/main" val="131761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 fill="hold"/>
                                        <p:tgtEl>
                                          <p:spTgt spid="11"/>
                                        </p:tgtEl>
                                      </p:cBhvr>
                                    </p:cmd>
                                  </p:childTnLst>
                                </p:cTn>
                              </p:par>
                              <p:par>
                                <p:cTn id="7" presetID="22" presetClass="entr" presetSubtype="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up)">
                                      <p:cBhvr>
                                        <p:cTn id="9" dur="500"/>
                                        <p:tgtEl>
                                          <p:spTgt spid="3"/>
                                        </p:tgtEl>
                                      </p:cBhvr>
                                    </p:animEffect>
                                  </p:childTnLst>
                                </p:cTn>
                              </p:par>
                              <p:par>
                                <p:cTn id="10" presetID="22" presetClass="entr" presetSubtype="1"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up)">
                                      <p:cBhvr>
                                        <p:cTn id="15" dur="500"/>
                                        <p:tgtEl>
                                          <p:spTgt spid="2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par>
                                <p:cTn id="19" presetID="1" presetClass="entr" presetSubtype="0" fill="hold" nodeType="withEffect">
                                  <p:stCondLst>
                                    <p:cond delay="2000"/>
                                  </p:stCondLst>
                                  <p:childTnLst>
                                    <p:set>
                                      <p:cBhvr>
                                        <p:cTn id="20" dur="1" fill="hold">
                                          <p:stCondLst>
                                            <p:cond delay="0"/>
                                          </p:stCondLst>
                                        </p:cTn>
                                        <p:tgtEl>
                                          <p:spTgt spid="35"/>
                                        </p:tgtEl>
                                        <p:attrNameLst>
                                          <p:attrName>style.visibility</p:attrName>
                                        </p:attrNameLst>
                                      </p:cBhvr>
                                      <p:to>
                                        <p:strVal val="visible"/>
                                      </p:to>
                                    </p:set>
                                  </p:childTnLst>
                                </p:cTn>
                              </p:par>
                              <p:par>
                                <p:cTn id="21" presetID="42" presetClass="path" presetSubtype="0" accel="50000" decel="50000" fill="hold" nodeType="withEffect">
                                  <p:stCondLst>
                                    <p:cond delay="2000"/>
                                  </p:stCondLst>
                                  <p:childTnLst>
                                    <p:animMotion origin="layout" path="M 0.25399 -0.00587 L 3.61111E-6 0.00031 " pathEditMode="relative" rAng="0" ptsTypes="AA">
                                      <p:cBhvr>
                                        <p:cTn id="22" dur="2000" fill="hold"/>
                                        <p:tgtEl>
                                          <p:spTgt spid="35"/>
                                        </p:tgtEl>
                                        <p:attrNameLst>
                                          <p:attrName>ppt_x</p:attrName>
                                          <p:attrName>ppt_y</p:attrName>
                                        </p:attrNameLst>
                                      </p:cBhvr>
                                      <p:rCtr x="-12708" y="309"/>
                                    </p:animMotion>
                                  </p:childTnLst>
                                </p:cTn>
                              </p:par>
                              <p:par>
                                <p:cTn id="23" presetID="53" presetClass="entr" presetSubtype="16" fill="hold" grpId="0" nodeType="withEffect">
                                  <p:stCondLst>
                                    <p:cond delay="5000"/>
                                  </p:stCondLst>
                                  <p:childTnLst>
                                    <p:set>
                                      <p:cBhvr>
                                        <p:cTn id="24" dur="1" fill="hold">
                                          <p:stCondLst>
                                            <p:cond delay="0"/>
                                          </p:stCondLst>
                                        </p:cTn>
                                        <p:tgtEl>
                                          <p:spTgt spid="42"/>
                                        </p:tgtEl>
                                        <p:attrNameLst>
                                          <p:attrName>style.visibility</p:attrName>
                                        </p:attrNameLst>
                                      </p:cBhvr>
                                      <p:to>
                                        <p:strVal val="visible"/>
                                      </p:to>
                                    </p:set>
                                    <p:anim calcmode="lin" valueType="num">
                                      <p:cBhvr>
                                        <p:cTn id="25" dur="500" fill="hold"/>
                                        <p:tgtEl>
                                          <p:spTgt spid="42"/>
                                        </p:tgtEl>
                                        <p:attrNameLst>
                                          <p:attrName>ppt_w</p:attrName>
                                        </p:attrNameLst>
                                      </p:cBhvr>
                                      <p:tavLst>
                                        <p:tav tm="0">
                                          <p:val>
                                            <p:fltVal val="0"/>
                                          </p:val>
                                        </p:tav>
                                        <p:tav tm="100000">
                                          <p:val>
                                            <p:strVal val="#ppt_w"/>
                                          </p:val>
                                        </p:tav>
                                      </p:tavLst>
                                    </p:anim>
                                    <p:anim calcmode="lin" valueType="num">
                                      <p:cBhvr>
                                        <p:cTn id="26" dur="500" fill="hold"/>
                                        <p:tgtEl>
                                          <p:spTgt spid="42"/>
                                        </p:tgtEl>
                                        <p:attrNameLst>
                                          <p:attrName>ppt_h</p:attrName>
                                        </p:attrNameLst>
                                      </p:cBhvr>
                                      <p:tavLst>
                                        <p:tav tm="0">
                                          <p:val>
                                            <p:fltVal val="0"/>
                                          </p:val>
                                        </p:tav>
                                        <p:tav tm="100000">
                                          <p:val>
                                            <p:strVal val="#ppt_h"/>
                                          </p:val>
                                        </p:tav>
                                      </p:tavLst>
                                    </p:anim>
                                    <p:animEffect transition="in" filter="fade">
                                      <p:cBhvr>
                                        <p:cTn id="27" dur="500"/>
                                        <p:tgtEl>
                                          <p:spTgt spid="42"/>
                                        </p:tgtEl>
                                      </p:cBhvr>
                                    </p:animEffect>
                                  </p:childTnLst>
                                </p:cTn>
                              </p:par>
                              <p:par>
                                <p:cTn id="28" presetID="22" presetClass="exit" presetSubtype="4" fill="hold" grpId="0" nodeType="withEffect">
                                  <p:stCondLst>
                                    <p:cond delay="5500"/>
                                  </p:stCondLst>
                                  <p:childTnLst>
                                    <p:animEffect transition="out" filter="wipe(down)">
                                      <p:cBhvr>
                                        <p:cTn id="29" dur="2000"/>
                                        <p:tgtEl>
                                          <p:spTgt spid="14"/>
                                        </p:tgtEl>
                                      </p:cBhvr>
                                    </p:animEffect>
                                    <p:set>
                                      <p:cBhvr>
                                        <p:cTn id="30" dur="1" fill="hold">
                                          <p:stCondLst>
                                            <p:cond delay="1999"/>
                                          </p:stCondLst>
                                        </p:cTn>
                                        <p:tgtEl>
                                          <p:spTgt spid="14"/>
                                        </p:tgtEl>
                                        <p:attrNameLst>
                                          <p:attrName>style.visibility</p:attrName>
                                        </p:attrNameLst>
                                      </p:cBhvr>
                                      <p:to>
                                        <p:strVal val="hidden"/>
                                      </p:to>
                                    </p:set>
                                  </p:childTnLst>
                                </p:cTn>
                              </p:par>
                              <p:par>
                                <p:cTn id="31" presetID="22" presetClass="entr" presetSubtype="4" fill="hold" nodeType="withEffect">
                                  <p:stCondLst>
                                    <p:cond delay="5500"/>
                                  </p:stCondLst>
                                  <p:childTnLst>
                                    <p:set>
                                      <p:cBhvr>
                                        <p:cTn id="32" dur="1" fill="hold">
                                          <p:stCondLst>
                                            <p:cond delay="0"/>
                                          </p:stCondLst>
                                        </p:cTn>
                                        <p:tgtEl>
                                          <p:spTgt spid="44"/>
                                        </p:tgtEl>
                                        <p:attrNameLst>
                                          <p:attrName>style.visibility</p:attrName>
                                        </p:attrNameLst>
                                      </p:cBhvr>
                                      <p:to>
                                        <p:strVal val="visible"/>
                                      </p:to>
                                    </p:set>
                                    <p:animEffect transition="in" filter="wipe(down)">
                                      <p:cBhvr>
                                        <p:cTn id="33" dur="3000"/>
                                        <p:tgtEl>
                                          <p:spTgt spid="44"/>
                                        </p:tgtEl>
                                      </p:cBhvr>
                                    </p:animEffect>
                                  </p:childTnLst>
                                </p:cTn>
                              </p:par>
                              <p:par>
                                <p:cTn id="34" presetID="1" presetClass="mediacall" presetSubtype="0" fill="hold" nodeType="withEffect">
                                  <p:stCondLst>
                                    <p:cond delay="5500"/>
                                  </p:stCondLst>
                                  <p:childTnLst>
                                    <p:cmd type="call" cmd="playFrom(0.0)">
                                      <p:cBhvr>
                                        <p:cTn id="35" dur="25182" fill="hold"/>
                                        <p:tgtEl>
                                          <p:spTgt spid="38"/>
                                        </p:tgtEl>
                                      </p:cBhvr>
                                    </p:cmd>
                                  </p:childTnLst>
                                </p:cTn>
                              </p:par>
                            </p:childTnLst>
                          </p:cTn>
                        </p:par>
                      </p:childTnLst>
                    </p:cTn>
                  </p:par>
                  <p:par>
                    <p:cTn id="36" fill="hold">
                      <p:stCondLst>
                        <p:cond delay="indefinite"/>
                      </p:stCondLst>
                      <p:childTnLst>
                        <p:par>
                          <p:cTn id="37" fill="hold">
                            <p:stCondLst>
                              <p:cond delay="0"/>
                            </p:stCondLst>
                            <p:childTnLst>
                              <p:par>
                                <p:cTn id="38" presetID="3" presetClass="mediacall" presetSubtype="0" fill="hold" nodeType="clickEffect">
                                  <p:stCondLst>
                                    <p:cond delay="0"/>
                                  </p:stCondLst>
                                  <p:childTnLst>
                                    <p:cmd type="call" cmd="stop">
                                      <p:cBhvr>
                                        <p:cTn id="39"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3939">
                <p:cTn id="40" fill="hold" display="0">
                  <p:stCondLst>
                    <p:cond delay="indefinite"/>
                  </p:stCondLst>
                  <p:endCondLst>
                    <p:cond evt="onStopAudio" delay="0">
                      <p:tgtEl>
                        <p:sldTgt/>
                      </p:tgtEl>
                    </p:cond>
                  </p:endCondLst>
                </p:cTn>
                <p:tgtEl>
                  <p:spTgt spid="11"/>
                </p:tgtEl>
              </p:cMediaNode>
            </p:audio>
            <p:audio>
              <p:cMediaNode vol="80000">
                <p:cTn id="41" fill="hold" display="0">
                  <p:stCondLst>
                    <p:cond delay="indefinite"/>
                  </p:stCondLst>
                  <p:endCondLst>
                    <p:cond evt="onStopAudio" delay="0">
                      <p:tgtEl>
                        <p:sldTgt/>
                      </p:tgtEl>
                    </p:cond>
                  </p:endCondLst>
                </p:cTn>
                <p:tgtEl>
                  <p:spTgt spid="38"/>
                </p:tgtEl>
              </p:cMediaNode>
            </p:audio>
          </p:childTnLst>
        </p:cTn>
      </p:par>
    </p:tnLst>
    <p:bldLst>
      <p:bldP spid="14" grpId="0" animBg="1"/>
      <p:bldP spid="17" grpId="0"/>
      <p:bldP spid="27" grpId="0"/>
      <p:bldP spid="9"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66"/>
          <p:cNvSpPr txBox="1"/>
          <p:nvPr/>
        </p:nvSpPr>
        <p:spPr>
          <a:xfrm>
            <a:off x="3776913" y="367944"/>
            <a:ext cx="3926477" cy="1569660"/>
          </a:xfrm>
          <a:prstGeom prst="rect">
            <a:avLst/>
          </a:prstGeom>
          <a:noFill/>
        </p:spPr>
        <p:txBody>
          <a:bodyPr wrap="square" rtlCol="0">
            <a:spAutoFit/>
          </a:bodyPr>
          <a:lstStyle/>
          <a:p>
            <a:pPr>
              <a:lnSpc>
                <a:spcPct val="80000"/>
              </a:lnSpc>
            </a:pPr>
            <a:r>
              <a:rPr lang="en-US" sz="6000" b="1" dirty="0">
                <a:latin typeface="Tahoma" panose="020B0604030504040204" pitchFamily="34" charset="0"/>
                <a:ea typeface="Tahoma" panose="020B0604030504040204" pitchFamily="34" charset="0"/>
                <a:cs typeface="Tahoma" panose="020B0604030504040204" pitchFamily="34" charset="0"/>
              </a:rPr>
              <a:t>Welcome Gregg!</a:t>
            </a:r>
          </a:p>
        </p:txBody>
      </p:sp>
      <p:pic>
        <p:nvPicPr>
          <p:cNvPr id="2050" name="Picture 2" descr="A person smiling for the camera&#10;&#10;Description automatically generated with medium confidence">
            <a:extLst>
              <a:ext uri="{FF2B5EF4-FFF2-40B4-BE49-F238E27FC236}">
                <a16:creationId xmlns:a16="http://schemas.microsoft.com/office/drawing/2014/main" id="{05E9F5A6-52C1-4365-A350-B996C65730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8840" y="251743"/>
            <a:ext cx="1673921" cy="1673921"/>
          </a:xfrm>
          <a:prstGeom prst="ellipse">
            <a:avLst/>
          </a:prstGeom>
          <a:noFill/>
        </p:spPr>
      </p:pic>
      <p:pic>
        <p:nvPicPr>
          <p:cNvPr id="7" name="Picture 6" descr="A picture containing grass, person&#10;&#10;Description automatically generated">
            <a:extLst>
              <a:ext uri="{FF2B5EF4-FFF2-40B4-BE49-F238E27FC236}">
                <a16:creationId xmlns:a16="http://schemas.microsoft.com/office/drawing/2014/main" id="{3C9FEA3B-BD98-4FCB-9807-47F8C08B9A87}"/>
              </a:ext>
            </a:extLst>
          </p:cNvPr>
          <p:cNvPicPr>
            <a:picLocks noChangeAspect="1"/>
          </p:cNvPicPr>
          <p:nvPr/>
        </p:nvPicPr>
        <p:blipFill>
          <a:blip r:embed="rId3"/>
          <a:stretch>
            <a:fillRect/>
          </a:stretch>
        </p:blipFill>
        <p:spPr>
          <a:xfrm>
            <a:off x="5973822" y="2283182"/>
            <a:ext cx="2866274" cy="1612827"/>
          </a:xfrm>
          <a:prstGeom prst="rect">
            <a:avLst/>
          </a:prstGeom>
        </p:spPr>
      </p:pic>
      <p:pic>
        <p:nvPicPr>
          <p:cNvPr id="1026" name="Picture 2" descr="Text&#10;&#10;Description automatically generated with medium confidence">
            <a:extLst>
              <a:ext uri="{FF2B5EF4-FFF2-40B4-BE49-F238E27FC236}">
                <a16:creationId xmlns:a16="http://schemas.microsoft.com/office/drawing/2014/main" id="{E616EE9D-363D-4C48-91F2-8B30B1C973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6054" y="2391894"/>
            <a:ext cx="1012371" cy="1265463"/>
          </a:xfrm>
          <a:prstGeom prst="rect">
            <a:avLst/>
          </a:prstGeom>
          <a:noFill/>
        </p:spPr>
      </p:pic>
      <p:pic>
        <p:nvPicPr>
          <p:cNvPr id="2" name="Picture 2" descr="Icon&#10;&#10;Description automatically generated">
            <a:extLst>
              <a:ext uri="{FF2B5EF4-FFF2-40B4-BE49-F238E27FC236}">
                <a16:creationId xmlns:a16="http://schemas.microsoft.com/office/drawing/2014/main" id="{3571C906-53B6-4B17-9AB6-AF6B7E2394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8396" y="2437244"/>
            <a:ext cx="889394" cy="1099862"/>
          </a:xfrm>
          <a:prstGeom prst="rect">
            <a:avLst/>
          </a:prstGeom>
          <a:noFill/>
        </p:spPr>
      </p:pic>
      <p:sp>
        <p:nvSpPr>
          <p:cNvPr id="8" name="TextBox 7">
            <a:extLst>
              <a:ext uri="{FF2B5EF4-FFF2-40B4-BE49-F238E27FC236}">
                <a16:creationId xmlns:a16="http://schemas.microsoft.com/office/drawing/2014/main" id="{5999B454-3165-4072-8540-08CC68C6B031}"/>
              </a:ext>
            </a:extLst>
          </p:cNvPr>
          <p:cNvSpPr txBox="1"/>
          <p:nvPr/>
        </p:nvSpPr>
        <p:spPr>
          <a:xfrm>
            <a:off x="1856053" y="3874473"/>
            <a:ext cx="1012372"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Giants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fan</a:t>
            </a:r>
          </a:p>
        </p:txBody>
      </p:sp>
      <p:sp>
        <p:nvSpPr>
          <p:cNvPr id="9" name="TextBox 8">
            <a:extLst>
              <a:ext uri="{FF2B5EF4-FFF2-40B4-BE49-F238E27FC236}">
                <a16:creationId xmlns:a16="http://schemas.microsoft.com/office/drawing/2014/main" id="{8AC698C1-3492-49F7-93B0-BD6FD8F4865B}"/>
              </a:ext>
            </a:extLst>
          </p:cNvPr>
          <p:cNvSpPr txBox="1"/>
          <p:nvPr/>
        </p:nvSpPr>
        <p:spPr>
          <a:xfrm>
            <a:off x="3021907" y="3720585"/>
            <a:ext cx="127052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Software Engineer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at Apple</a:t>
            </a: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ACEF9ED0-B326-4440-AE99-E066B18DEABE}"/>
              </a:ext>
            </a:extLst>
          </p:cNvPr>
          <p:cNvSpPr txBox="1"/>
          <p:nvPr/>
        </p:nvSpPr>
        <p:spPr>
          <a:xfrm>
            <a:off x="5953870" y="4028362"/>
            <a:ext cx="286627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Hands Made of Bricks</a:t>
            </a: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8" name="Picture 17" descr="A person with a beard&#10;&#10;Description automatically generated with medium confidence">
            <a:extLst>
              <a:ext uri="{FF2B5EF4-FFF2-40B4-BE49-F238E27FC236}">
                <a16:creationId xmlns:a16="http://schemas.microsoft.com/office/drawing/2014/main" id="{274AD89D-B55C-4D2C-A333-722045043BFD}"/>
              </a:ext>
            </a:extLst>
          </p:cNvPr>
          <p:cNvPicPr>
            <a:picLocks noChangeAspect="1"/>
          </p:cNvPicPr>
          <p:nvPr/>
        </p:nvPicPr>
        <p:blipFill rotWithShape="1">
          <a:blip r:embed="rId6"/>
          <a:srcRect l="7716" t="27767" r="7305" b="33292"/>
          <a:stretch/>
        </p:blipFill>
        <p:spPr>
          <a:xfrm>
            <a:off x="303904" y="2391893"/>
            <a:ext cx="1242683" cy="1265464"/>
          </a:xfrm>
          <a:prstGeom prst="ellipse">
            <a:avLst/>
          </a:prstGeom>
        </p:spPr>
      </p:pic>
      <p:sp>
        <p:nvSpPr>
          <p:cNvPr id="22" name="TextBox 21">
            <a:extLst>
              <a:ext uri="{FF2B5EF4-FFF2-40B4-BE49-F238E27FC236}">
                <a16:creationId xmlns:a16="http://schemas.microsoft.com/office/drawing/2014/main" id="{48BD4454-37B5-4616-BAAA-4C0BB746C415}"/>
              </a:ext>
            </a:extLst>
          </p:cNvPr>
          <p:cNvSpPr txBox="1"/>
          <p:nvPr/>
        </p:nvSpPr>
        <p:spPr>
          <a:xfrm>
            <a:off x="218158" y="3869574"/>
            <a:ext cx="1414173"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Friends w/</a:t>
            </a:r>
            <a:r>
              <a:rPr kumimoji="0" lang="en-US" sz="2000" b="0"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Eddieyy</a:t>
            </a:r>
            <a:endParaRPr kumimoji="0" lang="en-US" sz="2000" b="0"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3" name="Group 2">
            <a:extLst>
              <a:ext uri="{FF2B5EF4-FFF2-40B4-BE49-F238E27FC236}">
                <a16:creationId xmlns:a16="http://schemas.microsoft.com/office/drawing/2014/main" id="{2688C2BE-FE64-4942-B118-7816E5CF4151}"/>
              </a:ext>
            </a:extLst>
          </p:cNvPr>
          <p:cNvGrpSpPr/>
          <p:nvPr/>
        </p:nvGrpSpPr>
        <p:grpSpPr>
          <a:xfrm>
            <a:off x="4566832" y="2230898"/>
            <a:ext cx="1013573" cy="1717393"/>
            <a:chOff x="3546247" y="-683583"/>
            <a:chExt cx="1726793" cy="2925869"/>
          </a:xfrm>
        </p:grpSpPr>
        <p:pic>
          <p:nvPicPr>
            <p:cNvPr id="3074" name="Picture 2" descr="A picture containing sunset, sun, setting, night sky&#10;&#10;Description automatically generated">
              <a:extLst>
                <a:ext uri="{FF2B5EF4-FFF2-40B4-BE49-F238E27FC236}">
                  <a16:creationId xmlns:a16="http://schemas.microsoft.com/office/drawing/2014/main" id="{6AFA3714-2798-4C38-8EF6-75526038DE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6247" y="-683583"/>
              <a:ext cx="1726793" cy="970422"/>
            </a:xfrm>
            <a:prstGeom prst="rect">
              <a:avLst/>
            </a:prstGeom>
            <a:noFill/>
          </p:spPr>
        </p:pic>
        <p:pic>
          <p:nvPicPr>
            <p:cNvPr id="4098" name="Picture 2" descr="Map&#10;&#10;Description automatically generated">
              <a:extLst>
                <a:ext uri="{FF2B5EF4-FFF2-40B4-BE49-F238E27FC236}">
                  <a16:creationId xmlns:a16="http://schemas.microsoft.com/office/drawing/2014/main" id="{2556C341-3DC3-4318-A1E3-BD90F319A3E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099" t="25074" r="23482" b="18032"/>
            <a:stretch/>
          </p:blipFill>
          <p:spPr bwMode="auto">
            <a:xfrm>
              <a:off x="3546247" y="286839"/>
              <a:ext cx="1726793" cy="871401"/>
            </a:xfrm>
            <a:prstGeom prst="rect">
              <a:avLst/>
            </a:prstGeom>
            <a:noFill/>
          </p:spPr>
        </p:pic>
        <p:pic>
          <p:nvPicPr>
            <p:cNvPr id="6146" name="Picture 2" descr="See the source image">
              <a:extLst>
                <a:ext uri="{FF2B5EF4-FFF2-40B4-BE49-F238E27FC236}">
                  <a16:creationId xmlns:a16="http://schemas.microsoft.com/office/drawing/2014/main" id="{257C4738-C85E-4596-BD65-0563D473FFF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16296"/>
            <a:stretch/>
          </p:blipFill>
          <p:spPr bwMode="auto">
            <a:xfrm>
              <a:off x="3546247" y="1158241"/>
              <a:ext cx="1726793" cy="1084045"/>
            </a:xfrm>
            <a:prstGeom prst="rect">
              <a:avLst/>
            </a:prstGeom>
            <a:noFill/>
          </p:spPr>
        </p:pic>
      </p:grpSp>
      <p:sp>
        <p:nvSpPr>
          <p:cNvPr id="16" name="TextBox 15">
            <a:extLst>
              <a:ext uri="{FF2B5EF4-FFF2-40B4-BE49-F238E27FC236}">
                <a16:creationId xmlns:a16="http://schemas.microsoft.com/office/drawing/2014/main" id="{AE7C21ED-B98C-4C94-8A2D-DAFEC6B40674}"/>
              </a:ext>
            </a:extLst>
          </p:cNvPr>
          <p:cNvSpPr txBox="1"/>
          <p:nvPr/>
        </p:nvSpPr>
        <p:spPr>
          <a:xfrm>
            <a:off x="4465233" y="3948291"/>
            <a:ext cx="121677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Lives in San Jose</a:t>
            </a:r>
            <a:r>
              <a:rPr kumimoji="0" lang="en-US" sz="2000" b="0"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CA</a:t>
            </a: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6348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22"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19921</TotalTime>
  <Words>4141</Words>
  <Application>Microsoft Office PowerPoint</Application>
  <PresentationFormat>On-screen Show (16:9)</PresentationFormat>
  <Paragraphs>2323</Paragraphs>
  <Slides>48</Slides>
  <Notes>0</Notes>
  <HiddenSlides>0</HiddenSlides>
  <MMClips>19</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48</vt:i4>
      </vt:variant>
    </vt:vector>
  </HeadingPairs>
  <TitlesOfParts>
    <vt:vector size="64" baseType="lpstr">
      <vt:lpstr>Arial</vt:lpstr>
      <vt:lpstr>Arial Narrow</vt:lpstr>
      <vt:lpstr>Calibri</vt:lpstr>
      <vt:lpstr>Calibri Light</vt:lpstr>
      <vt:lpstr>Cooper Black</vt:lpstr>
      <vt:lpstr>Futura BdCn BT</vt:lpstr>
      <vt:lpstr>OCR A Extended</vt:lpstr>
      <vt:lpstr>Open Sans Cond Light</vt:lpstr>
      <vt:lpstr>Open Sans Condensed Bold</vt:lpstr>
      <vt:lpstr>Roboto</vt:lpstr>
      <vt:lpstr>Rockwell</vt:lpstr>
      <vt:lpstr>Rockwell Extra Bold</vt:lpstr>
      <vt:lpstr>Segoe UI</vt:lpstr>
      <vt:lpstr>Tahoma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Office Mac 2011</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OS X 10.7</dc:creator>
  <cp:lastModifiedBy>Aaron Cao</cp:lastModifiedBy>
  <cp:revision>700</cp:revision>
  <dcterms:created xsi:type="dcterms:W3CDTF">2017-08-22T21:30:29Z</dcterms:created>
  <dcterms:modified xsi:type="dcterms:W3CDTF">2021-09-06T20:07:17Z</dcterms:modified>
</cp:coreProperties>
</file>