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p3" ContentType="audio/unknown"/>
  <Default Extension="emf" ContentType="image/x-emf"/>
  <Default Extension="jpeg" ContentType="image/jpeg"/>
  <Default Extension="tmp" ContentType="image/pn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334" r:id="rId3"/>
    <p:sldId id="345" r:id="rId4"/>
    <p:sldId id="317" r:id="rId5"/>
    <p:sldId id="335" r:id="rId6"/>
    <p:sldId id="352" r:id="rId7"/>
    <p:sldId id="346" r:id="rId8"/>
    <p:sldId id="321" r:id="rId9"/>
    <p:sldId id="313" r:id="rId10"/>
    <p:sldId id="260" r:id="rId11"/>
    <p:sldId id="329" r:id="rId12"/>
    <p:sldId id="344" r:id="rId13"/>
    <p:sldId id="354" r:id="rId14"/>
    <p:sldId id="353" r:id="rId15"/>
    <p:sldId id="347" r:id="rId16"/>
    <p:sldId id="266" r:id="rId17"/>
    <p:sldId id="343" r:id="rId18"/>
    <p:sldId id="336" r:id="rId19"/>
    <p:sldId id="337" r:id="rId20"/>
    <p:sldId id="303" r:id="rId21"/>
    <p:sldId id="305" r:id="rId22"/>
    <p:sldId id="327" r:id="rId23"/>
    <p:sldId id="348" r:id="rId24"/>
    <p:sldId id="326" r:id="rId25"/>
    <p:sldId id="263" r:id="rId26"/>
    <p:sldId id="328" r:id="rId27"/>
    <p:sldId id="318" r:id="rId28"/>
    <p:sldId id="339" r:id="rId29"/>
    <p:sldId id="316" r:id="rId30"/>
    <p:sldId id="349" r:id="rId31"/>
    <p:sldId id="319" r:id="rId32"/>
    <p:sldId id="322" r:id="rId33"/>
    <p:sldId id="325" r:id="rId34"/>
    <p:sldId id="341" r:id="rId35"/>
    <p:sldId id="340" r:id="rId36"/>
    <p:sldId id="350" r:id="rId37"/>
    <p:sldId id="283" r:id="rId38"/>
    <p:sldId id="324" r:id="rId39"/>
    <p:sldId id="333" r:id="rId40"/>
    <p:sldId id="332" r:id="rId41"/>
    <p:sldId id="265" r:id="rId42"/>
    <p:sldId id="351" r:id="rId43"/>
    <p:sldId id="331" r:id="rId4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88DB4E7-E54A-564B-95F1-6AA21C61A145}">
          <p14:sldIdLst>
            <p14:sldId id="334"/>
            <p14:sldId id="345"/>
            <p14:sldId id="317"/>
            <p14:sldId id="335"/>
            <p14:sldId id="352"/>
            <p14:sldId id="346"/>
            <p14:sldId id="321"/>
            <p14:sldId id="313"/>
            <p14:sldId id="260"/>
            <p14:sldId id="329"/>
            <p14:sldId id="344"/>
            <p14:sldId id="354"/>
            <p14:sldId id="353"/>
            <p14:sldId id="347"/>
            <p14:sldId id="266"/>
            <p14:sldId id="343"/>
            <p14:sldId id="336"/>
            <p14:sldId id="337"/>
            <p14:sldId id="303"/>
            <p14:sldId id="305"/>
            <p14:sldId id="327"/>
            <p14:sldId id="348"/>
            <p14:sldId id="326"/>
            <p14:sldId id="263"/>
            <p14:sldId id="328"/>
            <p14:sldId id="318"/>
            <p14:sldId id="339"/>
            <p14:sldId id="316"/>
            <p14:sldId id="349"/>
            <p14:sldId id="319"/>
          </p14:sldIdLst>
        </p14:section>
        <p14:section name="2018" id="{82A5E841-0D0E-2E40-B777-A5BA2735C032}">
          <p14:sldIdLst>
            <p14:sldId id="322"/>
            <p14:sldId id="325"/>
            <p14:sldId id="341"/>
            <p14:sldId id="340"/>
            <p14:sldId id="350"/>
            <p14:sldId id="283"/>
            <p14:sldId id="324"/>
            <p14:sldId id="333"/>
            <p14:sldId id="332"/>
            <p14:sldId id="265"/>
            <p14:sldId id="351"/>
            <p14:sldId id="33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5BEC"/>
    <a:srgbClr val="6F00FE"/>
    <a:srgbClr val="BFBFBF"/>
    <a:srgbClr val="4BACC6"/>
    <a:srgbClr val="5B3909"/>
    <a:srgbClr val="8A5F1F"/>
    <a:srgbClr val="8A92A0"/>
    <a:srgbClr val="89929F"/>
    <a:srgbClr val="959CA9"/>
    <a:srgbClr val="FFC9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BEE9D5-0C01-42F5-9EBB-FE64D28840BC}" v="971" dt="2018-08-26T21:57:55.353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35" autoAdjust="0"/>
    <p:restoredTop sz="88446" autoAdjust="0"/>
  </p:normalViewPr>
  <p:slideViewPr>
    <p:cSldViewPr snapToGrid="0" snapToObjects="1">
      <p:cViewPr>
        <p:scale>
          <a:sx n="139" d="100"/>
          <a:sy n="139" d="100"/>
        </p:scale>
        <p:origin x="-976" y="-9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50" Type="http://schemas.microsoft.com/office/2016/11/relationships/changesInfo" Target="changesInfos/changesInfo1.xml"/><Relationship Id="rId5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printerSettings" Target="printerSettings/printerSettings1.bin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aron Cao" userId="225b63c321d20964" providerId="LiveId" clId="{FCBEE9D5-0C01-42F5-9EBB-FE64D28840BC}"/>
    <pc:docChg chg="undo custSel addSld delSld modSld modSection">
      <pc:chgData name="Aaron Cao" userId="225b63c321d20964" providerId="LiveId" clId="{FCBEE9D5-0C01-42F5-9EBB-FE64D28840BC}" dt="2018-08-26T21:57:55.353" v="966" actId="20577"/>
      <pc:docMkLst>
        <pc:docMk/>
      </pc:docMkLst>
      <pc:sldChg chg="del">
        <pc:chgData name="Aaron Cao" userId="225b63c321d20964" providerId="LiveId" clId="{FCBEE9D5-0C01-42F5-9EBB-FE64D28840BC}" dt="2018-08-26T21:28:22.216" v="359" actId="2696"/>
        <pc:sldMkLst>
          <pc:docMk/>
          <pc:sldMk cId="2054853624" sldId="258"/>
        </pc:sldMkLst>
      </pc:sldChg>
      <pc:sldChg chg="modSp">
        <pc:chgData name="Aaron Cao" userId="225b63c321d20964" providerId="LiveId" clId="{FCBEE9D5-0C01-42F5-9EBB-FE64D28840BC}" dt="2018-08-26T21:27:43.390" v="351" actId="20577"/>
        <pc:sldMkLst>
          <pc:docMk/>
          <pc:sldMk cId="1877657954" sldId="259"/>
        </pc:sldMkLst>
        <pc:spChg chg="mod">
          <ac:chgData name="Aaron Cao" userId="225b63c321d20964" providerId="LiveId" clId="{FCBEE9D5-0C01-42F5-9EBB-FE64D28840BC}" dt="2018-08-26T21:27:43.390" v="351" actId="20577"/>
          <ac:spMkLst>
            <pc:docMk/>
            <pc:sldMk cId="1877657954" sldId="259"/>
            <ac:spMk id="2" creationId="{00000000-0000-0000-0000-000000000000}"/>
          </ac:spMkLst>
        </pc:spChg>
      </pc:sldChg>
      <pc:sldChg chg="addSp delSp modSp">
        <pc:chgData name="Aaron Cao" userId="225b63c321d20964" providerId="LiveId" clId="{FCBEE9D5-0C01-42F5-9EBB-FE64D28840BC}" dt="2018-08-26T21:57:55.353" v="966" actId="20577"/>
        <pc:sldMkLst>
          <pc:docMk/>
          <pc:sldMk cId="1785132662" sldId="260"/>
        </pc:sldMkLst>
        <pc:spChg chg="add del mod">
          <ac:chgData name="Aaron Cao" userId="225b63c321d20964" providerId="LiveId" clId="{FCBEE9D5-0C01-42F5-9EBB-FE64D28840BC}" dt="2018-08-26T21:57:55.353" v="966" actId="20577"/>
          <ac:spMkLst>
            <pc:docMk/>
            <pc:sldMk cId="1785132662" sldId="260"/>
            <ac:spMk id="4" creationId="{00000000-0000-0000-0000-000000000000}"/>
          </ac:spMkLst>
        </pc:spChg>
        <pc:spChg chg="mod">
          <ac:chgData name="Aaron Cao" userId="225b63c321d20964" providerId="LiveId" clId="{FCBEE9D5-0C01-42F5-9EBB-FE64D28840BC}" dt="2018-08-26T21:51:02.738" v="804" actId="403"/>
          <ac:spMkLst>
            <pc:docMk/>
            <pc:sldMk cId="1785132662" sldId="260"/>
            <ac:spMk id="5" creationId="{00000000-0000-0000-0000-000000000000}"/>
          </ac:spMkLst>
        </pc:spChg>
        <pc:spChg chg="mod">
          <ac:chgData name="Aaron Cao" userId="225b63c321d20964" providerId="LiveId" clId="{FCBEE9D5-0C01-42F5-9EBB-FE64D28840BC}" dt="2018-08-26T21:56:53.929" v="944" actId="14100"/>
          <ac:spMkLst>
            <pc:docMk/>
            <pc:sldMk cId="1785132662" sldId="260"/>
            <ac:spMk id="6" creationId="{00000000-0000-0000-0000-000000000000}"/>
          </ac:spMkLst>
        </pc:spChg>
      </pc:sldChg>
      <pc:sldChg chg="modSp">
        <pc:chgData name="Aaron Cao" userId="225b63c321d20964" providerId="LiveId" clId="{FCBEE9D5-0C01-42F5-9EBB-FE64D28840BC}" dt="2018-08-26T21:35:58.393" v="541" actId="1076"/>
        <pc:sldMkLst>
          <pc:docMk/>
          <pc:sldMk cId="1426017605" sldId="261"/>
        </pc:sldMkLst>
        <pc:spChg chg="mod">
          <ac:chgData name="Aaron Cao" userId="225b63c321d20964" providerId="LiveId" clId="{FCBEE9D5-0C01-42F5-9EBB-FE64D28840BC}" dt="2018-08-26T21:35:55.737" v="540" actId="1076"/>
          <ac:spMkLst>
            <pc:docMk/>
            <pc:sldMk cId="1426017605" sldId="261"/>
            <ac:spMk id="2" creationId="{00000000-0000-0000-0000-000000000000}"/>
          </ac:spMkLst>
        </pc:spChg>
        <pc:spChg chg="mod">
          <ac:chgData name="Aaron Cao" userId="225b63c321d20964" providerId="LiveId" clId="{FCBEE9D5-0C01-42F5-9EBB-FE64D28840BC}" dt="2018-08-26T21:35:58.393" v="541" actId="1076"/>
          <ac:spMkLst>
            <pc:docMk/>
            <pc:sldMk cId="1426017605" sldId="261"/>
            <ac:spMk id="4" creationId="{00000000-0000-0000-0000-000000000000}"/>
          </ac:spMkLst>
        </pc:spChg>
        <pc:spChg chg="mod">
          <ac:chgData name="Aaron Cao" userId="225b63c321d20964" providerId="LiveId" clId="{FCBEE9D5-0C01-42F5-9EBB-FE64D28840BC}" dt="2018-08-26T21:34:58.370" v="496" actId="404"/>
          <ac:spMkLst>
            <pc:docMk/>
            <pc:sldMk cId="1426017605" sldId="261"/>
            <ac:spMk id="8" creationId="{00000000-0000-0000-0000-000000000000}"/>
          </ac:spMkLst>
        </pc:spChg>
        <pc:picChg chg="mod">
          <ac:chgData name="Aaron Cao" userId="225b63c321d20964" providerId="LiveId" clId="{FCBEE9D5-0C01-42F5-9EBB-FE64D28840BC}" dt="2018-08-26T21:35:53.352" v="539" actId="1076"/>
          <ac:picMkLst>
            <pc:docMk/>
            <pc:sldMk cId="1426017605" sldId="261"/>
            <ac:picMk id="7" creationId="{00000000-0000-0000-0000-000000000000}"/>
          </ac:picMkLst>
        </pc:picChg>
      </pc:sldChg>
      <pc:sldChg chg="modSp">
        <pc:chgData name="Aaron Cao" userId="225b63c321d20964" providerId="LiveId" clId="{FCBEE9D5-0C01-42F5-9EBB-FE64D28840BC}" dt="2018-08-26T21:33:14.031" v="372" actId="20577"/>
        <pc:sldMkLst>
          <pc:docMk/>
          <pc:sldMk cId="2344235738" sldId="264"/>
        </pc:sldMkLst>
        <pc:spChg chg="mod">
          <ac:chgData name="Aaron Cao" userId="225b63c321d20964" providerId="LiveId" clId="{FCBEE9D5-0C01-42F5-9EBB-FE64D28840BC}" dt="2018-08-26T21:33:14.031" v="372" actId="20577"/>
          <ac:spMkLst>
            <pc:docMk/>
            <pc:sldMk cId="2344235738" sldId="264"/>
            <ac:spMk id="6" creationId="{00000000-0000-0000-0000-000000000000}"/>
          </ac:spMkLst>
        </pc:spChg>
      </pc:sldChg>
      <pc:sldChg chg="modSp">
        <pc:chgData name="Aaron Cao" userId="225b63c321d20964" providerId="LiveId" clId="{FCBEE9D5-0C01-42F5-9EBB-FE64D28840BC}" dt="2018-08-26T21:34:43.662" v="495" actId="20577"/>
        <pc:sldMkLst>
          <pc:docMk/>
          <pc:sldMk cId="1698493222" sldId="265"/>
        </pc:sldMkLst>
        <pc:spChg chg="mod">
          <ac:chgData name="Aaron Cao" userId="225b63c321d20964" providerId="LiveId" clId="{FCBEE9D5-0C01-42F5-9EBB-FE64D28840BC}" dt="2018-08-26T21:34:43.662" v="495" actId="20577"/>
          <ac:spMkLst>
            <pc:docMk/>
            <pc:sldMk cId="1698493222" sldId="265"/>
            <ac:spMk id="6" creationId="{00000000-0000-0000-0000-000000000000}"/>
          </ac:spMkLst>
        </pc:spChg>
      </pc:sldChg>
      <pc:sldChg chg="modSp">
        <pc:chgData name="Aaron Cao" userId="225b63c321d20964" providerId="LiveId" clId="{FCBEE9D5-0C01-42F5-9EBB-FE64D28840BC}" dt="2018-08-26T21:50:38.363" v="798" actId="20577"/>
        <pc:sldMkLst>
          <pc:docMk/>
          <pc:sldMk cId="3774668812" sldId="266"/>
        </pc:sldMkLst>
        <pc:spChg chg="mod">
          <ac:chgData name="Aaron Cao" userId="225b63c321d20964" providerId="LiveId" clId="{FCBEE9D5-0C01-42F5-9EBB-FE64D28840BC}" dt="2018-08-26T21:50:38.363" v="798" actId="20577"/>
          <ac:spMkLst>
            <pc:docMk/>
            <pc:sldMk cId="3774668812" sldId="266"/>
            <ac:spMk id="3" creationId="{00000000-0000-0000-0000-000000000000}"/>
          </ac:spMkLst>
        </pc:spChg>
      </pc:sldChg>
      <pc:sldChg chg="del">
        <pc:chgData name="Aaron Cao" userId="225b63c321d20964" providerId="LiveId" clId="{FCBEE9D5-0C01-42F5-9EBB-FE64D28840BC}" dt="2018-08-26T21:33:50.395" v="373" actId="2696"/>
        <pc:sldMkLst>
          <pc:docMk/>
          <pc:sldMk cId="1333134173" sldId="268"/>
        </pc:sldMkLst>
      </pc:sldChg>
      <pc:sldChg chg="addSp delSp modSp mod">
        <pc:chgData name="Aaron Cao" userId="225b63c321d20964" providerId="LiveId" clId="{FCBEE9D5-0C01-42F5-9EBB-FE64D28840BC}" dt="2018-08-26T18:49:51.559" v="21" actId="27918"/>
        <pc:sldMkLst>
          <pc:docMk/>
          <pc:sldMk cId="426615548" sldId="278"/>
        </pc:sldMkLst>
        <pc:graphicFrameChg chg="add mod">
          <ac:chgData name="Aaron Cao" userId="225b63c321d20964" providerId="LiveId" clId="{FCBEE9D5-0C01-42F5-9EBB-FE64D28840BC}" dt="2018-08-26T18:42:49.191" v="9" actId="14100"/>
          <ac:graphicFrameMkLst>
            <pc:docMk/>
            <pc:sldMk cId="426615548" sldId="278"/>
            <ac:graphicFrameMk id="4" creationId="{90D91BCC-A91E-40E4-B0B1-B6AD0151CEBA}"/>
          </ac:graphicFrameMkLst>
        </pc:graphicFrameChg>
        <pc:graphicFrameChg chg="del mod">
          <ac:chgData name="Aaron Cao" userId="225b63c321d20964" providerId="LiveId" clId="{FCBEE9D5-0C01-42F5-9EBB-FE64D28840BC}" dt="2018-08-26T18:42:18.258" v="1" actId="478"/>
          <ac:graphicFrameMkLst>
            <pc:docMk/>
            <pc:sldMk cId="426615548" sldId="278"/>
            <ac:graphicFrameMk id="6" creationId="{00000000-0000-0000-0000-000000000000}"/>
          </ac:graphicFrameMkLst>
        </pc:graphicFrameChg>
      </pc:sldChg>
      <pc:sldChg chg="addSp delSp modSp">
        <pc:chgData name="Aaron Cao" userId="225b63c321d20964" providerId="LiveId" clId="{FCBEE9D5-0C01-42F5-9EBB-FE64D28840BC}" dt="2018-08-26T18:50:15.359" v="40" actId="20577"/>
        <pc:sldMkLst>
          <pc:docMk/>
          <pc:sldMk cId="231088761" sldId="281"/>
        </pc:sldMkLst>
        <pc:spChg chg="del">
          <ac:chgData name="Aaron Cao" userId="225b63c321d20964" providerId="LiveId" clId="{FCBEE9D5-0C01-42F5-9EBB-FE64D28840BC}" dt="2018-08-26T18:49:23.056" v="16" actId="478"/>
          <ac:spMkLst>
            <pc:docMk/>
            <pc:sldMk cId="231088761" sldId="281"/>
            <ac:spMk id="8" creationId="{00000000-0000-0000-0000-000000000000}"/>
          </ac:spMkLst>
        </pc:spChg>
        <pc:spChg chg="del">
          <ac:chgData name="Aaron Cao" userId="225b63c321d20964" providerId="LiveId" clId="{FCBEE9D5-0C01-42F5-9EBB-FE64D28840BC}" dt="2018-08-26T18:49:20.529" v="14" actId="478"/>
          <ac:spMkLst>
            <pc:docMk/>
            <pc:sldMk cId="231088761" sldId="281"/>
            <ac:spMk id="9" creationId="{00000000-0000-0000-0000-000000000000}"/>
          </ac:spMkLst>
        </pc:spChg>
        <pc:spChg chg="del">
          <ac:chgData name="Aaron Cao" userId="225b63c321d20964" providerId="LiveId" clId="{FCBEE9D5-0C01-42F5-9EBB-FE64D28840BC}" dt="2018-08-26T18:49:18.907" v="13" actId="478"/>
          <ac:spMkLst>
            <pc:docMk/>
            <pc:sldMk cId="231088761" sldId="281"/>
            <ac:spMk id="10" creationId="{00000000-0000-0000-0000-000000000000}"/>
          </ac:spMkLst>
        </pc:spChg>
        <pc:spChg chg="del">
          <ac:chgData name="Aaron Cao" userId="225b63c321d20964" providerId="LiveId" clId="{FCBEE9D5-0C01-42F5-9EBB-FE64D28840BC}" dt="2018-08-26T18:49:16.590" v="12" actId="478"/>
          <ac:spMkLst>
            <pc:docMk/>
            <pc:sldMk cId="231088761" sldId="281"/>
            <ac:spMk id="12" creationId="{00000000-0000-0000-0000-000000000000}"/>
          </ac:spMkLst>
        </pc:spChg>
        <pc:graphicFrameChg chg="add mod modGraphic">
          <ac:chgData name="Aaron Cao" userId="225b63c321d20964" providerId="LiveId" clId="{FCBEE9D5-0C01-42F5-9EBB-FE64D28840BC}" dt="2018-08-26T18:50:15.359" v="40" actId="20577"/>
          <ac:graphicFrameMkLst>
            <pc:docMk/>
            <pc:sldMk cId="231088761" sldId="281"/>
            <ac:graphicFrameMk id="2" creationId="{CBB7833A-1A89-4B8D-886F-0311D38139BC}"/>
          </ac:graphicFrameMkLst>
        </pc:graphicFrameChg>
        <pc:graphicFrameChg chg="del">
          <ac:chgData name="Aaron Cao" userId="225b63c321d20964" providerId="LiveId" clId="{FCBEE9D5-0C01-42F5-9EBB-FE64D28840BC}" dt="2018-08-26T18:49:24.647" v="17" actId="478"/>
          <ac:graphicFrameMkLst>
            <pc:docMk/>
            <pc:sldMk cId="231088761" sldId="281"/>
            <ac:graphicFrameMk id="3" creationId="{00000000-0000-0000-0000-000000000000}"/>
          </ac:graphicFrameMkLst>
        </pc:graphicFrameChg>
        <pc:graphicFrameChg chg="del">
          <ac:chgData name="Aaron Cao" userId="225b63c321d20964" providerId="LiveId" clId="{FCBEE9D5-0C01-42F5-9EBB-FE64D28840BC}" dt="2018-08-26T18:49:21.779" v="15" actId="478"/>
          <ac:graphicFrameMkLst>
            <pc:docMk/>
            <pc:sldMk cId="231088761" sldId="281"/>
            <ac:graphicFrameMk id="4" creationId="{00000000-0000-0000-0000-000000000000}"/>
          </ac:graphicFrameMkLst>
        </pc:graphicFrameChg>
        <pc:graphicFrameChg chg="del">
          <ac:chgData name="Aaron Cao" userId="225b63c321d20964" providerId="LiveId" clId="{FCBEE9D5-0C01-42F5-9EBB-FE64D28840BC}" dt="2018-08-26T18:49:15.070" v="11" actId="478"/>
          <ac:graphicFrameMkLst>
            <pc:docMk/>
            <pc:sldMk cId="231088761" sldId="281"/>
            <ac:graphicFrameMk id="11" creationId="{00000000-0000-0000-0000-000000000000}"/>
          </ac:graphicFrameMkLst>
        </pc:graphicFrameChg>
        <pc:picChg chg="del">
          <ac:chgData name="Aaron Cao" userId="225b63c321d20964" providerId="LiveId" clId="{FCBEE9D5-0C01-42F5-9EBB-FE64D28840BC}" dt="2018-08-26T18:49:13.483" v="10" actId="478"/>
          <ac:picMkLst>
            <pc:docMk/>
            <pc:sldMk cId="231088761" sldId="281"/>
            <ac:picMk id="5" creationId="{00000000-0000-0000-0000-000000000000}"/>
          </ac:picMkLst>
        </pc:picChg>
      </pc:sldChg>
      <pc:sldChg chg="modSp">
        <pc:chgData name="Aaron Cao" userId="225b63c321d20964" providerId="LiveId" clId="{FCBEE9D5-0C01-42F5-9EBB-FE64D28840BC}" dt="2018-08-26T21:17:10.472" v="256" actId="20577"/>
        <pc:sldMkLst>
          <pc:docMk/>
          <pc:sldMk cId="3311574616" sldId="284"/>
        </pc:sldMkLst>
        <pc:spChg chg="mod">
          <ac:chgData name="Aaron Cao" userId="225b63c321d20964" providerId="LiveId" clId="{FCBEE9D5-0C01-42F5-9EBB-FE64D28840BC}" dt="2018-08-26T21:17:10.472" v="256" actId="20577"/>
          <ac:spMkLst>
            <pc:docMk/>
            <pc:sldMk cId="3311574616" sldId="284"/>
            <ac:spMk id="5" creationId="{00000000-0000-0000-0000-000000000000}"/>
          </ac:spMkLst>
        </pc:spChg>
        <pc:spChg chg="mod">
          <ac:chgData name="Aaron Cao" userId="225b63c321d20964" providerId="LiveId" clId="{FCBEE9D5-0C01-42F5-9EBB-FE64D28840BC}" dt="2018-08-26T21:17:00.442" v="255" actId="1076"/>
          <ac:spMkLst>
            <pc:docMk/>
            <pc:sldMk cId="3311574616" sldId="284"/>
            <ac:spMk id="6" creationId="{00000000-0000-0000-0000-000000000000}"/>
          </ac:spMkLst>
        </pc:spChg>
      </pc:sldChg>
      <pc:sldChg chg="delSp modSp">
        <pc:chgData name="Aaron Cao" userId="225b63c321d20964" providerId="LiveId" clId="{FCBEE9D5-0C01-42F5-9EBB-FE64D28840BC}" dt="2018-08-26T21:50:24.972" v="797" actId="478"/>
        <pc:sldMkLst>
          <pc:docMk/>
          <pc:sldMk cId="1210149334" sldId="285"/>
        </pc:sldMkLst>
        <pc:spChg chg="del">
          <ac:chgData name="Aaron Cao" userId="225b63c321d20964" providerId="LiveId" clId="{FCBEE9D5-0C01-42F5-9EBB-FE64D28840BC}" dt="2018-08-26T21:50:24.972" v="797" actId="478"/>
          <ac:spMkLst>
            <pc:docMk/>
            <pc:sldMk cId="1210149334" sldId="285"/>
            <ac:spMk id="7" creationId="{00000000-0000-0000-0000-000000000000}"/>
          </ac:spMkLst>
        </pc:spChg>
        <pc:spChg chg="mod">
          <ac:chgData name="Aaron Cao" userId="225b63c321d20964" providerId="LiveId" clId="{FCBEE9D5-0C01-42F5-9EBB-FE64D28840BC}" dt="2018-08-26T21:50:20.597" v="796" actId="20577"/>
          <ac:spMkLst>
            <pc:docMk/>
            <pc:sldMk cId="1210149334" sldId="285"/>
            <ac:spMk id="9" creationId="{00000000-0000-0000-0000-000000000000}"/>
          </ac:spMkLst>
        </pc:spChg>
      </pc:sldChg>
      <pc:sldChg chg="del">
        <pc:chgData name="Aaron Cao" userId="225b63c321d20964" providerId="LiveId" clId="{FCBEE9D5-0C01-42F5-9EBB-FE64D28840BC}" dt="2018-08-26T21:34:03.088" v="374" actId="2696"/>
        <pc:sldMkLst>
          <pc:docMk/>
          <pc:sldMk cId="3463832616" sldId="296"/>
        </pc:sldMkLst>
      </pc:sldChg>
      <pc:sldChg chg="del">
        <pc:chgData name="Aaron Cao" userId="225b63c321d20964" providerId="LiveId" clId="{FCBEE9D5-0C01-42F5-9EBB-FE64D28840BC}" dt="2018-08-26T21:34:03.135" v="375" actId="2696"/>
        <pc:sldMkLst>
          <pc:docMk/>
          <pc:sldMk cId="3388863763" sldId="297"/>
        </pc:sldMkLst>
      </pc:sldChg>
      <pc:sldChg chg="modSp">
        <pc:chgData name="Aaron Cao" userId="225b63c321d20964" providerId="LiveId" clId="{FCBEE9D5-0C01-42F5-9EBB-FE64D28840BC}" dt="2018-08-26T21:41:14.637" v="730" actId="14100"/>
        <pc:sldMkLst>
          <pc:docMk/>
          <pc:sldMk cId="1331000559" sldId="299"/>
        </pc:sldMkLst>
        <pc:spChg chg="mod">
          <ac:chgData name="Aaron Cao" userId="225b63c321d20964" providerId="LiveId" clId="{FCBEE9D5-0C01-42F5-9EBB-FE64D28840BC}" dt="2018-08-26T21:41:14.637" v="730" actId="14100"/>
          <ac:spMkLst>
            <pc:docMk/>
            <pc:sldMk cId="1331000559" sldId="299"/>
            <ac:spMk id="5" creationId="{00000000-0000-0000-0000-000000000000}"/>
          </ac:spMkLst>
        </pc:spChg>
        <pc:spChg chg="mod">
          <ac:chgData name="Aaron Cao" userId="225b63c321d20964" providerId="LiveId" clId="{FCBEE9D5-0C01-42F5-9EBB-FE64D28840BC}" dt="2018-08-26T21:40:35.121" v="728" actId="108"/>
          <ac:spMkLst>
            <pc:docMk/>
            <pc:sldMk cId="1331000559" sldId="299"/>
            <ac:spMk id="8" creationId="{00000000-0000-0000-0000-000000000000}"/>
          </ac:spMkLst>
        </pc:spChg>
      </pc:sldChg>
      <pc:sldChg chg="addSp delSp modSp">
        <pc:chgData name="Aaron Cao" userId="225b63c321d20964" providerId="LiveId" clId="{FCBEE9D5-0C01-42F5-9EBB-FE64D28840BC}" dt="2018-08-26T21:12:14.904" v="97" actId="1076"/>
        <pc:sldMkLst>
          <pc:docMk/>
          <pc:sldMk cId="2043161779" sldId="303"/>
        </pc:sldMkLst>
        <pc:spChg chg="mod">
          <ac:chgData name="Aaron Cao" userId="225b63c321d20964" providerId="LiveId" clId="{FCBEE9D5-0C01-42F5-9EBB-FE64D28840BC}" dt="2018-08-26T20:35:10.056" v="43" actId="404"/>
          <ac:spMkLst>
            <pc:docMk/>
            <pc:sldMk cId="2043161779" sldId="303"/>
            <ac:spMk id="2" creationId="{00000000-0000-0000-0000-000000000000}"/>
          </ac:spMkLst>
        </pc:spChg>
        <pc:spChg chg="mod">
          <ac:chgData name="Aaron Cao" userId="225b63c321d20964" providerId="LiveId" clId="{FCBEE9D5-0C01-42F5-9EBB-FE64D28840BC}" dt="2018-08-26T20:35:14.170" v="46" actId="404"/>
          <ac:spMkLst>
            <pc:docMk/>
            <pc:sldMk cId="2043161779" sldId="303"/>
            <ac:spMk id="8" creationId="{00000000-0000-0000-0000-000000000000}"/>
          </ac:spMkLst>
        </pc:spChg>
        <pc:graphicFrameChg chg="add mod modGraphic">
          <ac:chgData name="Aaron Cao" userId="225b63c321d20964" providerId="LiveId" clId="{FCBEE9D5-0C01-42F5-9EBB-FE64D28840BC}" dt="2018-08-26T21:10:35.745" v="80" actId="14100"/>
          <ac:graphicFrameMkLst>
            <pc:docMk/>
            <pc:sldMk cId="2043161779" sldId="303"/>
            <ac:graphicFrameMk id="3" creationId="{C52E2E37-C17F-41F1-A0CB-467A8054C5AC}"/>
          </ac:graphicFrameMkLst>
        </pc:graphicFrameChg>
        <pc:graphicFrameChg chg="del">
          <ac:chgData name="Aaron Cao" userId="225b63c321d20964" providerId="LiveId" clId="{FCBEE9D5-0C01-42F5-9EBB-FE64D28840BC}" dt="2018-08-26T21:10:05.748" v="47" actId="478"/>
          <ac:graphicFrameMkLst>
            <pc:docMk/>
            <pc:sldMk cId="2043161779" sldId="303"/>
            <ac:graphicFrameMk id="4" creationId="{00000000-0000-0000-0000-000000000000}"/>
          </ac:graphicFrameMkLst>
        </pc:graphicFrameChg>
        <pc:graphicFrameChg chg="add mod modGraphic">
          <ac:chgData name="Aaron Cao" userId="225b63c321d20964" providerId="LiveId" clId="{FCBEE9D5-0C01-42F5-9EBB-FE64D28840BC}" dt="2018-08-26T21:12:14.904" v="97" actId="1076"/>
          <ac:graphicFrameMkLst>
            <pc:docMk/>
            <pc:sldMk cId="2043161779" sldId="303"/>
            <ac:graphicFrameMk id="6" creationId="{ABDDE5B6-1AA2-40EC-B3CB-618C5D0A55EA}"/>
          </ac:graphicFrameMkLst>
        </pc:graphicFrameChg>
        <pc:graphicFrameChg chg="del">
          <ac:chgData name="Aaron Cao" userId="225b63c321d20964" providerId="LiveId" clId="{FCBEE9D5-0C01-42F5-9EBB-FE64D28840BC}" dt="2018-08-26T21:11:16.449" v="81" actId="478"/>
          <ac:graphicFrameMkLst>
            <pc:docMk/>
            <pc:sldMk cId="2043161779" sldId="303"/>
            <ac:graphicFrameMk id="7" creationId="{00000000-0000-0000-0000-000000000000}"/>
          </ac:graphicFrameMkLst>
        </pc:graphicFrameChg>
      </pc:sldChg>
      <pc:sldChg chg="modSp">
        <pc:chgData name="Aaron Cao" userId="225b63c321d20964" providerId="LiveId" clId="{FCBEE9D5-0C01-42F5-9EBB-FE64D28840BC}" dt="2018-08-26T21:28:12.527" v="358" actId="113"/>
        <pc:sldMkLst>
          <pc:docMk/>
          <pc:sldMk cId="335137169" sldId="304"/>
        </pc:sldMkLst>
        <pc:spChg chg="mod">
          <ac:chgData name="Aaron Cao" userId="225b63c321d20964" providerId="LiveId" clId="{FCBEE9D5-0C01-42F5-9EBB-FE64D28840BC}" dt="2018-08-26T21:28:12.527" v="358" actId="113"/>
          <ac:spMkLst>
            <pc:docMk/>
            <pc:sldMk cId="335137169" sldId="304"/>
            <ac:spMk id="3" creationId="{00000000-0000-0000-0000-000000000000}"/>
          </ac:spMkLst>
        </pc:spChg>
      </pc:sldChg>
      <pc:sldChg chg="modSp add del">
        <pc:chgData name="Aaron Cao" userId="225b63c321d20964" providerId="LiveId" clId="{FCBEE9D5-0C01-42F5-9EBB-FE64D28840BC}" dt="2018-08-26T21:36:06.292" v="543" actId="2696"/>
        <pc:sldMkLst>
          <pc:docMk/>
          <pc:sldMk cId="3460227651" sldId="306"/>
        </pc:sldMkLst>
        <pc:spChg chg="mod">
          <ac:chgData name="Aaron Cao" userId="225b63c321d20964" providerId="LiveId" clId="{FCBEE9D5-0C01-42F5-9EBB-FE64D28840BC}" dt="2018-08-26T21:35:37.129" v="536" actId="20577"/>
          <ac:spMkLst>
            <pc:docMk/>
            <pc:sldMk cId="3460227651" sldId="306"/>
            <ac:spMk id="4" creationId="{00000000-0000-0000-0000-000000000000}"/>
          </ac:spMkLst>
        </pc:spChg>
        <pc:picChg chg="mod">
          <ac:chgData name="Aaron Cao" userId="225b63c321d20964" providerId="LiveId" clId="{FCBEE9D5-0C01-42F5-9EBB-FE64D28840BC}" dt="2018-08-26T21:35:41.004" v="538" actId="1076"/>
          <ac:picMkLst>
            <pc:docMk/>
            <pc:sldMk cId="3460227651" sldId="306"/>
            <ac:picMk id="7" creationId="{00000000-0000-0000-0000-000000000000}"/>
          </ac:picMkLst>
        </pc:picChg>
      </pc:sldChg>
      <pc:sldChg chg="modSp add">
        <pc:chgData name="Aaron Cao" userId="225b63c321d20964" providerId="LiveId" clId="{FCBEE9D5-0C01-42F5-9EBB-FE64D28840BC}" dt="2018-08-26T21:49:45.242" v="791"/>
        <pc:sldMkLst>
          <pc:docMk/>
          <pc:sldMk cId="1923177262" sldId="307"/>
        </pc:sldMkLst>
        <pc:spChg chg="mod">
          <ac:chgData name="Aaron Cao" userId="225b63c321d20964" providerId="LiveId" clId="{FCBEE9D5-0C01-42F5-9EBB-FE64D28840BC}" dt="2018-08-26T21:37:47.326" v="582" actId="20577"/>
          <ac:spMkLst>
            <pc:docMk/>
            <pc:sldMk cId="1923177262" sldId="307"/>
            <ac:spMk id="2" creationId="{00000000-0000-0000-0000-000000000000}"/>
          </ac:spMkLst>
        </pc:spChg>
        <pc:spChg chg="mod">
          <ac:chgData name="Aaron Cao" userId="225b63c321d20964" providerId="LiveId" clId="{FCBEE9D5-0C01-42F5-9EBB-FE64D28840BC}" dt="2018-08-26T21:36:20.167" v="566" actId="14100"/>
          <ac:spMkLst>
            <pc:docMk/>
            <pc:sldMk cId="1923177262" sldId="307"/>
            <ac:spMk id="4" creationId="{00000000-0000-0000-0000-000000000000}"/>
          </ac:spMkLst>
        </pc:spChg>
        <pc:spChg chg="mod">
          <ac:chgData name="Aaron Cao" userId="225b63c321d20964" providerId="LiveId" clId="{FCBEE9D5-0C01-42F5-9EBB-FE64D28840BC}" dt="2018-08-26T21:49:45.242" v="791"/>
          <ac:spMkLst>
            <pc:docMk/>
            <pc:sldMk cId="1923177262" sldId="307"/>
            <ac:spMk id="8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%20HDD:Users:OSx10p7:Desktop:Trd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Workbook6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Workbook6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 dirty="0"/>
              <a:t># Trades </a:t>
            </a:r>
            <a:r>
              <a:rPr lang="en-US" dirty="0" smtClean="0"/>
              <a:t>by Year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# Trades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Sheet1!$B$2:$B$8</c:f>
              <c:numCache>
                <c:formatCode>@</c:formatCode>
                <c:ptCount val="7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  <c:pt idx="4">
                  <c:v>2017.0</c:v>
                </c:pt>
                <c:pt idx="5">
                  <c:v>2018.0</c:v>
                </c:pt>
                <c:pt idx="6">
                  <c:v>2019.0</c:v>
                </c:pt>
              </c:numCache>
            </c:numRef>
          </c:cat>
          <c:val>
            <c:numRef>
              <c:f>Sheet1!$A$2:$A$8</c:f>
              <c:numCache>
                <c:formatCode>General</c:formatCode>
                <c:ptCount val="7"/>
                <c:pt idx="0">
                  <c:v>1.0</c:v>
                </c:pt>
                <c:pt idx="1">
                  <c:v>4.0</c:v>
                </c:pt>
                <c:pt idx="2">
                  <c:v>6.0</c:v>
                </c:pt>
                <c:pt idx="3">
                  <c:v>7.0</c:v>
                </c:pt>
                <c:pt idx="4">
                  <c:v>2.0</c:v>
                </c:pt>
                <c:pt idx="5">
                  <c:v>5.0</c:v>
                </c:pt>
                <c:pt idx="6">
                  <c:v>15.0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474-46E0-95C0-6E89253324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1"/>
        <c:overlap val="40"/>
        <c:axId val="-2072658584"/>
        <c:axId val="-2072655048"/>
      </c:barChart>
      <c:catAx>
        <c:axId val="-2072658584"/>
        <c:scaling>
          <c:orientation val="minMax"/>
        </c:scaling>
        <c:delete val="0"/>
        <c:axPos val="l"/>
        <c:numFmt formatCode="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072655048"/>
        <c:crosses val="autoZero"/>
        <c:auto val="1"/>
        <c:lblAlgn val="ctr"/>
        <c:lblOffset val="100"/>
        <c:noMultiLvlLbl val="0"/>
      </c:catAx>
      <c:valAx>
        <c:axId val="-2072655048"/>
        <c:scaling>
          <c:orientation val="minMax"/>
          <c:max val="16.0"/>
          <c:min val="0.0"/>
        </c:scaling>
        <c:delete val="1"/>
        <c:axPos val="b"/>
        <c:numFmt formatCode="General" sourceLinked="1"/>
        <c:majorTickMark val="none"/>
        <c:minorTickMark val="none"/>
        <c:tickLblPos val="nextTo"/>
        <c:crossAx val="-20726585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# Trades </a:t>
            </a:r>
            <a:r>
              <a:rPr lang="en-US" dirty="0" smtClean="0"/>
              <a:t>by </a:t>
            </a:r>
            <a:r>
              <a:rPr lang="en-US" dirty="0" err="1" smtClean="0"/>
              <a:t>Mgr</a:t>
            </a:r>
            <a:r>
              <a:rPr lang="en-US" dirty="0" smtClean="0"/>
              <a:t> </a:t>
            </a:r>
            <a:r>
              <a:rPr lang="en-US" sz="1000" b="0" dirty="0" smtClean="0"/>
              <a:t>(all time)</a:t>
            </a:r>
            <a:endParaRPr lang="en-US" sz="1000" b="0" dirty="0"/>
          </a:p>
        </c:rich>
      </c:tx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# Times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Sheet1!$B$2:$B$18</c:f>
              <c:strCache>
                <c:ptCount val="10"/>
                <c:pt idx="0">
                  <c:v>Jeff</c:v>
                </c:pt>
                <c:pt idx="1">
                  <c:v>Albert</c:v>
                </c:pt>
                <c:pt idx="2">
                  <c:v>Jim</c:v>
                </c:pt>
                <c:pt idx="3">
                  <c:v>Kurt</c:v>
                </c:pt>
                <c:pt idx="4">
                  <c:v>TrentShall</c:v>
                </c:pt>
                <c:pt idx="5">
                  <c:v>Trevor</c:v>
                </c:pt>
                <c:pt idx="6">
                  <c:v>Bill</c:v>
                </c:pt>
                <c:pt idx="7">
                  <c:v>Jake</c:v>
                </c:pt>
                <c:pt idx="8">
                  <c:v>Andrew</c:v>
                </c:pt>
                <c:pt idx="9">
                  <c:v>Aaron</c:v>
                </c:pt>
              </c:strCache>
            </c:strRef>
          </c:cat>
          <c:val>
            <c:numRef>
              <c:f>Sheet1!$C$2:$C$18</c:f>
              <c:numCache>
                <c:formatCode>General</c:formatCode>
                <c:ptCount val="10"/>
                <c:pt idx="0">
                  <c:v>0.0</c:v>
                </c:pt>
                <c:pt idx="1">
                  <c:v>2.0</c:v>
                </c:pt>
                <c:pt idx="2">
                  <c:v>2.0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7.0</c:v>
                </c:pt>
                <c:pt idx="8">
                  <c:v>11.0</c:v>
                </c:pt>
                <c:pt idx="9">
                  <c:v>13.0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-2072633784"/>
        <c:axId val="-2072630808"/>
      </c:barChart>
      <c:catAx>
        <c:axId val="-20726337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-2072630808"/>
        <c:crosses val="autoZero"/>
        <c:auto val="1"/>
        <c:lblAlgn val="ctr"/>
        <c:lblOffset val="100"/>
        <c:noMultiLvlLbl val="0"/>
      </c:catAx>
      <c:valAx>
        <c:axId val="-20726308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0726337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</c:spPr>
  <c:txPr>
    <a:bodyPr/>
    <a:lstStyle/>
    <a:p>
      <a:pPr>
        <a:defRPr>
          <a:solidFill>
            <a:srgbClr val="000000"/>
          </a:solidFill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Spend</c:v>
                </c:pt>
              </c:strCache>
            </c:strRef>
          </c:tx>
          <c:invertIfNegative val="0"/>
          <c:val>
            <c:numRef>
              <c:f>Sheet1!$B$2:$B$17</c:f>
              <c:numCache>
                <c:formatCode>"$"#,##0;[Red]"$"#,##0</c:formatCode>
                <c:ptCount val="16"/>
                <c:pt idx="0">
                  <c:v>3.0</c:v>
                </c:pt>
                <c:pt idx="1">
                  <c:v>184.0</c:v>
                </c:pt>
                <c:pt idx="2">
                  <c:v>205.0</c:v>
                </c:pt>
                <c:pt idx="3">
                  <c:v>82.0</c:v>
                </c:pt>
                <c:pt idx="4">
                  <c:v>55.0</c:v>
                </c:pt>
                <c:pt idx="5">
                  <c:v>35.0</c:v>
                </c:pt>
                <c:pt idx="6">
                  <c:v>54.0</c:v>
                </c:pt>
                <c:pt idx="7">
                  <c:v>78.0</c:v>
                </c:pt>
                <c:pt idx="8">
                  <c:v>79.0</c:v>
                </c:pt>
                <c:pt idx="9">
                  <c:v>78.0</c:v>
                </c:pt>
                <c:pt idx="10">
                  <c:v>56.0</c:v>
                </c:pt>
                <c:pt idx="11">
                  <c:v>44.0</c:v>
                </c:pt>
                <c:pt idx="12">
                  <c:v>24.0</c:v>
                </c:pt>
                <c:pt idx="13">
                  <c:v>25.0</c:v>
                </c:pt>
                <c:pt idx="14">
                  <c:v>28.0</c:v>
                </c:pt>
                <c:pt idx="15">
                  <c:v>0.0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049470808"/>
        <c:axId val="-2049465176"/>
      </c:barChart>
      <c:catAx>
        <c:axId val="-204947080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(after) Week</a:t>
                </a:r>
                <a:endParaRPr lang="en-US" dirty="0"/>
              </a:p>
            </c:rich>
          </c:tx>
          <c:layout/>
          <c:overlay val="0"/>
        </c:title>
        <c:majorTickMark val="out"/>
        <c:minorTickMark val="none"/>
        <c:tickLblPos val="nextTo"/>
        <c:crossAx val="-2049465176"/>
        <c:crosses val="autoZero"/>
        <c:auto val="1"/>
        <c:lblAlgn val="ctr"/>
        <c:lblOffset val="100"/>
        <c:noMultiLvlLbl val="0"/>
      </c:catAx>
      <c:valAx>
        <c:axId val="-2049465176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Spend</a:t>
                </a:r>
              </a:p>
            </c:rich>
          </c:tx>
          <c:layout/>
          <c:overlay val="0"/>
        </c:title>
        <c:numFmt formatCode="&quot;$&quot;#,##0;[Red]&quot;$&quot;#,##0" sourceLinked="1"/>
        <c:majorTickMark val="out"/>
        <c:minorTickMark val="none"/>
        <c:tickLblPos val="nextTo"/>
        <c:crossAx val="-20494708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solidFill>
            <a:srgbClr val="FFFFFF"/>
          </a:solidFill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Spend</c:v>
                </c:pt>
              </c:strCache>
            </c:strRef>
          </c:tx>
          <c:invertIfNegative val="0"/>
          <c:val>
            <c:numRef>
              <c:f>Sheet1!$B$2:$B$17</c:f>
              <c:numCache>
                <c:formatCode>"$"#,##0;[Red]"$"#,##0</c:formatCode>
                <c:ptCount val="16"/>
                <c:pt idx="0">
                  <c:v>3.0</c:v>
                </c:pt>
                <c:pt idx="1">
                  <c:v>184.0</c:v>
                </c:pt>
                <c:pt idx="2">
                  <c:v>205.0</c:v>
                </c:pt>
                <c:pt idx="3">
                  <c:v>82.0</c:v>
                </c:pt>
                <c:pt idx="4">
                  <c:v>55.0</c:v>
                </c:pt>
                <c:pt idx="5">
                  <c:v>35.0</c:v>
                </c:pt>
                <c:pt idx="6">
                  <c:v>54.0</c:v>
                </c:pt>
                <c:pt idx="7">
                  <c:v>78.0</c:v>
                </c:pt>
                <c:pt idx="8">
                  <c:v>79.0</c:v>
                </c:pt>
                <c:pt idx="9">
                  <c:v>78.0</c:v>
                </c:pt>
                <c:pt idx="10">
                  <c:v>56.0</c:v>
                </c:pt>
                <c:pt idx="11">
                  <c:v>44.0</c:v>
                </c:pt>
                <c:pt idx="12">
                  <c:v>24.0</c:v>
                </c:pt>
                <c:pt idx="13">
                  <c:v>25.0</c:v>
                </c:pt>
                <c:pt idx="14">
                  <c:v>28.0</c:v>
                </c:pt>
                <c:pt idx="15">
                  <c:v>0.0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049422280"/>
        <c:axId val="-2049416648"/>
      </c:barChart>
      <c:catAx>
        <c:axId val="-204942228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(after) Week</a:t>
                </a:r>
                <a:endParaRPr lang="en-US" dirty="0"/>
              </a:p>
            </c:rich>
          </c:tx>
          <c:layout/>
          <c:overlay val="0"/>
        </c:title>
        <c:majorTickMark val="out"/>
        <c:minorTickMark val="none"/>
        <c:tickLblPos val="nextTo"/>
        <c:crossAx val="-2049416648"/>
        <c:crosses val="autoZero"/>
        <c:auto val="1"/>
        <c:lblAlgn val="ctr"/>
        <c:lblOffset val="100"/>
        <c:noMultiLvlLbl val="0"/>
      </c:catAx>
      <c:valAx>
        <c:axId val="-2049416648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Spend</a:t>
                </a:r>
              </a:p>
            </c:rich>
          </c:tx>
          <c:layout/>
          <c:overlay val="0"/>
        </c:title>
        <c:numFmt formatCode="&quot;$&quot;#,##0;[Red]&quot;$&quot;#,##0" sourceLinked="1"/>
        <c:majorTickMark val="out"/>
        <c:minorTickMark val="none"/>
        <c:tickLblPos val="nextTo"/>
        <c:crossAx val="-20494222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solidFill>
            <a:srgbClr val="FFFFFF"/>
          </a:solidFill>
        </a:defRPr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00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9AFB-0336-401E-9DDD-8413CE2E6571}" type="datetimeFigureOut">
              <a:rPr lang="en-US" smtClean="0"/>
              <a:t>9/6/20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5C8ED-494F-4975-A7D1-713AD41DD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85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9AFB-0336-401E-9DDD-8413CE2E6571}" type="datetimeFigureOut">
              <a:rPr lang="en-US" smtClean="0"/>
              <a:t>9/6/20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5C8ED-494F-4975-A7D1-713AD41DD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86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9AFB-0336-401E-9DDD-8413CE2E6571}" type="datetimeFigureOut">
              <a:rPr lang="en-US" smtClean="0"/>
              <a:t>9/6/20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5C8ED-494F-4975-A7D1-713AD41DD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179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9AFB-0336-401E-9DDD-8413CE2E6571}" type="datetimeFigureOut">
              <a:rPr lang="en-US" smtClean="0"/>
              <a:t>9/6/20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5C8ED-494F-4975-A7D1-713AD41DD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708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9AFB-0336-401E-9DDD-8413CE2E6571}" type="datetimeFigureOut">
              <a:rPr lang="en-US" smtClean="0"/>
              <a:t>9/6/20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5C8ED-494F-4975-A7D1-713AD41DD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46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9AFB-0336-401E-9DDD-8413CE2E6571}" type="datetimeFigureOut">
              <a:rPr lang="en-US" smtClean="0"/>
              <a:t>9/6/20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5C8ED-494F-4975-A7D1-713AD41DD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129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Field Bkg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f_bg_03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8" b="9682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07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m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4825" y="1168192"/>
            <a:ext cx="4128102" cy="28870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217313">
            <a:off x="-357087" y="2541622"/>
            <a:ext cx="5829300" cy="4076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82927" y="2718600"/>
            <a:ext cx="3948499" cy="29514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79477" y="2333257"/>
            <a:ext cx="4092736" cy="28102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486556">
            <a:off x="1944102" y="-557441"/>
            <a:ext cx="3602306" cy="2536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529010">
            <a:off x="483693" y="1260777"/>
            <a:ext cx="3063813" cy="16902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20574585">
            <a:off x="2749727" y="2958890"/>
            <a:ext cx="3901440" cy="25999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rot="470758">
            <a:off x="5080580" y="-844717"/>
            <a:ext cx="6038726" cy="40258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rot="20827091">
            <a:off x="-578952" y="-914932"/>
            <a:ext cx="4303363" cy="2420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 rot="21255160">
            <a:off x="4218164" y="312083"/>
            <a:ext cx="2294446" cy="14477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 rot="545656">
            <a:off x="7108670" y="2082338"/>
            <a:ext cx="1785861" cy="21869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21299823">
            <a:off x="-493086" y="1507217"/>
            <a:ext cx="2052711" cy="2463253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-3742723" y="-3124067"/>
            <a:ext cx="16767941" cy="3124067"/>
          </a:xfrm>
          <a:prstGeom prst="rect">
            <a:avLst/>
          </a:prstGeom>
          <a:solidFill>
            <a:srgbClr val="8A92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-1964885" y="5142479"/>
            <a:ext cx="13075223" cy="3690276"/>
          </a:xfrm>
          <a:prstGeom prst="rect">
            <a:avLst/>
          </a:prstGeom>
          <a:solidFill>
            <a:srgbClr val="8A92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>
            <a:off x="-4452686" y="-746088"/>
            <a:ext cx="4452686" cy="6158690"/>
          </a:xfrm>
          <a:prstGeom prst="rect">
            <a:avLst/>
          </a:prstGeom>
          <a:solidFill>
            <a:srgbClr val="8A92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6" name="Rectangle 25"/>
          <p:cNvSpPr/>
          <p:nvPr userDrawn="1"/>
        </p:nvSpPr>
        <p:spPr>
          <a:xfrm>
            <a:off x="9144000" y="-360746"/>
            <a:ext cx="5736084" cy="6158690"/>
          </a:xfrm>
          <a:prstGeom prst="rect">
            <a:avLst/>
          </a:prstGeom>
          <a:solidFill>
            <a:srgbClr val="8A92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400627" y="477876"/>
            <a:ext cx="8342746" cy="418774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399284" y="226799"/>
            <a:ext cx="8342746" cy="63776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Open Sans Cond Light"/>
                <a:cs typeface="Open Sans Cond Light"/>
              </a:rPr>
              <a:t>2016 Memories</a:t>
            </a:r>
          </a:p>
        </p:txBody>
      </p:sp>
    </p:spTree>
    <p:extLst>
      <p:ext uri="{BB962C8B-B14F-4D97-AF65-F5344CB8AC3E}">
        <p14:creationId xmlns:p14="http://schemas.microsoft.com/office/powerpoint/2010/main" val="2491024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90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9AFB-0336-401E-9DDD-8413CE2E6571}" type="datetimeFigureOut">
              <a:rPr lang="en-US" smtClean="0"/>
              <a:t>9/6/20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5C8ED-494F-4975-A7D1-713AD41DD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64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9AFB-0336-401E-9DDD-8413CE2E6571}" type="datetimeFigureOut">
              <a:rPr lang="en-US" smtClean="0"/>
              <a:t>9/6/20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5C8ED-494F-4975-A7D1-713AD41DD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858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9AFB-0336-401E-9DDD-8413CE2E6571}" type="datetimeFigureOut">
              <a:rPr lang="en-US" smtClean="0"/>
              <a:t>9/6/20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5C8ED-494F-4975-A7D1-713AD41DD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01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9AFB-0336-401E-9DDD-8413CE2E6571}" type="datetimeFigureOut">
              <a:rPr lang="en-US" smtClean="0"/>
              <a:t>9/6/20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5C8ED-494F-4975-A7D1-713AD41DD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259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9AFB-0336-401E-9DDD-8413CE2E6571}" type="datetimeFigureOut">
              <a:rPr lang="en-US" smtClean="0"/>
              <a:t>9/6/20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5C8ED-494F-4975-A7D1-713AD41DD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08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CD1C1-3B82-B144-B01A-A3AB97C24798}" type="datetimeFigureOut">
              <a:rPr lang="en-US" smtClean="0"/>
              <a:t>9/6/20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22B01-658A-DD4F-8ED1-4CF28071E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49" r:id="rId2"/>
    <p:sldLayoutId id="2147483650" r:id="rId3"/>
    <p:sldLayoutId id="2147483672" r:id="rId4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09AFB-0336-401E-9DDD-8413CE2E6571}" type="datetimeFigureOut">
              <a:rPr lang="en-US" smtClean="0"/>
              <a:t>9/6/20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5C8ED-494F-4975-A7D1-713AD41DD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325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8.jpg"/><Relationship Id="rId5" Type="http://schemas.openxmlformats.org/officeDocument/2006/relationships/image" Target="../media/image33.tmp"/><Relationship Id="rId6" Type="http://schemas.openxmlformats.org/officeDocument/2006/relationships/image" Target="../media/image18.png"/><Relationship Id="rId7" Type="http://schemas.openxmlformats.org/officeDocument/2006/relationships/image" Target="../media/image59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8.jpg"/><Relationship Id="rId5" Type="http://schemas.openxmlformats.org/officeDocument/2006/relationships/image" Target="../media/image59.png"/><Relationship Id="rId6" Type="http://schemas.openxmlformats.org/officeDocument/2006/relationships/image" Target="../media/image60.jpg"/><Relationship Id="rId7" Type="http://schemas.openxmlformats.org/officeDocument/2006/relationships/image" Target="../media/image18.png"/><Relationship Id="rId1" Type="http://schemas.microsoft.com/office/2007/relationships/media" Target="../media/media5.mp3"/><Relationship Id="rId2" Type="http://schemas.openxmlformats.org/officeDocument/2006/relationships/audio" Target="../media/media5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0.jpg"/><Relationship Id="rId5" Type="http://schemas.openxmlformats.org/officeDocument/2006/relationships/image" Target="../media/image61.jpg"/><Relationship Id="rId6" Type="http://schemas.openxmlformats.org/officeDocument/2006/relationships/image" Target="../media/image18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2.jpg"/><Relationship Id="rId12" Type="http://schemas.openxmlformats.org/officeDocument/2006/relationships/image" Target="../media/image53.jpg"/><Relationship Id="rId13" Type="http://schemas.openxmlformats.org/officeDocument/2006/relationships/image" Target="../media/image54.jpg"/><Relationship Id="rId1" Type="http://schemas.microsoft.com/office/2007/relationships/media" Target="../media/media2.mp3"/><Relationship Id="rId2" Type="http://schemas.openxmlformats.org/officeDocument/2006/relationships/audio" Target="../media/media2.mp3"/><Relationship Id="rId3" Type="http://schemas.openxmlformats.org/officeDocument/2006/relationships/slideLayout" Target="../slideLayouts/slideLayout11.xml"/><Relationship Id="rId4" Type="http://schemas.openxmlformats.org/officeDocument/2006/relationships/image" Target="../media/image62.png"/><Relationship Id="rId5" Type="http://schemas.openxmlformats.org/officeDocument/2006/relationships/image" Target="../media/image18.png"/><Relationship Id="rId6" Type="http://schemas.openxmlformats.org/officeDocument/2006/relationships/image" Target="../media/image63.png"/><Relationship Id="rId7" Type="http://schemas.openxmlformats.org/officeDocument/2006/relationships/image" Target="../media/image48.png"/><Relationship Id="rId8" Type="http://schemas.openxmlformats.org/officeDocument/2006/relationships/image" Target="../media/image49.jpg"/><Relationship Id="rId9" Type="http://schemas.openxmlformats.org/officeDocument/2006/relationships/image" Target="../media/image50.jpg"/><Relationship Id="rId10" Type="http://schemas.openxmlformats.org/officeDocument/2006/relationships/image" Target="../media/image5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5" Type="http://schemas.openxmlformats.org/officeDocument/2006/relationships/image" Target="../media/image33.tmp"/><Relationship Id="rId6" Type="http://schemas.openxmlformats.org/officeDocument/2006/relationships/image" Target="../media/image65.png"/><Relationship Id="rId7" Type="http://schemas.openxmlformats.org/officeDocument/2006/relationships/image" Target="../media/image31.tmp"/><Relationship Id="rId1" Type="http://schemas.microsoft.com/office/2007/relationships/media" Target="../media/media7.mp3"/><Relationship Id="rId2" Type="http://schemas.openxmlformats.org/officeDocument/2006/relationships/audio" Target="../media/media7.mp3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5" Type="http://schemas.openxmlformats.org/officeDocument/2006/relationships/image" Target="../media/image30.jpg"/><Relationship Id="rId6" Type="http://schemas.openxmlformats.org/officeDocument/2006/relationships/image" Target="../media/image65.png"/><Relationship Id="rId7" Type="http://schemas.openxmlformats.org/officeDocument/2006/relationships/image" Target="../media/image38.jpeg"/><Relationship Id="rId8" Type="http://schemas.openxmlformats.org/officeDocument/2006/relationships/image" Target="../media/image29.png"/><Relationship Id="rId1" Type="http://schemas.microsoft.com/office/2007/relationships/media" Target="../media/media7.mp3"/><Relationship Id="rId2" Type="http://schemas.openxmlformats.org/officeDocument/2006/relationships/audio" Target="../media/media7.mp3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3.jpg"/><Relationship Id="rId12" Type="http://schemas.openxmlformats.org/officeDocument/2006/relationships/image" Target="../media/image54.jpg"/><Relationship Id="rId1" Type="http://schemas.microsoft.com/office/2007/relationships/media" Target="../media/media2.mp3"/><Relationship Id="rId2" Type="http://schemas.openxmlformats.org/officeDocument/2006/relationships/audio" Target="../media/media2.mp3"/><Relationship Id="rId3" Type="http://schemas.openxmlformats.org/officeDocument/2006/relationships/slideLayout" Target="../slideLayouts/slideLayout11.xml"/><Relationship Id="rId4" Type="http://schemas.openxmlformats.org/officeDocument/2006/relationships/image" Target="../media/image2.jpg"/><Relationship Id="rId5" Type="http://schemas.openxmlformats.org/officeDocument/2006/relationships/image" Target="../media/image18.png"/><Relationship Id="rId6" Type="http://schemas.openxmlformats.org/officeDocument/2006/relationships/image" Target="../media/image48.png"/><Relationship Id="rId7" Type="http://schemas.openxmlformats.org/officeDocument/2006/relationships/image" Target="../media/image49.jpg"/><Relationship Id="rId8" Type="http://schemas.openxmlformats.org/officeDocument/2006/relationships/image" Target="../media/image50.jpg"/><Relationship Id="rId9" Type="http://schemas.openxmlformats.org/officeDocument/2006/relationships/image" Target="../media/image51.jpg"/><Relationship Id="rId10" Type="http://schemas.openxmlformats.org/officeDocument/2006/relationships/image" Target="../media/image5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5" Type="http://schemas.openxmlformats.org/officeDocument/2006/relationships/image" Target="../media/image66.png"/><Relationship Id="rId6" Type="http://schemas.openxmlformats.org/officeDocument/2006/relationships/image" Target="../media/image65.png"/><Relationship Id="rId1" Type="http://schemas.microsoft.com/office/2007/relationships/media" Target="../media/media7.mp3"/><Relationship Id="rId2" Type="http://schemas.openxmlformats.org/officeDocument/2006/relationships/audio" Target="../media/media7.mp3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7.png"/><Relationship Id="rId5" Type="http://schemas.openxmlformats.org/officeDocument/2006/relationships/image" Target="../media/image18.png"/><Relationship Id="rId6" Type="http://schemas.openxmlformats.org/officeDocument/2006/relationships/image" Target="../media/image65.png"/><Relationship Id="rId1" Type="http://schemas.microsoft.com/office/2007/relationships/media" Target="../media/media7.mp3"/><Relationship Id="rId2" Type="http://schemas.openxmlformats.org/officeDocument/2006/relationships/audio" Target="../media/media7.mp3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chart" Target="../charts/chart1.xml"/><Relationship Id="rId5" Type="http://schemas.openxmlformats.org/officeDocument/2006/relationships/chart" Target="../charts/chart2.xml"/><Relationship Id="rId6" Type="http://schemas.openxmlformats.org/officeDocument/2006/relationships/image" Target="../media/image18.png"/><Relationship Id="rId7" Type="http://schemas.openxmlformats.org/officeDocument/2006/relationships/image" Target="../media/image39.png"/><Relationship Id="rId8" Type="http://schemas.openxmlformats.org/officeDocument/2006/relationships/image" Target="../media/image65.png"/><Relationship Id="rId1" Type="http://schemas.microsoft.com/office/2007/relationships/media" Target="../media/media7.mp3"/><Relationship Id="rId2" Type="http://schemas.openxmlformats.org/officeDocument/2006/relationships/audio" Target="../media/media7.mp3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5" Type="http://schemas.openxmlformats.org/officeDocument/2006/relationships/image" Target="../media/image25.png"/><Relationship Id="rId6" Type="http://schemas.microsoft.com/office/2007/relationships/hdphoto" Target="../media/hdphoto1.wdp"/><Relationship Id="rId7" Type="http://schemas.openxmlformats.org/officeDocument/2006/relationships/image" Target="../media/image65.png"/><Relationship Id="rId1" Type="http://schemas.microsoft.com/office/2007/relationships/media" Target="../media/media7.mp3"/><Relationship Id="rId2" Type="http://schemas.openxmlformats.org/officeDocument/2006/relationships/audio" Target="../media/media7.mp3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chart" Target="../charts/chart3.xml"/><Relationship Id="rId5" Type="http://schemas.openxmlformats.org/officeDocument/2006/relationships/image" Target="../media/image18.png"/><Relationship Id="rId6" Type="http://schemas.openxmlformats.org/officeDocument/2006/relationships/image" Target="../media/image36.jpeg"/><Relationship Id="rId7" Type="http://schemas.openxmlformats.org/officeDocument/2006/relationships/image" Target="../media/image65.png"/><Relationship Id="rId1" Type="http://schemas.microsoft.com/office/2007/relationships/media" Target="../media/media7.mp3"/><Relationship Id="rId2" Type="http://schemas.openxmlformats.org/officeDocument/2006/relationships/audio" Target="../media/media7.mp3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2.jpg"/><Relationship Id="rId12" Type="http://schemas.openxmlformats.org/officeDocument/2006/relationships/image" Target="../media/image53.jpg"/><Relationship Id="rId13" Type="http://schemas.openxmlformats.org/officeDocument/2006/relationships/image" Target="../media/image54.jpg"/><Relationship Id="rId1" Type="http://schemas.microsoft.com/office/2007/relationships/media" Target="../media/media2.mp3"/><Relationship Id="rId2" Type="http://schemas.openxmlformats.org/officeDocument/2006/relationships/audio" Target="../media/media2.mp3"/><Relationship Id="rId3" Type="http://schemas.openxmlformats.org/officeDocument/2006/relationships/slideLayout" Target="../slideLayouts/slideLayout11.xml"/><Relationship Id="rId4" Type="http://schemas.openxmlformats.org/officeDocument/2006/relationships/image" Target="../media/image2.jpg"/><Relationship Id="rId5" Type="http://schemas.openxmlformats.org/officeDocument/2006/relationships/chart" Target="../charts/chart4.xml"/><Relationship Id="rId6" Type="http://schemas.openxmlformats.org/officeDocument/2006/relationships/image" Target="../media/image18.png"/><Relationship Id="rId7" Type="http://schemas.openxmlformats.org/officeDocument/2006/relationships/image" Target="../media/image48.png"/><Relationship Id="rId8" Type="http://schemas.openxmlformats.org/officeDocument/2006/relationships/image" Target="../media/image49.jpg"/><Relationship Id="rId9" Type="http://schemas.openxmlformats.org/officeDocument/2006/relationships/image" Target="../media/image50.jpg"/><Relationship Id="rId10" Type="http://schemas.openxmlformats.org/officeDocument/2006/relationships/image" Target="../media/image51.jp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jpg"/><Relationship Id="rId1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emf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microsoft.com/office/2007/relationships/hdphoto" Target="../media/hdphoto1.wdp"/><Relationship Id="rId10" Type="http://schemas.openxmlformats.org/officeDocument/2006/relationships/image" Target="../media/image2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5" Type="http://schemas.openxmlformats.org/officeDocument/2006/relationships/image" Target="../media/image32.tmp"/><Relationship Id="rId6" Type="http://schemas.openxmlformats.org/officeDocument/2006/relationships/image" Target="../media/image65.png"/><Relationship Id="rId1" Type="http://schemas.microsoft.com/office/2007/relationships/media" Target="../media/media7.mp3"/><Relationship Id="rId2" Type="http://schemas.openxmlformats.org/officeDocument/2006/relationships/audio" Target="../media/media7.mp3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4.jpg"/><Relationship Id="rId12" Type="http://schemas.openxmlformats.org/officeDocument/2006/relationships/image" Target="../media/image18.png"/><Relationship Id="rId1" Type="http://schemas.microsoft.com/office/2007/relationships/media" Target="../media/media2.mp3"/><Relationship Id="rId2" Type="http://schemas.openxmlformats.org/officeDocument/2006/relationships/audio" Target="../media/media2.mp3"/><Relationship Id="rId3" Type="http://schemas.openxmlformats.org/officeDocument/2006/relationships/slideLayout" Target="../slideLayouts/slideLayout11.xml"/><Relationship Id="rId4" Type="http://schemas.openxmlformats.org/officeDocument/2006/relationships/image" Target="../media/image2.jpg"/><Relationship Id="rId5" Type="http://schemas.openxmlformats.org/officeDocument/2006/relationships/image" Target="../media/image48.png"/><Relationship Id="rId6" Type="http://schemas.openxmlformats.org/officeDocument/2006/relationships/image" Target="../media/image49.jpg"/><Relationship Id="rId7" Type="http://schemas.openxmlformats.org/officeDocument/2006/relationships/image" Target="../media/image50.jpg"/><Relationship Id="rId8" Type="http://schemas.openxmlformats.org/officeDocument/2006/relationships/image" Target="../media/image51.jpg"/><Relationship Id="rId9" Type="http://schemas.openxmlformats.org/officeDocument/2006/relationships/image" Target="../media/image52.jpg"/><Relationship Id="rId10" Type="http://schemas.openxmlformats.org/officeDocument/2006/relationships/image" Target="../media/image53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tmp"/><Relationship Id="rId20" Type="http://schemas.openxmlformats.org/officeDocument/2006/relationships/image" Target="../media/image42.emf"/><Relationship Id="rId21" Type="http://schemas.openxmlformats.org/officeDocument/2006/relationships/image" Target="../media/image43.emf"/><Relationship Id="rId22" Type="http://schemas.openxmlformats.org/officeDocument/2006/relationships/image" Target="../media/image44.emf"/><Relationship Id="rId23" Type="http://schemas.openxmlformats.org/officeDocument/2006/relationships/image" Target="../media/image22.emf"/><Relationship Id="rId24" Type="http://schemas.openxmlformats.org/officeDocument/2006/relationships/image" Target="../media/image45.png"/><Relationship Id="rId25" Type="http://schemas.openxmlformats.org/officeDocument/2006/relationships/image" Target="../media/image46.png"/><Relationship Id="rId10" Type="http://schemas.openxmlformats.org/officeDocument/2006/relationships/image" Target="../media/image25.png"/><Relationship Id="rId11" Type="http://schemas.microsoft.com/office/2007/relationships/hdphoto" Target="../media/hdphoto1.wdp"/><Relationship Id="rId12" Type="http://schemas.openxmlformats.org/officeDocument/2006/relationships/image" Target="../media/image35.jpeg"/><Relationship Id="rId13" Type="http://schemas.openxmlformats.org/officeDocument/2006/relationships/image" Target="../media/image36.jpeg"/><Relationship Id="rId14" Type="http://schemas.openxmlformats.org/officeDocument/2006/relationships/image" Target="../media/image37.jpeg"/><Relationship Id="rId15" Type="http://schemas.openxmlformats.org/officeDocument/2006/relationships/image" Target="../media/image38.jpeg"/><Relationship Id="rId16" Type="http://schemas.openxmlformats.org/officeDocument/2006/relationships/image" Target="../media/image39.png"/><Relationship Id="rId17" Type="http://schemas.openxmlformats.org/officeDocument/2006/relationships/image" Target="../media/image20.png"/><Relationship Id="rId18" Type="http://schemas.openxmlformats.org/officeDocument/2006/relationships/image" Target="../media/image40.png"/><Relationship Id="rId19" Type="http://schemas.openxmlformats.org/officeDocument/2006/relationships/image" Target="../media/image41.emf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9.png"/><Relationship Id="rId3" Type="http://schemas.openxmlformats.org/officeDocument/2006/relationships/image" Target="../media/image30.jpg"/><Relationship Id="rId4" Type="http://schemas.openxmlformats.org/officeDocument/2006/relationships/image" Target="../media/image21.png"/><Relationship Id="rId5" Type="http://schemas.openxmlformats.org/officeDocument/2006/relationships/image" Target="../media/image26.jpg"/><Relationship Id="rId6" Type="http://schemas.openxmlformats.org/officeDocument/2006/relationships/image" Target="../media/image31.tmp"/><Relationship Id="rId7" Type="http://schemas.openxmlformats.org/officeDocument/2006/relationships/image" Target="../media/image32.tmp"/><Relationship Id="rId8" Type="http://schemas.openxmlformats.org/officeDocument/2006/relationships/image" Target="../media/image33.tmp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3.jpg"/><Relationship Id="rId12" Type="http://schemas.openxmlformats.org/officeDocument/2006/relationships/image" Target="../media/image54.jpg"/><Relationship Id="rId1" Type="http://schemas.microsoft.com/office/2007/relationships/media" Target="../media/media2.mp3"/><Relationship Id="rId2" Type="http://schemas.openxmlformats.org/officeDocument/2006/relationships/audio" Target="../media/media2.mp3"/><Relationship Id="rId3" Type="http://schemas.openxmlformats.org/officeDocument/2006/relationships/slideLayout" Target="../slideLayouts/slideLayout11.xml"/><Relationship Id="rId4" Type="http://schemas.openxmlformats.org/officeDocument/2006/relationships/image" Target="../media/image2.jpg"/><Relationship Id="rId5" Type="http://schemas.openxmlformats.org/officeDocument/2006/relationships/image" Target="../media/image18.png"/><Relationship Id="rId6" Type="http://schemas.openxmlformats.org/officeDocument/2006/relationships/image" Target="../media/image48.png"/><Relationship Id="rId7" Type="http://schemas.openxmlformats.org/officeDocument/2006/relationships/image" Target="../media/image49.jpg"/><Relationship Id="rId8" Type="http://schemas.openxmlformats.org/officeDocument/2006/relationships/image" Target="../media/image50.jpg"/><Relationship Id="rId9" Type="http://schemas.openxmlformats.org/officeDocument/2006/relationships/image" Target="../media/image51.jpg"/><Relationship Id="rId10" Type="http://schemas.openxmlformats.org/officeDocument/2006/relationships/image" Target="../media/image52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3.jpg"/><Relationship Id="rId12" Type="http://schemas.openxmlformats.org/officeDocument/2006/relationships/image" Target="../media/image54.jpg"/><Relationship Id="rId1" Type="http://schemas.microsoft.com/office/2007/relationships/media" Target="../media/media2.mp3"/><Relationship Id="rId2" Type="http://schemas.openxmlformats.org/officeDocument/2006/relationships/audio" Target="../media/media2.mp3"/><Relationship Id="rId3" Type="http://schemas.openxmlformats.org/officeDocument/2006/relationships/slideLayout" Target="../slideLayouts/slideLayout11.xml"/><Relationship Id="rId4" Type="http://schemas.openxmlformats.org/officeDocument/2006/relationships/image" Target="../media/image47.png"/><Relationship Id="rId5" Type="http://schemas.openxmlformats.org/officeDocument/2006/relationships/image" Target="../media/image18.png"/><Relationship Id="rId6" Type="http://schemas.openxmlformats.org/officeDocument/2006/relationships/image" Target="../media/image48.png"/><Relationship Id="rId7" Type="http://schemas.openxmlformats.org/officeDocument/2006/relationships/image" Target="../media/image49.jpg"/><Relationship Id="rId8" Type="http://schemas.openxmlformats.org/officeDocument/2006/relationships/image" Target="../media/image50.jpg"/><Relationship Id="rId9" Type="http://schemas.openxmlformats.org/officeDocument/2006/relationships/image" Target="../media/image51.jpg"/><Relationship Id="rId10" Type="http://schemas.openxmlformats.org/officeDocument/2006/relationships/image" Target="../media/image5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7.png"/><Relationship Id="rId5" Type="http://schemas.openxmlformats.org/officeDocument/2006/relationships/image" Target="../media/image16.png"/><Relationship Id="rId6" Type="http://schemas.openxmlformats.org/officeDocument/2006/relationships/image" Target="../media/image39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200px-SARS-CoV-2_without_backgrou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037" y="241059"/>
            <a:ext cx="3941587" cy="39580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7341" y="353368"/>
            <a:ext cx="9144000" cy="3585597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6700" b="1" dirty="0" smtClean="0">
                <a:ln w="11430"/>
                <a:solidFill>
                  <a:schemeClr val="bg1"/>
                </a:solidFill>
                <a:effectLst>
                  <a:glow rad="25400">
                    <a:schemeClr val="tx1">
                      <a:alpha val="12000"/>
                    </a:schemeClr>
                  </a:glow>
                  <a:outerShdw blurRad="28575" dist="38100" dir="3600000" sx="99000" sy="99000" algn="t" rotWithShape="0">
                    <a:prstClr val="black">
                      <a:alpha val="73000"/>
                    </a:prstClr>
                  </a:outerShdw>
                </a:effectLst>
                <a:latin typeface="Futura BdCn BT"/>
                <a:cs typeface="Futura BdCn BT"/>
              </a:rPr>
              <a:t>Sx3</a:t>
            </a:r>
          </a:p>
          <a:p>
            <a:pPr algn="ctr"/>
            <a:r>
              <a:rPr lang="en-US" sz="5400" b="1" dirty="0" smtClean="0">
                <a:ln w="11430"/>
                <a:solidFill>
                  <a:schemeClr val="bg1"/>
                </a:solidFill>
                <a:effectLst>
                  <a:glow rad="25400">
                    <a:schemeClr val="tx1">
                      <a:alpha val="12000"/>
                    </a:schemeClr>
                  </a:glow>
                  <a:outerShdw blurRad="28575" dist="38100" dir="3600000" sx="99000" sy="99000" algn="t" rotWithShape="0">
                    <a:prstClr val="black">
                      <a:alpha val="73000"/>
                    </a:prstClr>
                  </a:outerShdw>
                </a:effectLst>
                <a:latin typeface="Futura BdCn BT"/>
                <a:cs typeface="Futura BdCn BT"/>
              </a:rPr>
              <a:t>2020</a:t>
            </a:r>
            <a:endParaRPr lang="en-US" sz="5400" b="1" dirty="0">
              <a:ln w="11430"/>
              <a:solidFill>
                <a:schemeClr val="bg1"/>
              </a:solidFill>
              <a:effectLst>
                <a:glow rad="25400">
                  <a:schemeClr val="tx1">
                    <a:alpha val="12000"/>
                  </a:schemeClr>
                </a:glow>
                <a:outerShdw blurRad="28575" dist="38100" dir="3600000" sx="99000" sy="99000" algn="t" rotWithShape="0">
                  <a:prstClr val="black">
                    <a:alpha val="73000"/>
                  </a:prstClr>
                </a:outerShdw>
              </a:effectLst>
              <a:latin typeface="Futura BdCn BT"/>
              <a:cs typeface="Futura BdCn BT"/>
            </a:endParaRPr>
          </a:p>
        </p:txBody>
      </p:sp>
      <p:pic>
        <p:nvPicPr>
          <p:cNvPr id="3" name="Picture 2" descr="Sx3_TrophyOnl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8065">
            <a:off x="638168" y="1070593"/>
            <a:ext cx="1487048" cy="26370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4129123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FF"/>
                </a:solidFill>
                <a:latin typeface="Segoe UI"/>
                <a:cs typeface="Segoe UI"/>
              </a:rPr>
              <a:t>8</a:t>
            </a:r>
            <a:r>
              <a:rPr lang="en-US" sz="4800" b="1" baseline="30000" dirty="0" smtClean="0">
                <a:solidFill>
                  <a:srgbClr val="FFFFFF"/>
                </a:solidFill>
                <a:latin typeface="Segoe UI"/>
                <a:cs typeface="Segoe UI"/>
              </a:rPr>
              <a:t>th</a:t>
            </a:r>
            <a:r>
              <a:rPr lang="en-US" sz="4800" b="1" dirty="0" smtClean="0">
                <a:solidFill>
                  <a:srgbClr val="FFFFFF"/>
                </a:solidFill>
                <a:latin typeface="Segoe UI"/>
                <a:cs typeface="Segoe UI"/>
              </a:rPr>
              <a:t> Anniversary!</a:t>
            </a:r>
            <a:endParaRPr lang="en-US" sz="4800" b="1" dirty="0">
              <a:solidFill>
                <a:srgbClr val="FFFFFF"/>
              </a:solidFill>
              <a:latin typeface="Segoe UI"/>
              <a:cs typeface="Segoe UI"/>
            </a:endParaRPr>
          </a:p>
        </p:txBody>
      </p:sp>
      <p:pic>
        <p:nvPicPr>
          <p:cNvPr id="8" name="Picture 7" descr="Sx3_UnicornTeeCutou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894">
            <a:off x="6287244" y="1310987"/>
            <a:ext cx="2609382" cy="2426725"/>
          </a:xfrm>
          <a:prstGeom prst="rect">
            <a:avLst/>
          </a:prstGeom>
        </p:spPr>
      </p:pic>
      <p:pic>
        <p:nvPicPr>
          <p:cNvPr id="4" name="NFL-on-Fox---Theme-music_mp3ify-dot-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76443" y="4737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69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150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rgbClr val="ECA9C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Open Sans Cond Light"/>
              <a:cs typeface="Open Sans Cond Light"/>
            </a:endParaRPr>
          </a:p>
        </p:txBody>
      </p:sp>
      <p:pic>
        <p:nvPicPr>
          <p:cNvPr id="7" name="Picture 6" descr="UnicornPink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529" y="112997"/>
            <a:ext cx="905520" cy="10424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596752C-A623-45E3-8E74-4E1F96936054}"/>
              </a:ext>
            </a:extLst>
          </p:cNvPr>
          <p:cNvSpPr txBox="1"/>
          <p:nvPr/>
        </p:nvSpPr>
        <p:spPr>
          <a:xfrm>
            <a:off x="3562499" y="270589"/>
            <a:ext cx="3450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800000"/>
                </a:solidFill>
                <a:latin typeface="Open Sans Condensed Bold"/>
                <a:cs typeface="Open Sans Condensed Bold"/>
              </a:rPr>
              <a:t>Jim </a:t>
            </a:r>
            <a:r>
              <a:rPr lang="en-US" dirty="0" smtClean="0">
                <a:solidFill>
                  <a:srgbClr val="800000"/>
                </a:solidFill>
                <a:latin typeface="Open Sans Condensed Bold"/>
                <a:cs typeface="Open Sans Condensed Bold"/>
              </a:rPr>
              <a:t>Doctor Strangelove</a:t>
            </a:r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" t="4116" r="12521" b="8004"/>
          <a:stretch/>
        </p:blipFill>
        <p:spPr>
          <a:xfrm>
            <a:off x="2904249" y="175846"/>
            <a:ext cx="906601" cy="908304"/>
          </a:xfrm>
          <a:prstGeom prst="ellipse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795527"/>
              </p:ext>
            </p:extLst>
          </p:nvPr>
        </p:nvGraphicFramePr>
        <p:xfrm>
          <a:off x="5454016" y="1363043"/>
          <a:ext cx="3250368" cy="3520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49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38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0161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50037"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rgbClr val="800000"/>
                          </a:solidFill>
                          <a:latin typeface="Segoe UI"/>
                          <a:cs typeface="Segoe UI"/>
                        </a:rPr>
                        <a:t>Goff</a:t>
                      </a:r>
                      <a:endParaRPr lang="en-US" sz="1050" dirty="0">
                        <a:solidFill>
                          <a:srgbClr val="80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rgbClr val="800000"/>
                          </a:solidFill>
                          <a:latin typeface="Segoe UI"/>
                          <a:cs typeface="Segoe UI"/>
                        </a:rPr>
                        <a:t>QB13</a:t>
                      </a:r>
                      <a:endParaRPr lang="en-US" sz="1050" dirty="0">
                        <a:solidFill>
                          <a:srgbClr val="80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egoe UI"/>
                          <a:cs typeface="Segoe UI"/>
                        </a:rPr>
                        <a:t>$17 Draft</a:t>
                      </a:r>
                      <a:endParaRPr lang="en-US" sz="105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0090"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rgbClr val="800000"/>
                          </a:solidFill>
                          <a:latin typeface="Segoe UI"/>
                          <a:cs typeface="Segoe UI"/>
                        </a:rPr>
                        <a:t>Jimmy G</a:t>
                      </a:r>
                      <a:endParaRPr lang="en-US" sz="1050" dirty="0">
                        <a:solidFill>
                          <a:srgbClr val="80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rgbClr val="800000"/>
                          </a:solidFill>
                          <a:latin typeface="Segoe UI"/>
                          <a:cs typeface="Segoe UI"/>
                        </a:rPr>
                        <a:t>QB15</a:t>
                      </a:r>
                      <a:endParaRPr lang="en-US" sz="1050" dirty="0">
                        <a:solidFill>
                          <a:srgbClr val="80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err="1" smtClean="0">
                          <a:solidFill>
                            <a:srgbClr val="7F7F7F"/>
                          </a:solidFill>
                          <a:latin typeface="Segoe UI"/>
                          <a:cs typeface="Segoe UI"/>
                        </a:rPr>
                        <a:t>Wk</a:t>
                      </a:r>
                      <a:r>
                        <a:rPr lang="en-US" sz="1050" dirty="0" smtClean="0">
                          <a:solidFill>
                            <a:srgbClr val="7F7F7F"/>
                          </a:solidFill>
                          <a:latin typeface="Segoe UI"/>
                          <a:cs typeface="Segoe UI"/>
                        </a:rPr>
                        <a:t> 9 Trade</a:t>
                      </a:r>
                      <a:endParaRPr lang="en-US" sz="1050" dirty="0">
                        <a:solidFill>
                          <a:srgbClr val="7F7F7F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090"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rgbClr val="800000"/>
                          </a:solidFill>
                          <a:latin typeface="Segoe UI"/>
                          <a:cs typeface="Segoe UI"/>
                        </a:rPr>
                        <a:t>Big Ben</a:t>
                      </a:r>
                      <a:endParaRPr lang="en-US" sz="1050" dirty="0">
                        <a:solidFill>
                          <a:srgbClr val="80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rgbClr val="800000"/>
                          </a:solidFill>
                          <a:latin typeface="Segoe UI"/>
                          <a:cs typeface="Segoe UI"/>
                        </a:rPr>
                        <a:t>QB52</a:t>
                      </a:r>
                      <a:endParaRPr lang="en-US" sz="1050" dirty="0">
                        <a:solidFill>
                          <a:srgbClr val="80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egoe UI"/>
                          <a:cs typeface="Segoe UI"/>
                        </a:rPr>
                        <a:t>$11</a:t>
                      </a:r>
                      <a:r>
                        <a:rPr lang="en-US" sz="105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egoe UI"/>
                          <a:cs typeface="Segoe UI"/>
                        </a:rPr>
                        <a:t> Draft</a:t>
                      </a:r>
                      <a:endParaRPr lang="en-US" sz="105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68572927"/>
                  </a:ext>
                </a:extLst>
              </a:tr>
              <a:tr h="150037">
                <a:tc>
                  <a:txBody>
                    <a:bodyPr/>
                    <a:lstStyle/>
                    <a:p>
                      <a:r>
                        <a:rPr lang="en-US" sz="1050" dirty="0" err="1" smtClean="0">
                          <a:solidFill>
                            <a:srgbClr val="800000"/>
                          </a:solidFill>
                          <a:latin typeface="Segoe UI"/>
                          <a:cs typeface="Segoe UI"/>
                        </a:rPr>
                        <a:t>Foles</a:t>
                      </a:r>
                      <a:endParaRPr lang="en-US" sz="1050" dirty="0">
                        <a:solidFill>
                          <a:srgbClr val="80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rgbClr val="800000"/>
                          </a:solidFill>
                          <a:latin typeface="Segoe UI"/>
                          <a:cs typeface="Segoe UI"/>
                        </a:rPr>
                        <a:t>QB42</a:t>
                      </a:r>
                      <a:endParaRPr lang="en-US" sz="1050" dirty="0">
                        <a:solidFill>
                          <a:srgbClr val="80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egoe UI"/>
                          <a:cs typeface="Segoe UI"/>
                        </a:rPr>
                        <a:t>$11 Draft</a:t>
                      </a:r>
                      <a:endParaRPr lang="en-US" sz="105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037"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rgbClr val="800000"/>
                          </a:solidFill>
                          <a:latin typeface="Segoe UI"/>
                          <a:cs typeface="Segoe UI"/>
                        </a:rPr>
                        <a:t>Dalton</a:t>
                      </a:r>
                      <a:endParaRPr lang="en-US" sz="1050" dirty="0">
                        <a:solidFill>
                          <a:srgbClr val="80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rgbClr val="800000"/>
                          </a:solidFill>
                          <a:latin typeface="Segoe UI"/>
                          <a:cs typeface="Segoe UI"/>
                        </a:rPr>
                        <a:t>QB25</a:t>
                      </a:r>
                      <a:endParaRPr lang="en-US" sz="1050" dirty="0">
                        <a:solidFill>
                          <a:srgbClr val="80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egoe UI"/>
                          <a:cs typeface="Segoe UI"/>
                        </a:rPr>
                        <a:t>Wk</a:t>
                      </a:r>
                      <a:r>
                        <a:rPr lang="en-US" sz="105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egoe UI"/>
                          <a:cs typeface="Segoe UI"/>
                        </a:rPr>
                        <a:t> 13 $1 FAAB</a:t>
                      </a:r>
                      <a:endParaRPr lang="en-US" sz="105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037"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rgbClr val="800000"/>
                          </a:solidFill>
                          <a:latin typeface="Segoe UI"/>
                          <a:cs typeface="Segoe UI"/>
                        </a:rPr>
                        <a:t>Mason Rudolph</a:t>
                      </a:r>
                      <a:endParaRPr lang="en-US" sz="1050" dirty="0">
                        <a:solidFill>
                          <a:srgbClr val="80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rgbClr val="800000"/>
                          </a:solidFill>
                          <a:latin typeface="Segoe UI"/>
                          <a:cs typeface="Segoe UI"/>
                        </a:rPr>
                        <a:t>QB30</a:t>
                      </a:r>
                      <a:endParaRPr lang="en-US" sz="1050" dirty="0">
                        <a:solidFill>
                          <a:srgbClr val="80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err="1" smtClean="0">
                          <a:solidFill>
                            <a:srgbClr val="7F7F7F"/>
                          </a:solidFill>
                          <a:latin typeface="Segoe UI"/>
                          <a:cs typeface="Segoe UI"/>
                        </a:rPr>
                        <a:t>Wk</a:t>
                      </a:r>
                      <a:r>
                        <a:rPr lang="en-US" sz="1050" dirty="0" smtClean="0">
                          <a:solidFill>
                            <a:srgbClr val="7F7F7F"/>
                          </a:solidFill>
                          <a:latin typeface="Segoe UI"/>
                          <a:cs typeface="Segoe UI"/>
                        </a:rPr>
                        <a:t> 3 $25</a:t>
                      </a:r>
                      <a:r>
                        <a:rPr lang="en-US" sz="1050" baseline="0" dirty="0" smtClean="0">
                          <a:solidFill>
                            <a:srgbClr val="7F7F7F"/>
                          </a:solidFill>
                          <a:latin typeface="Segoe UI"/>
                          <a:cs typeface="Segoe UI"/>
                        </a:rPr>
                        <a:t> FAAB</a:t>
                      </a:r>
                      <a:endParaRPr lang="en-US" sz="1050" dirty="0">
                        <a:solidFill>
                          <a:srgbClr val="7F7F7F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037">
                <a:tc>
                  <a:txBody>
                    <a:bodyPr/>
                    <a:lstStyle/>
                    <a:p>
                      <a:endParaRPr lang="en-US" sz="1050" dirty="0">
                        <a:solidFill>
                          <a:srgbClr val="80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 dirty="0">
                        <a:solidFill>
                          <a:srgbClr val="80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 dirty="0">
                        <a:solidFill>
                          <a:srgbClr val="7F7F7F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037"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rgbClr val="800000"/>
                          </a:solidFill>
                          <a:latin typeface="Segoe UI"/>
                          <a:cs typeface="Segoe UI"/>
                        </a:rPr>
                        <a:t>Michael Thomas</a:t>
                      </a:r>
                      <a:endParaRPr lang="en-US" sz="1050" dirty="0">
                        <a:solidFill>
                          <a:srgbClr val="80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rgbClr val="800000"/>
                          </a:solidFill>
                          <a:latin typeface="Segoe UI"/>
                          <a:cs typeface="Segoe UI"/>
                        </a:rPr>
                        <a:t>WR1</a:t>
                      </a:r>
                      <a:endParaRPr lang="en-US" sz="1050" dirty="0">
                        <a:solidFill>
                          <a:srgbClr val="80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rgbClr val="7F7F7F"/>
                          </a:solidFill>
                          <a:latin typeface="Segoe UI"/>
                          <a:cs typeface="Segoe UI"/>
                        </a:rPr>
                        <a:t>$29 Draft</a:t>
                      </a:r>
                      <a:endParaRPr lang="en-US" sz="1050" dirty="0">
                        <a:solidFill>
                          <a:srgbClr val="FF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037"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rgbClr val="800000"/>
                          </a:solidFill>
                          <a:latin typeface="Segoe UI"/>
                          <a:cs typeface="Segoe UI"/>
                        </a:rPr>
                        <a:t>Marvin Jones</a:t>
                      </a:r>
                      <a:endParaRPr lang="en-US" sz="1050" dirty="0">
                        <a:solidFill>
                          <a:srgbClr val="80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rgbClr val="800000"/>
                          </a:solidFill>
                          <a:latin typeface="Segoe UI"/>
                          <a:cs typeface="Segoe UI"/>
                        </a:rPr>
                        <a:t>WR29</a:t>
                      </a:r>
                      <a:endParaRPr lang="en-US" sz="1050" dirty="0">
                        <a:solidFill>
                          <a:srgbClr val="80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rgbClr val="7F7F7F"/>
                          </a:solidFill>
                          <a:latin typeface="Segoe UI"/>
                          <a:cs typeface="Segoe UI"/>
                        </a:rPr>
                        <a:t>$4 Draft</a:t>
                      </a:r>
                      <a:endParaRPr lang="en-US" sz="1050" dirty="0">
                        <a:solidFill>
                          <a:srgbClr val="7F7F7F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037">
                <a:tc>
                  <a:txBody>
                    <a:bodyPr/>
                    <a:lstStyle/>
                    <a:p>
                      <a:r>
                        <a:rPr lang="en-US" sz="1050" dirty="0" err="1" smtClean="0">
                          <a:solidFill>
                            <a:srgbClr val="800000"/>
                          </a:solidFill>
                          <a:latin typeface="Segoe UI"/>
                          <a:cs typeface="Segoe UI"/>
                        </a:rPr>
                        <a:t>Tyreek</a:t>
                      </a:r>
                      <a:r>
                        <a:rPr lang="en-US" sz="1050" dirty="0" smtClean="0">
                          <a:solidFill>
                            <a:srgbClr val="800000"/>
                          </a:solidFill>
                          <a:latin typeface="Segoe UI"/>
                          <a:cs typeface="Segoe UI"/>
                        </a:rPr>
                        <a:t> Hill</a:t>
                      </a:r>
                      <a:endParaRPr lang="en-US" sz="1050" dirty="0">
                        <a:solidFill>
                          <a:srgbClr val="80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rgbClr val="800000"/>
                          </a:solidFill>
                          <a:latin typeface="Segoe UI"/>
                          <a:cs typeface="Segoe UI"/>
                        </a:rPr>
                        <a:t>WR32</a:t>
                      </a:r>
                      <a:endParaRPr lang="en-US" sz="1050" dirty="0">
                        <a:solidFill>
                          <a:srgbClr val="80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rgbClr val="7F7F7F"/>
                          </a:solidFill>
                          <a:latin typeface="Segoe UI"/>
                          <a:cs typeface="Segoe UI"/>
                        </a:rPr>
                        <a:t>$30 Draft</a:t>
                      </a:r>
                      <a:endParaRPr lang="en-US" sz="1050" dirty="0">
                        <a:solidFill>
                          <a:srgbClr val="7F7F7F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037">
                <a:tc>
                  <a:txBody>
                    <a:bodyPr/>
                    <a:lstStyle/>
                    <a:p>
                      <a:r>
                        <a:rPr lang="en-US" sz="1050" dirty="0" err="1" smtClean="0">
                          <a:solidFill>
                            <a:srgbClr val="800000"/>
                          </a:solidFill>
                          <a:latin typeface="Segoe UI"/>
                          <a:cs typeface="Segoe UI"/>
                        </a:rPr>
                        <a:t>Dede</a:t>
                      </a:r>
                      <a:endParaRPr lang="en-US" sz="1050" dirty="0">
                        <a:solidFill>
                          <a:srgbClr val="80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rgbClr val="800000"/>
                          </a:solidFill>
                          <a:latin typeface="Segoe UI"/>
                          <a:cs typeface="Segoe UI"/>
                        </a:rPr>
                        <a:t>WR42</a:t>
                      </a:r>
                      <a:endParaRPr lang="en-US" sz="1050" dirty="0">
                        <a:solidFill>
                          <a:srgbClr val="80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rgbClr val="7F7F7F"/>
                          </a:solidFill>
                          <a:latin typeface="Segoe UI"/>
                          <a:cs typeface="Segoe UI"/>
                        </a:rPr>
                        <a:t>$16 Draft</a:t>
                      </a:r>
                      <a:endParaRPr lang="en-US" sz="1050" dirty="0">
                        <a:solidFill>
                          <a:srgbClr val="7F7F7F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0037">
                <a:tc>
                  <a:txBody>
                    <a:bodyPr/>
                    <a:lstStyle/>
                    <a:p>
                      <a:r>
                        <a:rPr lang="en-US" sz="1050" dirty="0" err="1" smtClean="0">
                          <a:solidFill>
                            <a:srgbClr val="800000"/>
                          </a:solidFill>
                          <a:latin typeface="Segoe UI"/>
                          <a:cs typeface="Segoe UI"/>
                        </a:rPr>
                        <a:t>Alshon</a:t>
                      </a:r>
                      <a:endParaRPr lang="en-US" sz="1050" dirty="0">
                        <a:solidFill>
                          <a:srgbClr val="80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rgbClr val="800000"/>
                          </a:solidFill>
                          <a:latin typeface="Segoe UI"/>
                          <a:cs typeface="Segoe UI"/>
                        </a:rPr>
                        <a:t>WR61</a:t>
                      </a:r>
                      <a:endParaRPr lang="en-US" sz="1050" dirty="0">
                        <a:solidFill>
                          <a:srgbClr val="80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rgbClr val="7F7F7F"/>
                          </a:solidFill>
                          <a:latin typeface="Segoe UI"/>
                          <a:cs typeface="Segoe UI"/>
                        </a:rPr>
                        <a:t>$9</a:t>
                      </a:r>
                      <a:r>
                        <a:rPr lang="en-US" sz="1050" baseline="0" dirty="0" smtClean="0">
                          <a:solidFill>
                            <a:srgbClr val="7F7F7F"/>
                          </a:solidFill>
                          <a:latin typeface="Segoe UI"/>
                          <a:cs typeface="Segoe UI"/>
                        </a:rPr>
                        <a:t> Draft</a:t>
                      </a:r>
                      <a:endParaRPr lang="en-US" sz="1050" dirty="0">
                        <a:solidFill>
                          <a:srgbClr val="7F7F7F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037">
                <a:tc>
                  <a:txBody>
                    <a:bodyPr/>
                    <a:lstStyle/>
                    <a:p>
                      <a:r>
                        <a:rPr lang="en-US" sz="1050" dirty="0" err="1" smtClean="0">
                          <a:solidFill>
                            <a:srgbClr val="800000"/>
                          </a:solidFill>
                          <a:latin typeface="Segoe UI"/>
                          <a:cs typeface="Segoe UI"/>
                        </a:rPr>
                        <a:t>Funchess</a:t>
                      </a:r>
                      <a:endParaRPr lang="en-US" sz="1050" dirty="0">
                        <a:solidFill>
                          <a:srgbClr val="80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rgbClr val="800000"/>
                          </a:solidFill>
                          <a:latin typeface="Segoe UI"/>
                          <a:cs typeface="Segoe UI"/>
                        </a:rPr>
                        <a:t>WR187</a:t>
                      </a:r>
                      <a:endParaRPr lang="en-US" sz="1050" dirty="0">
                        <a:solidFill>
                          <a:srgbClr val="80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rgbClr val="7F7F7F"/>
                          </a:solidFill>
                          <a:latin typeface="Segoe UI"/>
                          <a:cs typeface="Segoe UI"/>
                        </a:rPr>
                        <a:t>$1 Draft</a:t>
                      </a: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037">
                <a:tc>
                  <a:txBody>
                    <a:bodyPr/>
                    <a:lstStyle/>
                    <a:p>
                      <a:endParaRPr lang="en-US" sz="1050" dirty="0">
                        <a:solidFill>
                          <a:srgbClr val="80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 dirty="0">
                        <a:solidFill>
                          <a:srgbClr val="80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 dirty="0">
                        <a:solidFill>
                          <a:srgbClr val="7F7F7F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037">
                <a:tc>
                  <a:txBody>
                    <a:bodyPr/>
                    <a:lstStyle/>
                    <a:p>
                      <a:r>
                        <a:rPr lang="en-US" sz="1050" dirty="0" err="1" smtClean="0">
                          <a:solidFill>
                            <a:srgbClr val="800000"/>
                          </a:solidFill>
                          <a:latin typeface="Segoe UI"/>
                          <a:cs typeface="Segoe UI"/>
                        </a:rPr>
                        <a:t>Tarik</a:t>
                      </a:r>
                      <a:endParaRPr lang="en-US" sz="1050" dirty="0">
                        <a:solidFill>
                          <a:srgbClr val="80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rgbClr val="800000"/>
                          </a:solidFill>
                          <a:latin typeface="Segoe UI"/>
                          <a:cs typeface="Segoe UI"/>
                        </a:rPr>
                        <a:t>RB24</a:t>
                      </a:r>
                      <a:endParaRPr lang="en-US" sz="1050" dirty="0">
                        <a:solidFill>
                          <a:srgbClr val="80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err="1" smtClean="0">
                          <a:solidFill>
                            <a:srgbClr val="7F7F7F"/>
                          </a:solidFill>
                          <a:latin typeface="Segoe UI"/>
                          <a:cs typeface="Segoe UI"/>
                        </a:rPr>
                        <a:t>Wk</a:t>
                      </a:r>
                      <a:r>
                        <a:rPr lang="en-US" sz="1050" dirty="0" smtClean="0">
                          <a:solidFill>
                            <a:srgbClr val="7F7F7F"/>
                          </a:solidFill>
                          <a:latin typeface="Segoe UI"/>
                          <a:cs typeface="Segoe UI"/>
                        </a:rPr>
                        <a:t> 10 FA</a:t>
                      </a:r>
                      <a:endParaRPr lang="en-US" sz="1050" dirty="0">
                        <a:solidFill>
                          <a:srgbClr val="7F7F7F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50037">
                <a:tc>
                  <a:txBody>
                    <a:bodyPr/>
                    <a:lstStyle/>
                    <a:p>
                      <a:r>
                        <a:rPr lang="en-US" sz="1050" dirty="0" err="1" smtClean="0">
                          <a:solidFill>
                            <a:srgbClr val="800000"/>
                          </a:solidFill>
                          <a:latin typeface="Segoe UI"/>
                          <a:cs typeface="Segoe UI"/>
                        </a:rPr>
                        <a:t>Latavius</a:t>
                      </a:r>
                      <a:r>
                        <a:rPr lang="en-US" sz="1050" dirty="0" smtClean="0">
                          <a:solidFill>
                            <a:srgbClr val="800000"/>
                          </a:solidFill>
                          <a:latin typeface="Segoe UI"/>
                          <a:cs typeface="Segoe UI"/>
                        </a:rPr>
                        <a:t> Murray</a:t>
                      </a:r>
                      <a:endParaRPr lang="en-US" sz="1050" dirty="0">
                        <a:solidFill>
                          <a:srgbClr val="80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rgbClr val="800000"/>
                          </a:solidFill>
                          <a:latin typeface="Segoe UI"/>
                          <a:cs typeface="Segoe UI"/>
                        </a:rPr>
                        <a:t>RB28</a:t>
                      </a:r>
                      <a:endParaRPr lang="en-US" sz="1050" dirty="0">
                        <a:solidFill>
                          <a:srgbClr val="80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rgbClr val="7F7F7F"/>
                          </a:solidFill>
                          <a:latin typeface="Segoe UI"/>
                          <a:cs typeface="Segoe UI"/>
                        </a:rPr>
                        <a:t>$8 Draft</a:t>
                      </a:r>
                      <a:endParaRPr lang="en-US" sz="1050" dirty="0">
                        <a:solidFill>
                          <a:srgbClr val="7F7F7F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037"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rgbClr val="800000"/>
                          </a:solidFill>
                          <a:latin typeface="Segoe UI"/>
                          <a:cs typeface="Segoe UI"/>
                        </a:rPr>
                        <a:t>Sony Michel</a:t>
                      </a:r>
                      <a:endParaRPr lang="en-US" sz="1050" dirty="0">
                        <a:solidFill>
                          <a:srgbClr val="80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rgbClr val="800000"/>
                          </a:solidFill>
                          <a:latin typeface="Segoe UI"/>
                          <a:cs typeface="Segoe UI"/>
                        </a:rPr>
                        <a:t>RB31</a:t>
                      </a:r>
                      <a:endParaRPr lang="en-US" sz="1050" dirty="0">
                        <a:solidFill>
                          <a:srgbClr val="80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rgbClr val="7F7F7F"/>
                          </a:solidFill>
                          <a:latin typeface="Segoe UI"/>
                          <a:cs typeface="Segoe UI"/>
                        </a:rPr>
                        <a:t>$18</a:t>
                      </a:r>
                      <a:r>
                        <a:rPr lang="en-US" sz="1050" baseline="0" dirty="0" smtClean="0">
                          <a:solidFill>
                            <a:srgbClr val="7F7F7F"/>
                          </a:solidFill>
                          <a:latin typeface="Segoe UI"/>
                          <a:cs typeface="Segoe UI"/>
                        </a:rPr>
                        <a:t> Draft</a:t>
                      </a:r>
                      <a:endParaRPr lang="en-US" sz="1050" dirty="0">
                        <a:solidFill>
                          <a:srgbClr val="7F7F7F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037"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rgbClr val="800000"/>
                          </a:solidFill>
                          <a:latin typeface="Segoe UI"/>
                          <a:cs typeface="Segoe UI"/>
                        </a:rPr>
                        <a:t>Damien Williams</a:t>
                      </a:r>
                      <a:endParaRPr lang="en-US" sz="1050" dirty="0">
                        <a:solidFill>
                          <a:srgbClr val="80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rgbClr val="800000"/>
                          </a:solidFill>
                          <a:latin typeface="Segoe UI"/>
                          <a:cs typeface="Segoe UI"/>
                        </a:rPr>
                        <a:t>RB35</a:t>
                      </a:r>
                      <a:endParaRPr lang="en-US" sz="1050" dirty="0">
                        <a:solidFill>
                          <a:srgbClr val="80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rgbClr val="7F7F7F"/>
                          </a:solidFill>
                          <a:latin typeface="Segoe UI"/>
                          <a:cs typeface="Segoe UI"/>
                        </a:rPr>
                        <a:t>$26 Draft</a:t>
                      </a:r>
                      <a:endParaRPr lang="en-US" sz="1050" dirty="0">
                        <a:solidFill>
                          <a:srgbClr val="7F7F7F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50037"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rgbClr val="800000"/>
                          </a:solidFill>
                          <a:latin typeface="Segoe UI"/>
                          <a:cs typeface="Segoe UI"/>
                        </a:rPr>
                        <a:t>Jordan Howard</a:t>
                      </a:r>
                      <a:endParaRPr lang="en-US" sz="1050" dirty="0">
                        <a:solidFill>
                          <a:srgbClr val="80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rgbClr val="800000"/>
                          </a:solidFill>
                          <a:latin typeface="Segoe UI"/>
                          <a:cs typeface="Segoe UI"/>
                        </a:rPr>
                        <a:t>RB44</a:t>
                      </a:r>
                      <a:endParaRPr lang="en-US" sz="1050" dirty="0">
                        <a:solidFill>
                          <a:srgbClr val="80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rgbClr val="7F7F7F"/>
                          </a:solidFill>
                          <a:latin typeface="Segoe UI"/>
                          <a:cs typeface="Segoe UI"/>
                        </a:rPr>
                        <a:t>$4 Draft</a:t>
                      </a:r>
                      <a:endParaRPr lang="en-US" sz="1050" dirty="0">
                        <a:solidFill>
                          <a:srgbClr val="7F7F7F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037">
                <a:tc>
                  <a:txBody>
                    <a:bodyPr/>
                    <a:lstStyle/>
                    <a:p>
                      <a:endParaRPr lang="en-US" sz="1050" dirty="0">
                        <a:solidFill>
                          <a:srgbClr val="80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 dirty="0">
                        <a:solidFill>
                          <a:srgbClr val="80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 dirty="0">
                        <a:solidFill>
                          <a:srgbClr val="7F7F7F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037"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rgbClr val="800000"/>
                          </a:solidFill>
                          <a:latin typeface="Segoe UI"/>
                          <a:cs typeface="Segoe UI"/>
                        </a:rPr>
                        <a:t>Hunter Henry</a:t>
                      </a:r>
                      <a:endParaRPr lang="en-US" sz="1050" dirty="0">
                        <a:solidFill>
                          <a:srgbClr val="80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rgbClr val="800000"/>
                          </a:solidFill>
                          <a:latin typeface="Segoe UI"/>
                          <a:cs typeface="Segoe UI"/>
                        </a:rPr>
                        <a:t>TE8</a:t>
                      </a:r>
                      <a:endParaRPr lang="en-US" sz="1050" dirty="0">
                        <a:solidFill>
                          <a:srgbClr val="80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rgbClr val="7F7F7F"/>
                          </a:solidFill>
                          <a:latin typeface="Segoe UI"/>
                          <a:cs typeface="Segoe UI"/>
                        </a:rPr>
                        <a:t>$9 Draft</a:t>
                      </a:r>
                      <a:endParaRPr lang="en-US" sz="1050" dirty="0">
                        <a:solidFill>
                          <a:srgbClr val="FF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05122206"/>
                  </a:ext>
                </a:extLst>
              </a:tr>
              <a:tr h="150037"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rgbClr val="800000"/>
                          </a:solidFill>
                          <a:latin typeface="Segoe UI"/>
                          <a:cs typeface="Segoe UI"/>
                        </a:rPr>
                        <a:t>Noah </a:t>
                      </a:r>
                      <a:r>
                        <a:rPr lang="en-US" sz="1050" dirty="0" err="1" smtClean="0">
                          <a:solidFill>
                            <a:srgbClr val="800000"/>
                          </a:solidFill>
                          <a:latin typeface="Segoe UI"/>
                          <a:cs typeface="Segoe UI"/>
                        </a:rPr>
                        <a:t>Fant</a:t>
                      </a:r>
                      <a:endParaRPr lang="en-US" sz="1050" dirty="0">
                        <a:solidFill>
                          <a:srgbClr val="80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rgbClr val="800000"/>
                          </a:solidFill>
                          <a:latin typeface="Segoe UI"/>
                          <a:cs typeface="Segoe UI"/>
                        </a:rPr>
                        <a:t>TE14</a:t>
                      </a:r>
                      <a:endParaRPr lang="en-US" sz="1050" dirty="0">
                        <a:solidFill>
                          <a:srgbClr val="80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err="1" smtClean="0">
                          <a:solidFill>
                            <a:srgbClr val="7F7F7F"/>
                          </a:solidFill>
                          <a:latin typeface="Segoe UI"/>
                          <a:cs typeface="Segoe UI"/>
                        </a:rPr>
                        <a:t>Wk</a:t>
                      </a:r>
                      <a:r>
                        <a:rPr lang="en-US" sz="1050" dirty="0" smtClean="0">
                          <a:solidFill>
                            <a:srgbClr val="7F7F7F"/>
                          </a:solidFill>
                          <a:latin typeface="Segoe UI"/>
                          <a:cs typeface="Segoe UI"/>
                        </a:rPr>
                        <a:t> 13</a:t>
                      </a:r>
                      <a:r>
                        <a:rPr lang="en-US" sz="1050" baseline="0" dirty="0" smtClean="0">
                          <a:solidFill>
                            <a:srgbClr val="7F7F7F"/>
                          </a:solidFill>
                          <a:latin typeface="Segoe UI"/>
                          <a:cs typeface="Segoe UI"/>
                        </a:rPr>
                        <a:t> A</a:t>
                      </a:r>
                      <a:endParaRPr lang="en-US" sz="1050" dirty="0">
                        <a:solidFill>
                          <a:srgbClr val="7F7F7F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087932" y="1361177"/>
            <a:ext cx="1355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800000"/>
                </a:solidFill>
                <a:latin typeface="Segoe UI"/>
                <a:cs typeface="Segoe UI"/>
              </a:rPr>
              <a:t>PLAYOFFS</a:t>
            </a:r>
            <a:r>
              <a:rPr lang="en-US" sz="1600" dirty="0" smtClean="0">
                <a:solidFill>
                  <a:srgbClr val="800000"/>
                </a:solidFill>
                <a:latin typeface="Segoe UI"/>
                <a:cs typeface="Segoe UI"/>
              </a:rPr>
              <a:t>   </a:t>
            </a:r>
          </a:p>
          <a:p>
            <a:pPr algn="ctr"/>
            <a:r>
              <a:rPr lang="en-US" sz="1600" dirty="0" smtClean="0">
                <a:solidFill>
                  <a:srgbClr val="800000"/>
                </a:solidFill>
                <a:latin typeface="Segoe UI"/>
                <a:cs typeface="Segoe UI"/>
              </a:rPr>
              <a:t>last seed</a:t>
            </a:r>
          </a:p>
          <a:p>
            <a:pPr algn="ctr"/>
            <a:r>
              <a:rPr lang="en-US" sz="1600" dirty="0" smtClean="0">
                <a:solidFill>
                  <a:srgbClr val="800000"/>
                </a:solidFill>
                <a:latin typeface="Segoe UI"/>
                <a:cs typeface="Segoe UI"/>
              </a:rPr>
              <a:t>124 </a:t>
            </a:r>
            <a:r>
              <a:rPr lang="en-US" sz="1600" dirty="0" err="1" smtClean="0">
                <a:solidFill>
                  <a:srgbClr val="800000"/>
                </a:solidFill>
                <a:latin typeface="Segoe UI"/>
                <a:cs typeface="Segoe UI"/>
              </a:rPr>
              <a:t>pts</a:t>
            </a:r>
            <a:r>
              <a:rPr lang="en-US" sz="1600" dirty="0" smtClean="0">
                <a:solidFill>
                  <a:srgbClr val="800000"/>
                </a:solidFill>
                <a:latin typeface="Segoe UI"/>
                <a:cs typeface="Segoe UI"/>
              </a:rPr>
              <a:t>/</a:t>
            </a:r>
            <a:r>
              <a:rPr lang="en-US" sz="1600" dirty="0" err="1" smtClean="0">
                <a:solidFill>
                  <a:srgbClr val="800000"/>
                </a:solidFill>
                <a:latin typeface="Segoe UI"/>
                <a:cs typeface="Segoe UI"/>
              </a:rPr>
              <a:t>wk</a:t>
            </a:r>
            <a:endParaRPr lang="en-US" sz="1600" dirty="0">
              <a:solidFill>
                <a:srgbClr val="800000"/>
              </a:solidFill>
              <a:latin typeface="Segoe UI"/>
              <a:cs typeface="Segoe UI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483161"/>
              </p:ext>
            </p:extLst>
          </p:nvPr>
        </p:nvGraphicFramePr>
        <p:xfrm>
          <a:off x="400357" y="2250673"/>
          <a:ext cx="1651000" cy="2631440"/>
        </p:xfrm>
        <a:graphic>
          <a:graphicData uri="http://schemas.openxmlformats.org/drawingml/2006/table">
            <a:tbl>
              <a:tblPr/>
              <a:tblGrid>
                <a:gridCol w="825500"/>
                <a:gridCol w="825500"/>
              </a:tblGrid>
              <a:tr h="179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 dirty="0" err="1">
                          <a:solidFill>
                            <a:srgbClr val="800000"/>
                          </a:solidFill>
                          <a:effectLst/>
                          <a:latin typeface="Calibri"/>
                        </a:rPr>
                        <a:t>Wk</a:t>
                      </a:r>
                      <a:endParaRPr lang="en-US" sz="1150" b="0" i="0" u="none" strike="noStrike" dirty="0">
                        <a:solidFill>
                          <a:srgbClr val="8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 dirty="0" err="1">
                          <a:solidFill>
                            <a:srgbClr val="800000"/>
                          </a:solidFill>
                          <a:effectLst/>
                          <a:latin typeface="Calibri"/>
                        </a:rPr>
                        <a:t>Pts</a:t>
                      </a:r>
                      <a:endParaRPr lang="en-US" sz="1150" b="0" i="0" u="none" strike="noStrike" dirty="0">
                        <a:solidFill>
                          <a:srgbClr val="8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>
                          <a:solidFill>
                            <a:srgbClr val="8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>
                          <a:solidFill>
                            <a:srgbClr val="800000"/>
                          </a:solidFill>
                          <a:effectLst/>
                          <a:latin typeface="Calibri"/>
                        </a:rPr>
                        <a:t>116.12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>
                          <a:solidFill>
                            <a:srgbClr val="8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>
                          <a:solidFill>
                            <a:srgbClr val="800000"/>
                          </a:solidFill>
                          <a:effectLst/>
                          <a:latin typeface="Calibri"/>
                        </a:rPr>
                        <a:t>84.52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>
                          <a:solidFill>
                            <a:srgbClr val="8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>
                          <a:solidFill>
                            <a:srgbClr val="800000"/>
                          </a:solidFill>
                          <a:effectLst/>
                          <a:latin typeface="Calibri"/>
                        </a:rPr>
                        <a:t>146.18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>
                          <a:solidFill>
                            <a:srgbClr val="8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 dirty="0">
                          <a:solidFill>
                            <a:srgbClr val="800000"/>
                          </a:solidFill>
                          <a:effectLst/>
                          <a:latin typeface="Calibri"/>
                        </a:rPr>
                        <a:t>147.58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 dirty="0">
                          <a:solidFill>
                            <a:srgbClr val="8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>
                          <a:solidFill>
                            <a:srgbClr val="800000"/>
                          </a:solidFill>
                          <a:effectLst/>
                          <a:latin typeface="Calibri"/>
                        </a:rPr>
                        <a:t>139.94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 dirty="0">
                          <a:solidFill>
                            <a:srgbClr val="8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>
                          <a:solidFill>
                            <a:srgbClr val="800000"/>
                          </a:solidFill>
                          <a:effectLst/>
                          <a:latin typeface="Calibri"/>
                        </a:rPr>
                        <a:t>96.04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>
                          <a:solidFill>
                            <a:srgbClr val="8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 dirty="0">
                          <a:solidFill>
                            <a:srgbClr val="800000"/>
                          </a:solidFill>
                          <a:effectLst/>
                          <a:latin typeface="Calibri"/>
                        </a:rPr>
                        <a:t>150.96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>
                          <a:solidFill>
                            <a:srgbClr val="8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 dirty="0">
                          <a:solidFill>
                            <a:srgbClr val="800000"/>
                          </a:solidFill>
                          <a:effectLst/>
                          <a:latin typeface="Calibri"/>
                        </a:rPr>
                        <a:t>127.5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>
                          <a:solidFill>
                            <a:srgbClr val="8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>
                          <a:solidFill>
                            <a:srgbClr val="800000"/>
                          </a:solidFill>
                          <a:effectLst/>
                          <a:latin typeface="Calibri"/>
                        </a:rPr>
                        <a:t>130.62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>
                          <a:solidFill>
                            <a:srgbClr val="8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>
                          <a:solidFill>
                            <a:srgbClr val="800000"/>
                          </a:solidFill>
                          <a:effectLst/>
                          <a:latin typeface="Calibri"/>
                        </a:rPr>
                        <a:t>149.48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>
                          <a:solidFill>
                            <a:srgbClr val="8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>
                          <a:solidFill>
                            <a:srgbClr val="800000"/>
                          </a:solidFill>
                          <a:effectLst/>
                          <a:latin typeface="Calibri"/>
                        </a:rPr>
                        <a:t>133.46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>
                          <a:solidFill>
                            <a:srgbClr val="8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 dirty="0">
                          <a:solidFill>
                            <a:srgbClr val="800000"/>
                          </a:solidFill>
                          <a:effectLst/>
                          <a:latin typeface="Calibri"/>
                        </a:rPr>
                        <a:t>100.92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>
                          <a:solidFill>
                            <a:srgbClr val="8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 dirty="0">
                          <a:solidFill>
                            <a:srgbClr val="800000"/>
                          </a:solidFill>
                          <a:effectLst/>
                          <a:latin typeface="Calibri"/>
                        </a:rPr>
                        <a:t>96.1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216691" y="1361177"/>
            <a:ext cx="20634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800000"/>
                </a:solidFill>
                <a:latin typeface="Segoe UI"/>
                <a:cs typeface="Segoe UI"/>
              </a:rPr>
              <a:t>REG SEASON</a:t>
            </a:r>
          </a:p>
          <a:p>
            <a:pPr algn="ctr"/>
            <a:r>
              <a:rPr lang="en-US" sz="1600" dirty="0" smtClean="0">
                <a:solidFill>
                  <a:srgbClr val="800000"/>
                </a:solidFill>
                <a:latin typeface="Segoe UI"/>
                <a:cs typeface="Segoe UI"/>
              </a:rPr>
              <a:t>2-11 (last)</a:t>
            </a:r>
          </a:p>
          <a:p>
            <a:pPr algn="ctr"/>
            <a:r>
              <a:rPr lang="en-US" sz="1600" dirty="0" smtClean="0">
                <a:solidFill>
                  <a:srgbClr val="800000"/>
                </a:solidFill>
                <a:latin typeface="Segoe UI"/>
                <a:cs typeface="Segoe UI"/>
              </a:rPr>
              <a:t>125 </a:t>
            </a:r>
            <a:r>
              <a:rPr lang="en-US" sz="1600" dirty="0" err="1">
                <a:solidFill>
                  <a:srgbClr val="800000"/>
                </a:solidFill>
                <a:latin typeface="Segoe UI"/>
                <a:cs typeface="Segoe UI"/>
              </a:rPr>
              <a:t>pts</a:t>
            </a:r>
            <a:r>
              <a:rPr lang="en-US" sz="1600" dirty="0">
                <a:solidFill>
                  <a:srgbClr val="800000"/>
                </a:solidFill>
                <a:latin typeface="Segoe UI"/>
                <a:cs typeface="Segoe UI"/>
              </a:rPr>
              <a:t>/</a:t>
            </a:r>
            <a:r>
              <a:rPr lang="en-US" sz="1600" dirty="0" err="1">
                <a:solidFill>
                  <a:srgbClr val="800000"/>
                </a:solidFill>
                <a:latin typeface="Segoe UI"/>
                <a:cs typeface="Segoe UI"/>
              </a:rPr>
              <a:t>wk</a:t>
            </a:r>
            <a:endParaRPr lang="en-US" sz="1600" dirty="0">
              <a:solidFill>
                <a:srgbClr val="800000"/>
              </a:solidFill>
              <a:latin typeface="Segoe UI"/>
              <a:cs typeface="Segoe U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92170" y="2444560"/>
            <a:ext cx="1599368" cy="246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>
                <a:solidFill>
                  <a:srgbClr val="800000"/>
                </a:solidFill>
                <a:latin typeface="Segoe UI"/>
                <a:cs typeface="Segoe UI"/>
              </a:rPr>
              <a:t>TWO-Time</a:t>
            </a:r>
            <a:r>
              <a:rPr lang="en-US" sz="1100" dirty="0" smtClean="0">
                <a:solidFill>
                  <a:srgbClr val="800000"/>
                </a:solidFill>
                <a:latin typeface="Segoe UI"/>
                <a:cs typeface="Segoe UI"/>
              </a:rPr>
              <a:t> Unicorn!</a:t>
            </a:r>
          </a:p>
          <a:p>
            <a:pPr algn="ctr"/>
            <a:endParaRPr lang="en-US" sz="1100" dirty="0">
              <a:solidFill>
                <a:srgbClr val="800000"/>
              </a:solidFill>
              <a:latin typeface="Segoe UI"/>
              <a:cs typeface="Segoe UI"/>
            </a:endParaRPr>
          </a:p>
          <a:p>
            <a:pPr algn="ctr"/>
            <a:r>
              <a:rPr lang="en-US" sz="1100" dirty="0" smtClean="0">
                <a:solidFill>
                  <a:srgbClr val="800000"/>
                </a:solidFill>
                <a:latin typeface="Segoe UI"/>
                <a:cs typeface="Segoe UI"/>
              </a:rPr>
              <a:t>Only 2 wins… </a:t>
            </a:r>
          </a:p>
          <a:p>
            <a:pPr algn="ctr"/>
            <a:r>
              <a:rPr lang="en-US" sz="1100" dirty="0" smtClean="0">
                <a:solidFill>
                  <a:srgbClr val="800000"/>
                </a:solidFill>
                <a:latin typeface="Segoe UI"/>
                <a:cs typeface="Segoe UI"/>
              </a:rPr>
              <a:t>and one was against Caesar!</a:t>
            </a:r>
          </a:p>
          <a:p>
            <a:pPr algn="ctr"/>
            <a:endParaRPr lang="en-US" sz="1100" dirty="0" smtClean="0">
              <a:solidFill>
                <a:srgbClr val="800000"/>
              </a:solidFill>
              <a:latin typeface="Segoe UI"/>
              <a:cs typeface="Segoe UI"/>
            </a:endParaRPr>
          </a:p>
          <a:p>
            <a:pPr algn="ctr"/>
            <a:r>
              <a:rPr lang="en-US" sz="1100" dirty="0">
                <a:solidFill>
                  <a:srgbClr val="800000"/>
                </a:solidFill>
                <a:latin typeface="Segoe UI"/>
                <a:cs typeface="Segoe UI"/>
              </a:rPr>
              <a:t>Only broke 150 once</a:t>
            </a:r>
          </a:p>
          <a:p>
            <a:pPr algn="ctr"/>
            <a:endParaRPr lang="en-US" sz="1100" dirty="0" smtClean="0">
              <a:solidFill>
                <a:srgbClr val="800000"/>
              </a:solidFill>
              <a:latin typeface="Segoe UI"/>
              <a:cs typeface="Segoe UI"/>
            </a:endParaRPr>
          </a:p>
          <a:p>
            <a:pPr algn="ctr"/>
            <a:r>
              <a:rPr lang="en-US" sz="1100" dirty="0" smtClean="0">
                <a:solidFill>
                  <a:srgbClr val="800000"/>
                </a:solidFill>
                <a:latin typeface="Segoe UI"/>
                <a:cs typeface="Segoe UI"/>
              </a:rPr>
              <a:t>3 week scores among top 15 worst all season</a:t>
            </a:r>
          </a:p>
          <a:p>
            <a:pPr algn="ctr"/>
            <a:endParaRPr lang="en-US" sz="1100" dirty="0">
              <a:solidFill>
                <a:srgbClr val="800000"/>
              </a:solidFill>
              <a:latin typeface="Segoe UI"/>
              <a:cs typeface="Segoe UI"/>
            </a:endParaRPr>
          </a:p>
          <a:p>
            <a:pPr algn="ctr"/>
            <a:r>
              <a:rPr lang="en-US" sz="1100" dirty="0" smtClean="0">
                <a:solidFill>
                  <a:srgbClr val="800000"/>
                </a:solidFill>
                <a:latin typeface="Segoe UI"/>
                <a:cs typeface="Segoe UI"/>
              </a:rPr>
              <a:t>Busted Starts </a:t>
            </a:r>
            <a:r>
              <a:rPr lang="en-US" sz="800" dirty="0" smtClean="0">
                <a:solidFill>
                  <a:srgbClr val="800000"/>
                </a:solidFill>
                <a:latin typeface="Segoe UI"/>
                <a:cs typeface="Segoe UI"/>
              </a:rPr>
              <a:t>(2pts or less)</a:t>
            </a:r>
            <a:r>
              <a:rPr lang="en-US" sz="1100" dirty="0" smtClean="0">
                <a:solidFill>
                  <a:srgbClr val="800000"/>
                </a:solidFill>
                <a:latin typeface="Segoe UI"/>
                <a:cs typeface="Segoe UI"/>
              </a:rPr>
              <a:t>: </a:t>
            </a:r>
          </a:p>
          <a:p>
            <a:pPr algn="ctr"/>
            <a:r>
              <a:rPr lang="en-US" sz="1100" dirty="0" smtClean="0">
                <a:solidFill>
                  <a:srgbClr val="800000"/>
                </a:solidFill>
                <a:latin typeface="Segoe UI"/>
                <a:cs typeface="Segoe UI"/>
              </a:rPr>
              <a:t>14 (last)</a:t>
            </a:r>
          </a:p>
          <a:p>
            <a:pPr algn="ctr"/>
            <a:endParaRPr lang="en-US" sz="1100" dirty="0" smtClean="0">
              <a:solidFill>
                <a:srgbClr val="800000"/>
              </a:solidFill>
              <a:latin typeface="Segoe UI"/>
              <a:cs typeface="Segoe UI"/>
            </a:endParaRPr>
          </a:p>
        </p:txBody>
      </p:sp>
      <p:pic>
        <p:nvPicPr>
          <p:cNvPr id="16" name="Picture 15" descr="UnicornPink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688" y="93459"/>
            <a:ext cx="905520" cy="1042416"/>
          </a:xfrm>
          <a:prstGeom prst="rect">
            <a:avLst/>
          </a:prstGeom>
        </p:spPr>
      </p:pic>
      <p:pic>
        <p:nvPicPr>
          <p:cNvPr id="19" name="Picture 18" descr="UnicornPink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417" y="633168"/>
            <a:ext cx="3455965" cy="3978436"/>
          </a:xfrm>
          <a:prstGeom prst="rect">
            <a:avLst/>
          </a:prstGeom>
        </p:spPr>
      </p:pic>
      <p:pic>
        <p:nvPicPr>
          <p:cNvPr id="2" name="Beck-Loser_EditLoud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88077" y="4611604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4334" y="23159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Open Sans Cond Light"/>
                <a:cs typeface="Open Sans Cond Light"/>
              </a:rPr>
              <a:t>Jim’s 2020 </a:t>
            </a:r>
            <a:r>
              <a:rPr lang="en-US" sz="4400" dirty="0">
                <a:latin typeface="Open Sans Cond Light"/>
                <a:cs typeface="Open Sans Cond Light"/>
              </a:rPr>
              <a:t>Team Is…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" y="397233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Open Sans Condensed Bold"/>
                <a:cs typeface="Open Sans Condensed Bold"/>
              </a:rPr>
              <a:t>Two-</a:t>
            </a:r>
            <a:r>
              <a:rPr lang="en-US" sz="4800" b="1" dirty="0" err="1" smtClean="0">
                <a:latin typeface="Open Sans Condensed Bold"/>
                <a:cs typeface="Open Sans Condensed Bold"/>
              </a:rPr>
              <a:t>nicorn</a:t>
            </a:r>
            <a:endParaRPr lang="en-US" sz="4800" b="1" dirty="0">
              <a:latin typeface="Open Sans Condensed Bold"/>
              <a:cs typeface="Open Sans Condensed Bold"/>
            </a:endParaRPr>
          </a:p>
        </p:txBody>
      </p:sp>
      <p:pic>
        <p:nvPicPr>
          <p:cNvPr id="20" name="Picture 19" descr="Two-nicorn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170" y="1127657"/>
            <a:ext cx="2862438" cy="286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85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0" grpId="1"/>
      <p:bldP spid="12" grpId="0"/>
      <p:bldP spid="12" grpId="1"/>
      <p:bldP spid="14" grpId="0"/>
      <p:bldP spid="14" grpId="1"/>
      <p:bldP spid="15" grpId="0"/>
      <p:bldP spid="15" grpId="1"/>
      <p:bldP spid="15" grpId="2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rgbClr val="ECA9C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Open Sans Cond Light"/>
              <a:cs typeface="Open Sans Cond Light"/>
            </a:endParaRPr>
          </a:p>
        </p:txBody>
      </p:sp>
      <p:pic>
        <p:nvPicPr>
          <p:cNvPr id="22" name="Picture 21" descr="UnicornPink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529" y="112997"/>
            <a:ext cx="905520" cy="1042416"/>
          </a:xfrm>
          <a:prstGeom prst="rect">
            <a:avLst/>
          </a:prstGeom>
        </p:spPr>
      </p:pic>
      <p:pic>
        <p:nvPicPr>
          <p:cNvPr id="23" name="Picture 22" descr="UnicornPink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688" y="93459"/>
            <a:ext cx="905520" cy="104241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24334" y="23159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Open Sans Cond Light"/>
                <a:cs typeface="Open Sans Cond Light"/>
              </a:rPr>
              <a:t>Jim’s 2020 </a:t>
            </a:r>
            <a:r>
              <a:rPr lang="en-US" sz="4400" dirty="0">
                <a:latin typeface="Open Sans Cond Light"/>
                <a:cs typeface="Open Sans Cond Light"/>
              </a:rPr>
              <a:t>Team Is…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" y="397233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Open Sans Condensed Bold"/>
                <a:cs typeface="Open Sans Condensed Bold"/>
              </a:rPr>
              <a:t>Two-</a:t>
            </a:r>
            <a:r>
              <a:rPr lang="en-US" sz="4800" b="1" dirty="0" err="1" smtClean="0">
                <a:latin typeface="Open Sans Condensed Bold"/>
                <a:cs typeface="Open Sans Condensed Bold"/>
              </a:rPr>
              <a:t>nicorn</a:t>
            </a:r>
            <a:endParaRPr lang="en-US" sz="4800" b="1" dirty="0">
              <a:latin typeface="Open Sans Condensed Bold"/>
              <a:cs typeface="Open Sans Condensed Bold"/>
            </a:endParaRPr>
          </a:p>
        </p:txBody>
      </p:sp>
      <p:pic>
        <p:nvPicPr>
          <p:cNvPr id="26" name="Picture 25" descr="Two-nicorn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170" y="1127657"/>
            <a:ext cx="2862438" cy="286243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-37263" y="0"/>
            <a:ext cx="9181263" cy="5143500"/>
            <a:chOff x="-37263" y="0"/>
            <a:chExt cx="9181263" cy="5143500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 descr="JakeHappy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5067" y="659377"/>
              <a:ext cx="3060987" cy="3060987"/>
            </a:xfrm>
            <a:prstGeom prst="ellipse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-37263" y="866432"/>
              <a:ext cx="9181263" cy="389089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9600" b="1" spc="50" dirty="0" smtClean="0">
                  <a:ln w="11430"/>
                  <a:solidFill>
                    <a:srgbClr val="FFFF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Futura BdCn BT"/>
                  <a:cs typeface="Futura BdCn BT"/>
                </a:rPr>
                <a:t>Staying Positive</a:t>
              </a:r>
              <a:endParaRPr lang="en-US" sz="96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utura BdCn BT"/>
                <a:cs typeface="Futura BdCn B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810441">
              <a:off x="5861122" y="1684349"/>
              <a:ext cx="1868273" cy="18523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FFFF"/>
                  </a:solidFill>
                  <a:latin typeface="Open Sans Condensed Bold"/>
                  <a:cs typeface="Open Sans Condensed Bold"/>
                </a:rPr>
                <a:t>with Jake </a:t>
              </a:r>
              <a:r>
                <a:rPr lang="en-US" b="1" dirty="0" err="1" smtClean="0">
                  <a:solidFill>
                    <a:srgbClr val="FFFFFF"/>
                  </a:solidFill>
                  <a:latin typeface="Open Sans Condensed Bold"/>
                  <a:cs typeface="Open Sans Condensed Bold"/>
                </a:rPr>
                <a:t>Paque</a:t>
              </a:r>
              <a:endParaRPr lang="en-US" b="1" dirty="0">
                <a:solidFill>
                  <a:srgbClr val="FFFFFF"/>
                </a:solidFill>
                <a:latin typeface="Open Sans Condensed Bold"/>
                <a:cs typeface="Open Sans Condensed Bold"/>
              </a:endParaRPr>
            </a:p>
          </p:txBody>
        </p:sp>
      </p:grpSp>
      <p:pic>
        <p:nvPicPr>
          <p:cNvPr id="7" name="BreakMyStrid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12800" y="523475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302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7263" y="0"/>
            <a:ext cx="9181263" cy="5143500"/>
            <a:chOff x="-37263" y="0"/>
            <a:chExt cx="9181263" cy="5143500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 descr="JakeHappy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5067" y="659377"/>
              <a:ext cx="3060987" cy="3060987"/>
            </a:xfrm>
            <a:prstGeom prst="ellipse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-37263" y="866432"/>
              <a:ext cx="9181263" cy="389089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9600" b="1" spc="50" dirty="0" smtClean="0">
                  <a:ln w="11430"/>
                  <a:solidFill>
                    <a:srgbClr val="FFFF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Futura BdCn BT"/>
                  <a:cs typeface="Futura BdCn BT"/>
                </a:rPr>
                <a:t>Staying Positive</a:t>
              </a:r>
              <a:endParaRPr lang="en-US" sz="96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utura BdCn BT"/>
                <a:cs typeface="Futura BdCn B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810441">
              <a:off x="5861122" y="1684349"/>
              <a:ext cx="1868273" cy="18523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FFFF"/>
                  </a:solidFill>
                  <a:latin typeface="Open Sans Condensed Bold"/>
                  <a:cs typeface="Open Sans Condensed Bold"/>
                </a:rPr>
                <a:t>with Jake </a:t>
              </a:r>
              <a:r>
                <a:rPr lang="en-US" b="1" dirty="0" err="1" smtClean="0">
                  <a:solidFill>
                    <a:srgbClr val="FFFFFF"/>
                  </a:solidFill>
                  <a:latin typeface="Open Sans Condensed Bold"/>
                  <a:cs typeface="Open Sans Condensed Bold"/>
                </a:rPr>
                <a:t>Paque</a:t>
              </a:r>
              <a:endParaRPr lang="en-US" b="1" dirty="0">
                <a:solidFill>
                  <a:srgbClr val="FFFFFF"/>
                </a:solidFill>
                <a:latin typeface="Open Sans Condensed Bold"/>
                <a:cs typeface="Open Sans Condensed Bold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-37263" y="0"/>
            <a:ext cx="9181263" cy="5143500"/>
            <a:chOff x="-37263" y="0"/>
            <a:chExt cx="9181263" cy="5143500"/>
          </a:xfrm>
        </p:grpSpPr>
        <p:sp>
          <p:nvSpPr>
            <p:cNvPr id="18" name="Rectangle 17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 rot="810441">
              <a:off x="5861122" y="1684349"/>
              <a:ext cx="1868273" cy="18523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FFFF"/>
                  </a:solidFill>
                  <a:latin typeface="Open Sans Condensed Bold"/>
                  <a:cs typeface="Open Sans Condensed Bold"/>
                </a:rPr>
                <a:t>with Jake </a:t>
              </a:r>
              <a:r>
                <a:rPr lang="en-US" b="1" dirty="0" err="1" smtClean="0">
                  <a:solidFill>
                    <a:srgbClr val="FFFFFF"/>
                  </a:solidFill>
                  <a:latin typeface="Open Sans Condensed Bold"/>
                  <a:cs typeface="Open Sans Condensed Bold"/>
                </a:rPr>
                <a:t>Paque</a:t>
              </a:r>
              <a:endParaRPr lang="en-US" b="1" dirty="0">
                <a:solidFill>
                  <a:srgbClr val="FFFFFF"/>
                </a:solidFill>
                <a:latin typeface="Open Sans Condensed Bold"/>
                <a:cs typeface="Open Sans Condensed Bold"/>
              </a:endParaRPr>
            </a:p>
          </p:txBody>
        </p:sp>
        <p:pic>
          <p:nvPicPr>
            <p:cNvPr id="28" name="Picture 27" descr="jakeBuddySysSad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38" t="10657" r="32497"/>
            <a:stretch/>
          </p:blipFill>
          <p:spPr>
            <a:xfrm>
              <a:off x="2990729" y="683538"/>
              <a:ext cx="3075847" cy="3063240"/>
            </a:xfrm>
            <a:prstGeom prst="ellipse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-37263" y="866432"/>
              <a:ext cx="9181263" cy="389089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9600" b="1" spc="50" dirty="0" smtClean="0">
                  <a:ln w="11430"/>
                  <a:solidFill>
                    <a:srgbClr val="FFFF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Futura BdCn BT"/>
                  <a:cs typeface="Futura BdCn BT"/>
                </a:rPr>
                <a:t>Staying Positive</a:t>
              </a:r>
              <a:endParaRPr lang="en-US" sz="96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utura BdCn BT"/>
                <a:cs typeface="Futura BdCn BT"/>
              </a:endParaRPr>
            </a:p>
          </p:txBody>
        </p:sp>
      </p:grpSp>
      <p:pic>
        <p:nvPicPr>
          <p:cNvPr id="3" name="Price-is-right-losing-hor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88466" y="5143500"/>
            <a:ext cx="812800" cy="8128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15094" y="3847341"/>
            <a:ext cx="8259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XBO Futura ExtraBoldOblique"/>
                <a:cs typeface="XBO Futura ExtraBoldOblique"/>
              </a:rPr>
              <a:t>“It doesn’t matter.  Nothing matters.  They’re all worthless.</a:t>
            </a:r>
            <a:r>
              <a:rPr lang="en-US" sz="2800" dirty="0" smtClean="0">
                <a:solidFill>
                  <a:schemeClr val="bg1"/>
                </a:solidFill>
                <a:latin typeface="XBO Futura ExtraBoldOblique"/>
                <a:cs typeface="XBO Futura ExtraBoldOblique"/>
              </a:rPr>
              <a:t>”</a:t>
            </a:r>
            <a:endParaRPr lang="en-US" sz="2800" dirty="0">
              <a:solidFill>
                <a:schemeClr val="bg1"/>
              </a:solidFill>
              <a:latin typeface="XBO Futura ExtraBoldOblique"/>
              <a:cs typeface="XBO Futura ExtraBoldOblique"/>
            </a:endParaRPr>
          </a:p>
        </p:txBody>
      </p:sp>
    </p:spTree>
    <p:extLst>
      <p:ext uri="{BB962C8B-B14F-4D97-AF65-F5344CB8AC3E}">
        <p14:creationId xmlns:p14="http://schemas.microsoft.com/office/powerpoint/2010/main" val="3758296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39" y="429846"/>
            <a:ext cx="3464322" cy="39663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63601" y="1582615"/>
            <a:ext cx="381555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0" b="1" dirty="0" smtClean="0">
                <a:latin typeface="Open Sans Condensed Bold"/>
                <a:cs typeface="Open Sans Condensed Bold"/>
              </a:rPr>
              <a:t>Stats!</a:t>
            </a:r>
            <a:endParaRPr lang="en-US" sz="11000" b="1" dirty="0">
              <a:latin typeface="Open Sans Condensed Bold"/>
              <a:cs typeface="Open Sans Condensed Bold"/>
            </a:endParaRPr>
          </a:p>
        </p:txBody>
      </p:sp>
      <p:pic>
        <p:nvPicPr>
          <p:cNvPr id="13" name="Picture 12" descr="b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47802">
            <a:off x="2617859" y="1679693"/>
            <a:ext cx="1627248" cy="105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51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539" y="429846"/>
            <a:ext cx="3464322" cy="3966308"/>
          </a:xfrm>
          <a:prstGeom prst="rect">
            <a:avLst/>
          </a:prstGeom>
        </p:spPr>
      </p:pic>
      <p:sp>
        <p:nvSpPr>
          <p:cNvPr id="127" name="TextBox 126"/>
          <p:cNvSpPr txBox="1"/>
          <p:nvPr/>
        </p:nvSpPr>
        <p:spPr>
          <a:xfrm>
            <a:off x="4263601" y="1582615"/>
            <a:ext cx="381555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0" b="1" dirty="0" smtClean="0">
                <a:latin typeface="Open Sans Condensed Bold"/>
                <a:cs typeface="Open Sans Condensed Bold"/>
              </a:rPr>
              <a:t>Stats!</a:t>
            </a:r>
            <a:endParaRPr lang="en-US" sz="11000" b="1" dirty="0">
              <a:latin typeface="Open Sans Condensed Bold"/>
              <a:cs typeface="Open Sans Condensed Bold"/>
            </a:endParaRPr>
          </a:p>
        </p:txBody>
      </p:sp>
      <p:pic>
        <p:nvPicPr>
          <p:cNvPr id="14" name="Dizzy - Girl From Ipane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85324" y="4651270"/>
            <a:ext cx="812800" cy="812800"/>
          </a:xfrm>
          <a:prstGeom prst="rect">
            <a:avLst/>
          </a:prstGeom>
        </p:spPr>
      </p:pic>
      <p:pic>
        <p:nvPicPr>
          <p:cNvPr id="128" name="Picture 127" descr="bal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47802">
            <a:off x="2617859" y="1679693"/>
            <a:ext cx="1627248" cy="105543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9218526" cy="5143499"/>
            <a:chOff x="0" y="0"/>
            <a:chExt cx="9218526" cy="5143499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181263" cy="51434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7"/>
            <a:srcRect l="25327" r="17205" b="14699"/>
            <a:stretch/>
          </p:blipFill>
          <p:spPr>
            <a:xfrm>
              <a:off x="7820746" y="735268"/>
              <a:ext cx="1122325" cy="1111154"/>
            </a:xfrm>
            <a:prstGeom prst="ellipse">
              <a:avLst/>
            </a:prstGeom>
          </p:spPr>
        </p:pic>
        <p:pic>
          <p:nvPicPr>
            <p:cNvPr id="8" name="Picture 7" descr="FB_IMG_1598373608813.jp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44" b="10426"/>
            <a:stretch/>
          </p:blipFill>
          <p:spPr>
            <a:xfrm>
              <a:off x="2793158" y="366598"/>
              <a:ext cx="1115158" cy="1107091"/>
            </a:xfrm>
            <a:prstGeom prst="ellipse">
              <a:avLst/>
            </a:prstGeom>
          </p:spPr>
        </p:pic>
        <p:pic>
          <p:nvPicPr>
            <p:cNvPr id="9" name="Picture 8" descr="FB_IMG_1598373635085.jp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732" b="48543"/>
            <a:stretch/>
          </p:blipFill>
          <p:spPr>
            <a:xfrm>
              <a:off x="257547" y="717504"/>
              <a:ext cx="1122325" cy="1121901"/>
            </a:xfrm>
            <a:prstGeom prst="ellipse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37263" y="2338629"/>
              <a:ext cx="9181263" cy="132343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96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Futura BdCn BT"/>
                  <a:cs typeface="Futura BdCn BT"/>
                </a:rPr>
                <a:t>Kurt Contribution</a:t>
              </a:r>
              <a:endParaRPr lang="en-US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utura BdCn BT"/>
                <a:cs typeface="Futura BdCn B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0" y="3013714"/>
              <a:ext cx="9181263" cy="132343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0000"/>
                  </a:solidFill>
                  <a:latin typeface="C Futura Condensed"/>
                  <a:cs typeface="C Futura Condensed"/>
                </a:rPr>
                <a:t>astute fantasy analysis and commentary in our chat</a:t>
              </a:r>
              <a:endParaRPr lang="en-US" sz="2800" b="1" dirty="0">
                <a:solidFill>
                  <a:srgbClr val="000000"/>
                </a:solidFill>
                <a:latin typeface="C Futura Condensed"/>
                <a:cs typeface="C Futura Condensed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6398" y="547448"/>
              <a:ext cx="1101523" cy="1101523"/>
            </a:xfrm>
            <a:prstGeom prst="ellipse">
              <a:avLst/>
            </a:prstGeom>
          </p:spPr>
        </p:pic>
        <p:pic>
          <p:nvPicPr>
            <p:cNvPr id="5" name="Picture 4" descr="FB_IMG_1598373524700.jpg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36" b="32702"/>
            <a:stretch/>
          </p:blipFill>
          <p:spPr>
            <a:xfrm>
              <a:off x="5300851" y="366598"/>
              <a:ext cx="1114882" cy="1107091"/>
            </a:xfrm>
            <a:prstGeom prst="ellipse">
              <a:avLst/>
            </a:prstGeom>
          </p:spPr>
        </p:pic>
        <p:pic>
          <p:nvPicPr>
            <p:cNvPr id="6" name="Picture 5" descr="FB_IMG_1598373571628.jpg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25" t="2364"/>
            <a:stretch/>
          </p:blipFill>
          <p:spPr>
            <a:xfrm>
              <a:off x="6548682" y="544664"/>
              <a:ext cx="1111925" cy="1107091"/>
            </a:xfrm>
            <a:prstGeom prst="ellipse">
              <a:avLst/>
            </a:prstGeom>
          </p:spPr>
        </p:pic>
        <p:pic>
          <p:nvPicPr>
            <p:cNvPr id="7" name="Picture 6" descr="FB_IMG_1598373600874.jpg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96" r="11037"/>
            <a:stretch/>
          </p:blipFill>
          <p:spPr>
            <a:xfrm>
              <a:off x="4044366" y="266447"/>
              <a:ext cx="1112512" cy="1107092"/>
            </a:xfrm>
            <a:prstGeom prst="ellipse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257547" y="3635607"/>
            <a:ext cx="8685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  <a:latin typeface="XBO Futura ExtraBoldOblique"/>
                <a:cs typeface="XBO Futura ExtraBoldOblique"/>
              </a:rPr>
              <a:t>“Hey guys.  Sorry about </a:t>
            </a:r>
          </a:p>
          <a:p>
            <a:pPr algn="ctr"/>
            <a:r>
              <a:rPr lang="en-US" sz="3000" dirty="0" smtClean="0">
                <a:solidFill>
                  <a:schemeClr val="bg1"/>
                </a:solidFill>
                <a:latin typeface="XBO Futura ExtraBoldOblique"/>
                <a:cs typeface="XBO Futura ExtraBoldOblique"/>
              </a:rPr>
              <a:t>Jake’s grammar.”</a:t>
            </a:r>
            <a:endParaRPr lang="en-US" sz="3000" dirty="0">
              <a:solidFill>
                <a:schemeClr val="bg1"/>
              </a:solidFill>
              <a:latin typeface="XBO Futura ExtraBoldOblique"/>
              <a:cs typeface="XBO Futura ExtraBoldOblique"/>
            </a:endParaRPr>
          </a:p>
        </p:txBody>
      </p:sp>
    </p:spTree>
    <p:extLst>
      <p:ext uri="{BB962C8B-B14F-4D97-AF65-F5344CB8AC3E}">
        <p14:creationId xmlns:p14="http://schemas.microsoft.com/office/powerpoint/2010/main" val="337948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1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9518"/>
            <a:ext cx="9140850" cy="80552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8737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600" dirty="0" smtClean="0">
                <a:solidFill>
                  <a:prstClr val="white"/>
                </a:solidFill>
                <a:latin typeface="Futura BdCn BT"/>
                <a:cs typeface="Futura BdCn BT"/>
              </a:rPr>
              <a:t>2019: The </a:t>
            </a:r>
            <a:r>
              <a:rPr lang="en-US" sz="3600" dirty="0">
                <a:solidFill>
                  <a:prstClr val="white"/>
                </a:solidFill>
                <a:latin typeface="Futura BdCn BT"/>
                <a:cs typeface="Futura BdCn BT"/>
              </a:rPr>
              <a:t>Ones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xmlns="" id="{5BC36267-5C69-49C0-B418-EC90C73AC9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699277"/>
              </p:ext>
            </p:extLst>
          </p:nvPr>
        </p:nvGraphicFramePr>
        <p:xfrm>
          <a:off x="2435708" y="821407"/>
          <a:ext cx="2006620" cy="4124428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5583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49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0165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0165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66969">
                <a:tc gridSpan="4"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800" u="none" strike="noStrike" kern="1200" dirty="0">
                          <a:effectLst/>
                        </a:rPr>
                        <a:t>RB</a:t>
                      </a:r>
                      <a:endParaRPr lang="en-U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endParaRPr lang="en-US" sz="900" u="none" strike="noStrike" kern="1200" dirty="0">
                        <a:solidFill>
                          <a:schemeClr val="dk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endParaRPr lang="en-US" sz="900" u="none" strike="noStrike" kern="1200">
                        <a:solidFill>
                          <a:schemeClr val="dk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endParaRPr lang="en-US" sz="900" u="none" strike="noStrike" kern="1200" dirty="0">
                        <a:solidFill>
                          <a:schemeClr val="dk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99438449"/>
                  </a:ext>
                </a:extLst>
              </a:tr>
              <a:tr h="281008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050" u="none" strike="noStrike" kern="1200" dirty="0">
                          <a:effectLst/>
                          <a:latin typeface="Arial Narrow" panose="020B0606020202030204" pitchFamily="34" charset="0"/>
                        </a:rPr>
                        <a:t>Player</a:t>
                      </a:r>
                      <a:endParaRPr lang="en-US" sz="1050" u="none" strike="noStrike" kern="1200" dirty="0">
                        <a:solidFill>
                          <a:schemeClr val="dk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u="none" strike="noStrike" dirty="0">
                          <a:effectLst/>
                          <a:latin typeface="Arial Narrow" panose="020B0606020202030204" pitchFamily="34" charset="0"/>
                        </a:rPr>
                        <a:t>Pts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050" u="none" strike="noStrike" kern="1200" dirty="0" smtClean="0">
                          <a:effectLst/>
                          <a:latin typeface="Arial Narrow" panose="020B0606020202030204" pitchFamily="34" charset="0"/>
                        </a:rPr>
                        <a:t>Draft $</a:t>
                      </a:r>
                      <a:endParaRPr lang="en-US" sz="1050" u="none" strike="noStrike" kern="1200" dirty="0">
                        <a:solidFill>
                          <a:schemeClr val="dk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050" u="none" strike="noStrike" kern="1200" dirty="0">
                          <a:effectLst/>
                          <a:latin typeface="Arial Narrow" panose="020B0606020202030204" pitchFamily="34" charset="0"/>
                        </a:rPr>
                        <a:t>By</a:t>
                      </a:r>
                      <a:endParaRPr lang="en-US" sz="1050" u="none" strike="noStrike" kern="1200" dirty="0">
                        <a:solidFill>
                          <a:schemeClr val="dk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1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CMC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485.2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$61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Andrew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1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A Jones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324.3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$22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Trevor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1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Zeke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318.7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$59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Trevor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1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Ekeler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316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$7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Jake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1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Henry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310.1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$17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Trevor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1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Dalvin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299.4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$32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Kurt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1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Fournette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264.4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$34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Caesar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1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Chubb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264.2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$30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Aaron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81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Saquon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252.1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$67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Caesar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81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Kamara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249.72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$58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Albert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853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Ingram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246.5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$13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Ryan</a:t>
                      </a:r>
                      <a:endParaRPr lang="en-US" sz="1050" b="0" u="none" strike="noStrike" kern="1200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+mn-ea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81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Carson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238.6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$18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Kurt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xmlns="" id="{4BB1A1AB-E365-4376-8701-104D52ED8A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6667387"/>
              </p:ext>
            </p:extLst>
          </p:nvPr>
        </p:nvGraphicFramePr>
        <p:xfrm>
          <a:off x="199165" y="807961"/>
          <a:ext cx="2006624" cy="4137873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566164">
                  <a:extLst>
                    <a:ext uri="{9D8B030D-6E8A-4147-A177-3AD203B41FA5}">
                      <a16:colId xmlns:a16="http://schemas.microsoft.com/office/drawing/2014/main" xmlns="" val="3001801616"/>
                    </a:ext>
                  </a:extLst>
                </a:gridCol>
                <a:gridCol w="437148">
                  <a:extLst>
                    <a:ext uri="{9D8B030D-6E8A-4147-A177-3AD203B41FA5}">
                      <a16:colId xmlns:a16="http://schemas.microsoft.com/office/drawing/2014/main" xmlns="" val="312687649"/>
                    </a:ext>
                  </a:extLst>
                </a:gridCol>
                <a:gridCol w="501656">
                  <a:extLst>
                    <a:ext uri="{9D8B030D-6E8A-4147-A177-3AD203B41FA5}">
                      <a16:colId xmlns:a16="http://schemas.microsoft.com/office/drawing/2014/main" xmlns="" val="1081995813"/>
                    </a:ext>
                  </a:extLst>
                </a:gridCol>
                <a:gridCol w="501656">
                  <a:extLst>
                    <a:ext uri="{9D8B030D-6E8A-4147-A177-3AD203B41FA5}">
                      <a16:colId xmlns:a16="http://schemas.microsoft.com/office/drawing/2014/main" xmlns="" val="761955994"/>
                    </a:ext>
                  </a:extLst>
                </a:gridCol>
              </a:tblGrid>
              <a:tr h="455714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kern="1200" dirty="0">
                          <a:effectLst/>
                        </a:rPr>
                        <a:t>QB</a:t>
                      </a:r>
                      <a:endParaRPr lang="en-U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3572" marR="3572" marT="3572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0201557"/>
                  </a:ext>
                </a:extLst>
              </a:tr>
              <a:tr h="283243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050" u="none" strike="noStrike" kern="1200" dirty="0">
                          <a:effectLst/>
                          <a:latin typeface="Arial Narrow" panose="020B0606020202030204" pitchFamily="34" charset="0"/>
                        </a:rPr>
                        <a:t>Player</a:t>
                      </a:r>
                      <a:endParaRPr lang="en-US" sz="1050" u="none" strike="noStrike" kern="1200" dirty="0">
                        <a:solidFill>
                          <a:schemeClr val="dk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u="none" strike="noStrike" dirty="0">
                          <a:effectLst/>
                          <a:latin typeface="Arial Narrow" panose="020B0606020202030204" pitchFamily="34" charset="0"/>
                        </a:rPr>
                        <a:t>Pts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050" u="none" strike="noStrike" kern="1200" dirty="0" smtClean="0">
                          <a:effectLst/>
                          <a:latin typeface="Arial Narrow" panose="020B0606020202030204" pitchFamily="34" charset="0"/>
                        </a:rPr>
                        <a:t>Draft $</a:t>
                      </a:r>
                      <a:endParaRPr lang="en-US" sz="1050" u="none" strike="noStrike" kern="1200" dirty="0">
                        <a:solidFill>
                          <a:schemeClr val="dk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050" u="none" strike="noStrike" kern="1200" dirty="0">
                          <a:effectLst/>
                          <a:latin typeface="Arial Narrow" panose="020B0606020202030204" pitchFamily="34" charset="0"/>
                        </a:rPr>
                        <a:t>By</a:t>
                      </a:r>
                      <a:endParaRPr lang="en-US" sz="1050" u="none" strike="noStrike" kern="1200" dirty="0">
                        <a:solidFill>
                          <a:schemeClr val="dk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45953604"/>
                  </a:ext>
                </a:extLst>
              </a:tr>
              <a:tr h="2832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Lamar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426.18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$26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Jeff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96805246"/>
                  </a:ext>
                </a:extLst>
              </a:tr>
              <a:tr h="2832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Dak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352.28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$16</a:t>
                      </a:r>
                      <a:endParaRPr lang="en-US" sz="1050" u="none" strike="noStrike" kern="1200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Kurt</a:t>
                      </a:r>
                      <a:endParaRPr lang="pl-PL" sz="1050" b="0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  <a:cs typeface="Segoe U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99603693"/>
                  </a:ext>
                </a:extLst>
              </a:tr>
              <a:tr h="2832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Russell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335.6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$20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Aaron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42087860"/>
                  </a:ext>
                </a:extLst>
              </a:tr>
              <a:tr h="2832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Deshaun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326.48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$33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Bill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19789809"/>
                  </a:ext>
                </a:extLst>
              </a:tr>
              <a:tr h="2832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Jameis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323.86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$10</a:t>
                      </a:r>
                      <a:endParaRPr lang="en-US" sz="1050" u="none" strike="noStrike" kern="1200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Kurt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  <a:cs typeface="Segoe U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77163096"/>
                  </a:ext>
                </a:extLst>
              </a:tr>
              <a:tr h="2832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Mahomes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300.54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$36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Albert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92783774"/>
                  </a:ext>
                </a:extLst>
              </a:tr>
              <a:tr h="2832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Kyler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293.28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$18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Jeff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0807314"/>
                  </a:ext>
                </a:extLst>
              </a:tr>
              <a:tr h="2832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Josh Allen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290.06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$10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  <a:cs typeface="Segoe U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Bill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  <a:cs typeface="Segoe U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73374706"/>
                  </a:ext>
                </a:extLst>
              </a:tr>
              <a:tr h="2832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Rodgers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287.38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$34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+mn-cs"/>
                        </a:rPr>
                        <a:t>Ryan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13433205"/>
                  </a:ext>
                </a:extLst>
              </a:tr>
              <a:tr h="2832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Wentz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283.86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$21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Andrew</a:t>
                      </a:r>
                      <a:endParaRPr lang="en-US" sz="1050" u="none" strike="noStrike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96024203"/>
                  </a:ext>
                </a:extLst>
              </a:tr>
              <a:tr h="2832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Matt Ryan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281.34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$19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Aaron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03688626"/>
                  </a:ext>
                </a:extLst>
              </a:tr>
              <a:tr h="2832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Brady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270.18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$16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  <a:cs typeface="Segoe U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Ryan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  <a:cs typeface="Segoe U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84308257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xmlns="" id="{B24FBB5F-4DC0-470B-B04B-57A8D14A32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452784"/>
              </p:ext>
            </p:extLst>
          </p:nvPr>
        </p:nvGraphicFramePr>
        <p:xfrm>
          <a:off x="4661035" y="821408"/>
          <a:ext cx="2058722" cy="4124422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5351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81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78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758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47275"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kern="1200" dirty="0">
                          <a:effectLst/>
                          <a:latin typeface="Arial Narrow" panose="020B0606020202030204" pitchFamily="34" charset="0"/>
                        </a:rPr>
                        <a:t>WR</a:t>
                      </a:r>
                      <a:endParaRPr lang="en-U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xmlns="" val="2949157664"/>
                  </a:ext>
                </a:extLst>
              </a:tr>
              <a:tr h="269156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050" u="none" strike="noStrike" kern="1200" dirty="0">
                          <a:effectLst/>
                          <a:latin typeface="Arial Narrow" panose="020B0606020202030204" pitchFamily="34" charset="0"/>
                        </a:rPr>
                        <a:t>Player</a:t>
                      </a:r>
                      <a:endParaRPr lang="en-US" sz="1050" u="none" strike="noStrike" kern="1200" dirty="0">
                        <a:solidFill>
                          <a:schemeClr val="dk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u="none" strike="noStrike" dirty="0">
                          <a:effectLst/>
                          <a:latin typeface="Arial Narrow" panose="020B0606020202030204" pitchFamily="34" charset="0"/>
                        </a:rPr>
                        <a:t>Pts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050" u="none" strike="noStrike" kern="1200" dirty="0" smtClean="0">
                          <a:effectLst/>
                          <a:latin typeface="Arial Narrow" panose="020B0606020202030204" pitchFamily="34" charset="0"/>
                        </a:rPr>
                        <a:t>Draft $</a:t>
                      </a:r>
                      <a:endParaRPr lang="en-US" sz="1050" u="none" strike="noStrike" kern="1200" dirty="0">
                        <a:solidFill>
                          <a:schemeClr val="dk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050" u="none" strike="noStrike" kern="1200" dirty="0">
                          <a:effectLst/>
                          <a:latin typeface="Arial Narrow" panose="020B0606020202030204" pitchFamily="34" charset="0"/>
                        </a:rPr>
                        <a:t>By</a:t>
                      </a:r>
                      <a:endParaRPr lang="en-US" sz="1050" u="none" strike="noStrike" kern="1200" dirty="0">
                        <a:solidFill>
                          <a:schemeClr val="dk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91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MT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384.6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$29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Jim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91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Godwin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283.6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$19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Bill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91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Julio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281.6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$43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Caesar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91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Kupp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279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$18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Jake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91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Hopkins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273.54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$44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Kurt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91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Keenan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263.5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$26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TrentShall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91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Edelman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260.04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$16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Aaron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91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A Rob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257.9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$2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Trevor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91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Gollady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256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$11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Bill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691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Amari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254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$20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TrentShall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691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Lockett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253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$21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Ryan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47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D Parker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250.2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$0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(Jeff $7 FAAB wk9)</a:t>
                      </a:r>
                      <a:endParaRPr lang="en-US" sz="90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xmlns="" id="{9D148E75-6C67-44A7-964A-E44456C765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947869"/>
              </p:ext>
            </p:extLst>
          </p:nvPr>
        </p:nvGraphicFramePr>
        <p:xfrm>
          <a:off x="6913206" y="821358"/>
          <a:ext cx="2035257" cy="4124475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5016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16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27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3917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41744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TE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xmlns="" val="2415383674"/>
                  </a:ext>
                </a:extLst>
              </a:tr>
              <a:tr h="256681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050" u="none" strike="noStrike" kern="1200" dirty="0">
                          <a:effectLst/>
                          <a:latin typeface="Arial Narrow" panose="020B0606020202030204" pitchFamily="34" charset="0"/>
                        </a:rPr>
                        <a:t>Player</a:t>
                      </a:r>
                      <a:endParaRPr lang="en-US" sz="1050" u="none" strike="noStrike" kern="1200" dirty="0">
                        <a:solidFill>
                          <a:schemeClr val="dk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u="none" strike="noStrike" dirty="0">
                          <a:effectLst/>
                          <a:latin typeface="Arial Narrow" panose="020B0606020202030204" pitchFamily="34" charset="0"/>
                        </a:rPr>
                        <a:t>Pts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Segoe UI" panose="020B0502040204020203" pitchFamily="34" charset="0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050" u="none" strike="noStrike" kern="1200" dirty="0" smtClean="0">
                          <a:effectLst/>
                          <a:latin typeface="Arial Narrow" panose="020B0606020202030204" pitchFamily="34" charset="0"/>
                        </a:rPr>
                        <a:t>Draft $</a:t>
                      </a:r>
                      <a:endParaRPr lang="en-US" sz="1050" u="none" strike="noStrike" kern="1200" dirty="0">
                        <a:solidFill>
                          <a:schemeClr val="dk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050" u="none" strike="noStrike" kern="1200" dirty="0">
                          <a:effectLst/>
                          <a:latin typeface="Arial Narrow" panose="020B0606020202030204" pitchFamily="34" charset="0"/>
                        </a:rPr>
                        <a:t>By</a:t>
                      </a:r>
                      <a:endParaRPr lang="en-US" sz="1050" u="none" strike="noStrike" kern="1200" dirty="0">
                        <a:solidFill>
                          <a:schemeClr val="dk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82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Kelce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256.3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$28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Albert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82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Kittle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227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$16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Kurt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89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Waller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226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$0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(Aaron $0 FA wk1)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82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Ertz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216.6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$21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Ryan</a:t>
                      </a:r>
                      <a:endParaRPr lang="en-US" sz="1050" b="0" u="none" strike="noStrike" kern="1200" dirty="0">
                        <a:solidFill>
                          <a:srgbClr val="000000"/>
                        </a:solidFill>
                        <a:effectLst/>
                        <a:latin typeface="Arial Narrow"/>
                        <a:ea typeface="+mn-ea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82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Andrews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209.2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 Narrow"/>
                          <a:ea typeface="+mn-ea"/>
                          <a:cs typeface="Arial Narrow"/>
                        </a:rPr>
                        <a:t>$3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Aaron</a:t>
                      </a:r>
                      <a:endParaRPr lang="en-US" sz="1050" b="0" u="none" strike="noStrike" kern="1200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+mn-ea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82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Hooper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193.7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 Narrow"/>
                          <a:ea typeface="+mn-ea"/>
                          <a:cs typeface="Arial Narrow"/>
                        </a:rPr>
                        <a:t>$5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kern="1200" dirty="0" err="1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TrentShall</a:t>
                      </a:r>
                      <a:endParaRPr lang="en-US" sz="1050" b="0" u="none" strike="noStrike" kern="1200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+mn-ea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82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Cook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169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$4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Trevor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538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Higbee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164.4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$0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(Jeff $0 FA wk13)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82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Hunter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151.2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$9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Jim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382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Goedert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145.34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$1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Caesar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538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Witten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139.9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$0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(Jake $0 FA wk14)</a:t>
                      </a:r>
                      <a:endParaRPr lang="en-US" sz="800" b="0" u="none" strike="noStrike" kern="1200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+mn-ea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538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Gesicki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136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$0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(Jim $0 FA wk14)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6711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1834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Futura BdCn BT"/>
                <a:cs typeface="Futura BdCn BT"/>
              </a:rPr>
              <a:t>2019 </a:t>
            </a:r>
            <a:r>
              <a:rPr lang="en-US" sz="3200" dirty="0">
                <a:solidFill>
                  <a:srgbClr val="FFFFFF"/>
                </a:solidFill>
                <a:latin typeface="Futura BdCn BT"/>
                <a:cs typeface="Futura BdCn BT"/>
              </a:rPr>
              <a:t>Draft: </a:t>
            </a:r>
            <a:r>
              <a:rPr lang="en-US" sz="3200" dirty="0">
                <a:solidFill>
                  <a:schemeClr val="accent3">
                    <a:lumMod val="60000"/>
                    <a:lumOff val="40000"/>
                  </a:schemeClr>
                </a:solidFill>
                <a:latin typeface="Futura BdCn BT"/>
                <a:cs typeface="Futura BdCn BT"/>
              </a:rPr>
              <a:t>QB</a:t>
            </a:r>
            <a:r>
              <a:rPr lang="en-US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Futura BdCn BT"/>
                <a:cs typeface="Futura BdCn BT"/>
              </a:rPr>
              <a:t>, RB, WR, TE </a:t>
            </a:r>
            <a:r>
              <a:rPr lang="en-US" sz="3200" dirty="0">
                <a:solidFill>
                  <a:schemeClr val="accent3">
                    <a:lumMod val="60000"/>
                    <a:lumOff val="40000"/>
                  </a:schemeClr>
                </a:solidFill>
                <a:latin typeface="Futura BdCn BT"/>
                <a:cs typeface="Futura BdCn BT"/>
              </a:rPr>
              <a:t>1s </a:t>
            </a:r>
            <a:r>
              <a:rPr lang="en-US" sz="3200" dirty="0">
                <a:solidFill>
                  <a:srgbClr val="FFFFFF"/>
                </a:solidFill>
                <a:latin typeface="Futura BdCn BT"/>
                <a:cs typeface="Futura BdCn BT"/>
              </a:rPr>
              <a:t>… </a:t>
            </a:r>
            <a:r>
              <a:rPr lang="en-US" sz="3200" dirty="0">
                <a:solidFill>
                  <a:srgbClr val="FFA600"/>
                </a:solidFill>
                <a:latin typeface="Futura BdCn BT"/>
                <a:cs typeface="Futura BdCn BT"/>
              </a:rPr>
              <a:t>RB</a:t>
            </a:r>
            <a:r>
              <a:rPr lang="en-US" sz="3200" dirty="0" smtClean="0">
                <a:solidFill>
                  <a:srgbClr val="FFA600"/>
                </a:solidFill>
                <a:latin typeface="Futura BdCn BT"/>
                <a:cs typeface="Futura BdCn BT"/>
              </a:rPr>
              <a:t>, WR </a:t>
            </a:r>
            <a:r>
              <a:rPr lang="en-US" sz="3200" dirty="0">
                <a:solidFill>
                  <a:srgbClr val="FFA600"/>
                </a:solidFill>
                <a:latin typeface="Futura BdCn BT"/>
                <a:cs typeface="Futura BdCn BT"/>
              </a:rPr>
              <a:t>2s 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4304034"/>
              </p:ext>
            </p:extLst>
          </p:nvPr>
        </p:nvGraphicFramePr>
        <p:xfrm>
          <a:off x="292522" y="720727"/>
          <a:ext cx="1657795" cy="4267200"/>
        </p:xfrm>
        <a:graphic>
          <a:graphicData uri="http://schemas.openxmlformats.org/drawingml/2006/table">
            <a:tbl>
              <a:tblPr/>
              <a:tblGrid>
                <a:gridCol w="641488"/>
                <a:gridCol w="351082"/>
                <a:gridCol w="665225"/>
              </a:tblGrid>
              <a:tr h="123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Saquon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$67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Caesar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CMC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$61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Andrew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Zeke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$59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Trevor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Kamara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$58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Albert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Hopkins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$44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Kurt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D Johnson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$43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Caesar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Julio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$43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Caesar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JuJu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$39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Trevor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Davante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$38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TrentShall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Conner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$38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Jake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Gurley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$37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Andrew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Mixon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$36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TrentShall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Mahomes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$36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Albert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Fournette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$34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Caesar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A Rodgers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$34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Ryan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Le’V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$33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Bill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Watson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$33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Bill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Dalvin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$32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Kurt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 Brown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$31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Bill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Tyreek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$30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Jim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Chubb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$30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Aaron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Odell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$30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Jake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M Thomas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$29</a:t>
                      </a:r>
                    </a:p>
                  </a:txBody>
                  <a:tcPr marL="12244" marR="12244" marT="12244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Jim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Evans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$29</a:t>
                      </a:r>
                    </a:p>
                  </a:txBody>
                  <a:tcPr marL="12244" marR="12244" marT="12244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Trevor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Kelce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$28</a:t>
                      </a:r>
                    </a:p>
                  </a:txBody>
                  <a:tcPr marL="12244" marR="12244" marT="12244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Albert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Lamar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$26</a:t>
                      </a:r>
                    </a:p>
                  </a:txBody>
                  <a:tcPr marL="12244" marR="12244" marT="12244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Jeff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D Williams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$26</a:t>
                      </a:r>
                    </a:p>
                  </a:txBody>
                  <a:tcPr marL="12244" marR="12244" marT="12244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Jim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Keenan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$26</a:t>
                      </a:r>
                    </a:p>
                  </a:txBody>
                  <a:tcPr marL="12244" marR="12244" marT="12244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TrentShall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Devonta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$25</a:t>
                      </a:r>
                    </a:p>
                  </a:txBody>
                  <a:tcPr marL="12244" marR="12244" marT="12244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Ryan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Melvin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$23</a:t>
                      </a:r>
                    </a:p>
                  </a:txBody>
                  <a:tcPr marL="12244" marR="12244" marT="12244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Albert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57278"/>
              </p:ext>
            </p:extLst>
          </p:nvPr>
        </p:nvGraphicFramePr>
        <p:xfrm>
          <a:off x="2143477" y="720727"/>
          <a:ext cx="1575729" cy="4248941"/>
        </p:xfrm>
        <a:graphic>
          <a:graphicData uri="http://schemas.openxmlformats.org/drawingml/2006/table">
            <a:tbl>
              <a:tblPr/>
              <a:tblGrid>
                <a:gridCol w="600570"/>
                <a:gridCol w="385528"/>
                <a:gridCol w="589631"/>
              </a:tblGrid>
              <a:tr h="1434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A Jones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$22</a:t>
                      </a:r>
                    </a:p>
                  </a:txBody>
                  <a:tcPr marL="12244" marR="12244" marT="12244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Trevor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4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Baker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$22</a:t>
                      </a:r>
                    </a:p>
                  </a:txBody>
                  <a:tcPr marL="12244" marR="12244" marT="12244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Andrew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4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Mack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$22</a:t>
                      </a:r>
                    </a:p>
                  </a:txBody>
                  <a:tcPr marL="12244" marR="12244" marT="12244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Jake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4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Ertz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$21</a:t>
                      </a:r>
                    </a:p>
                  </a:txBody>
                  <a:tcPr marL="12244" marR="12244" marT="12244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Ryan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4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Lockett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$21</a:t>
                      </a:r>
                    </a:p>
                  </a:txBody>
                  <a:tcPr marL="12244" marR="12244" marT="12244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Ryan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4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Wentz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$21</a:t>
                      </a:r>
                    </a:p>
                  </a:txBody>
                  <a:tcPr marL="12244" marR="12244" marT="12244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Andrew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4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Amari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$20</a:t>
                      </a:r>
                    </a:p>
                  </a:txBody>
                  <a:tcPr marL="12244" marR="12244" marT="12244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TrentShall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4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Russell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$20</a:t>
                      </a:r>
                    </a:p>
                  </a:txBody>
                  <a:tcPr marL="12244" marR="12244" marT="12244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Aaron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4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Kerryon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$20</a:t>
                      </a:r>
                    </a:p>
                  </a:txBody>
                  <a:tcPr marL="12244" marR="12244" marT="12244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Aaron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4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 Gordon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$20</a:t>
                      </a:r>
                    </a:p>
                  </a:txBody>
                  <a:tcPr marL="12244" marR="12244" marT="12244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Aaron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Thielen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$19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Ryan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Godwin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$19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Bill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Woods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$19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Andrew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M Ryan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$19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Aaron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Jacobs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$19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Aaron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Diggs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$18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Kurt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Carson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$18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Kurt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Kyler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$18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Jeff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Sony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$18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Jim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Kupp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$18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Jake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Goff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$17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Jim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D </a:t>
                      </a:r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Henry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$17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Trevor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Butker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$17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TrentShall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Rivers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$17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Albert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Cam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$17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Aaron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Kittle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$16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Kurt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5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Dak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$16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Kurt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D Mont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$16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Jeff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Dede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$16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Jim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Brees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$16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TrentShall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Brady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$16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Ryan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4885226"/>
              </p:ext>
            </p:extLst>
          </p:nvPr>
        </p:nvGraphicFramePr>
        <p:xfrm>
          <a:off x="3900625" y="720727"/>
          <a:ext cx="1595027" cy="4327544"/>
        </p:xfrm>
        <a:graphic>
          <a:graphicData uri="http://schemas.openxmlformats.org/drawingml/2006/table">
            <a:tbl>
              <a:tblPr/>
              <a:tblGrid>
                <a:gridCol w="572224"/>
                <a:gridCol w="423325"/>
                <a:gridCol w="599478"/>
              </a:tblGrid>
              <a:tr h="1197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Engram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$16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Bill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7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Edelman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$16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Aaron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7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Ridley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$15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Jeff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7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Garoppolo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$15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Trevor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7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Trubisky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$15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Jake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7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J</a:t>
                      </a:r>
                      <a:r>
                        <a:rPr lang="en-US" sz="8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 W</a:t>
                      </a:r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hite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$14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Jeff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7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Darnold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$14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TrentShall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7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A.J. 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$13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Jeff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7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Cooks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$13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Jeff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7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Ingram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$13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Ryan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7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Cohen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$12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Kurt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7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Miles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$12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Jeff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7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Tevin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$12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Ryan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7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MVS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$12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Ryan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7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T.Y. 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$11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Jeff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7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Big Ben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$11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Jim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7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Foles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$11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Jim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7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Golladay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$11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Bill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7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D.J. Moore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$11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Jake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7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Carr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$11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Jake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7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Jameis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$10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Kurt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7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O.J. Howard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$10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Jeff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7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Guice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$10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Bill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7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J Allen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$10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Bill</a:t>
                      </a:r>
                    </a:p>
                  </a:txBody>
                  <a:tcPr marL="3361" marR="3361" marT="3361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1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Boyd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Jeff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1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Jarvis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Jeff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1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Hunter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Jim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1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Alshon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$9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Jim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1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Lindsay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TrentShall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1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Gallup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Andrew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1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Kirk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Aaron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1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Duke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Aaron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254905"/>
              </p:ext>
            </p:extLst>
          </p:nvPr>
        </p:nvGraphicFramePr>
        <p:xfrm>
          <a:off x="5687986" y="720727"/>
          <a:ext cx="1523637" cy="4307526"/>
        </p:xfrm>
        <a:graphic>
          <a:graphicData uri="http://schemas.openxmlformats.org/drawingml/2006/table">
            <a:tbl>
              <a:tblPr/>
              <a:tblGrid>
                <a:gridCol w="707226"/>
                <a:gridCol w="279696"/>
                <a:gridCol w="536715"/>
              </a:tblGrid>
              <a:tr h="134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Drake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$8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Jeff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Latavius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$8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Jim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6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Dalton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$7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Kurt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6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Cousins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$7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Jeff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Barber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$7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Ryan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DAL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$7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Bill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Kareem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$7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Albert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Ekeler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$7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Jake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6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Tucker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$7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Jake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Mariota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$6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Trevor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D Henderson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$6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Bill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6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Fuller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$6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Bill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Shepard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$6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Albert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Hooper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$5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TrentShall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Fitzgerald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$5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Ryan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M Williams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$5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Albert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E Sanders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$5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Andrew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6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Pettis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$5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Aaron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Watkins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$5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Jake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6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Breida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$5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Jake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6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Njoku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$4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Kurt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Howard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$4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Jim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M </a:t>
                      </a:r>
                      <a:r>
                        <a:rPr lang="en-US" sz="85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Jones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$4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Jim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6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J Cook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$4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Trevor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McCoy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$4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TrentShall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6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Ebron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$4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Albert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 Williams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$4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Albert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6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Tate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$4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Albert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M Andrews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$3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Aaron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A Robinson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$2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Trevor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Sutton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TrentShall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Goedert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Caesar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59846"/>
              </p:ext>
            </p:extLst>
          </p:nvPr>
        </p:nvGraphicFramePr>
        <p:xfrm>
          <a:off x="7457174" y="2028652"/>
          <a:ext cx="1387286" cy="1078864"/>
        </p:xfrm>
        <a:graphic>
          <a:graphicData uri="http://schemas.openxmlformats.org/drawingml/2006/table">
            <a:tbl>
              <a:tblPr/>
              <a:tblGrid>
                <a:gridCol w="707226"/>
                <a:gridCol w="680060"/>
              </a:tblGrid>
              <a:tr h="134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Waller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undrafted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Higbee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undrafted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Witten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undrafted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Gesicki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undrafted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D Parker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undrafted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AJ Brown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undrafted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J Brown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undrafted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Chark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undrafted</a:t>
                      </a:r>
                      <a:endParaRPr lang="en-US" sz="85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25" marR="4525" marT="4525" marB="0" anchor="b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1799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1834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Futura BdCn BT"/>
                <a:cs typeface="Futura BdCn BT"/>
              </a:rPr>
              <a:t>2019 </a:t>
            </a:r>
            <a:r>
              <a:rPr lang="en-US" sz="3200" dirty="0">
                <a:solidFill>
                  <a:srgbClr val="FFFFFF"/>
                </a:solidFill>
                <a:latin typeface="Futura BdCn BT"/>
                <a:cs typeface="Futura BdCn BT"/>
              </a:rPr>
              <a:t>Draft: </a:t>
            </a:r>
            <a:r>
              <a:rPr lang="en-US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Futura BdCn BT"/>
                <a:cs typeface="Futura BdCn BT"/>
              </a:rPr>
              <a:t>The Super Sale Team</a:t>
            </a:r>
            <a:endParaRPr lang="en-US" sz="3200" dirty="0">
              <a:solidFill>
                <a:srgbClr val="FFA600"/>
              </a:solidFill>
              <a:latin typeface="Futura BdCn BT"/>
              <a:cs typeface="Futura BdCn BT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8866147"/>
              </p:ext>
            </p:extLst>
          </p:nvPr>
        </p:nvGraphicFramePr>
        <p:xfrm>
          <a:off x="347491" y="754080"/>
          <a:ext cx="5826663" cy="4224870"/>
        </p:xfrm>
        <a:graphic>
          <a:graphicData uri="http://schemas.openxmlformats.org/drawingml/2006/table">
            <a:tbl>
              <a:tblPr/>
              <a:tblGrid>
                <a:gridCol w="1105844"/>
                <a:gridCol w="1164819"/>
                <a:gridCol w="1016000"/>
                <a:gridCol w="1064846"/>
                <a:gridCol w="1475154"/>
              </a:tblGrid>
              <a:tr h="328140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Player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Draft Cost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EOS Rank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EOS </a:t>
                      </a:r>
                      <a:r>
                        <a:rPr lang="en-US" sz="14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Pts</a:t>
                      </a:r>
                      <a:endParaRPr lang="en-US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</a:tr>
              <a:tr h="328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QB1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Jameis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$10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QB5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323.86</a:t>
                      </a: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8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QB2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 Allen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$10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QB8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290.06</a:t>
                      </a: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8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WR1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D Parker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$0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WR12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250.2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8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WR2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Chark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$0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WR17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228.8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8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RB1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Ekeler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$7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RB4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316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8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RB2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Drake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$8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RB15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219.8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8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TE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Waller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$0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TE3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226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8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Flex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AJ Brown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$0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WR18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228.1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8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Matt Gay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$0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K4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150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8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DST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NE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$0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D1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287.32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8140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effectLst/>
                          <a:latin typeface="Segoe UI"/>
                          <a:cs typeface="Segoe UI"/>
                        </a:rPr>
                        <a:t>$35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effectLst/>
                          <a:latin typeface="Segoe UI"/>
                          <a:cs typeface="Segoe UI"/>
                        </a:rPr>
                        <a:t>2520.14</a:t>
                      </a:r>
                    </a:p>
                    <a:p>
                      <a:pPr algn="ctr" fontAlgn="b"/>
                      <a:r>
                        <a:rPr lang="en-US" sz="1050" b="0" i="0" u="none" strike="noStrike" dirty="0" smtClean="0">
                          <a:solidFill>
                            <a:srgbClr val="FFFF00"/>
                          </a:solidFill>
                          <a:effectLst/>
                          <a:latin typeface="Segoe UI"/>
                          <a:cs typeface="Segoe UI"/>
                        </a:rPr>
                        <a:t>158/</a:t>
                      </a:r>
                      <a:r>
                        <a:rPr lang="en-US" sz="1050" b="0" i="0" u="none" strike="noStrike" dirty="0" err="1" smtClean="0">
                          <a:solidFill>
                            <a:srgbClr val="FFFF00"/>
                          </a:solidFill>
                          <a:effectLst/>
                          <a:latin typeface="Segoe UI"/>
                          <a:cs typeface="Segoe UI"/>
                        </a:rPr>
                        <a:t>wk</a:t>
                      </a:r>
                      <a:endParaRPr lang="en-US" sz="1050" b="0" i="0" u="none" strike="noStrike" dirty="0">
                        <a:solidFill>
                          <a:srgbClr val="FFFF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125689"/>
              </p:ext>
            </p:extLst>
          </p:nvPr>
        </p:nvGraphicFramePr>
        <p:xfrm>
          <a:off x="6664843" y="1681212"/>
          <a:ext cx="1651000" cy="2286000"/>
        </p:xfrm>
        <a:graphic>
          <a:graphicData uri="http://schemas.openxmlformats.org/drawingml/2006/table">
            <a:tbl>
              <a:tblPr/>
              <a:tblGrid>
                <a:gridCol w="825500"/>
                <a:gridCol w="825500"/>
              </a:tblGrid>
              <a:tr h="1905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EOS Points For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Andrew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2,391.58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Aaron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2,371.52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Bill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2,327.44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Ryan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2,306.76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Jeff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2,278.32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Trevor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2,207.42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TrentShall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2,201.96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Kurt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2,127.28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Jake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2,056.00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Albert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1,931.30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Jim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1,922.42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5042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1834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Futura BdCn BT"/>
                <a:cs typeface="Futura BdCn BT"/>
              </a:rPr>
              <a:t>2019 </a:t>
            </a:r>
            <a:r>
              <a:rPr lang="en-US" sz="3200" dirty="0">
                <a:solidFill>
                  <a:srgbClr val="FFFFFF"/>
                </a:solidFill>
                <a:latin typeface="Futura BdCn BT"/>
                <a:cs typeface="Futura BdCn BT"/>
              </a:rPr>
              <a:t>Draft: </a:t>
            </a:r>
            <a:r>
              <a:rPr lang="en-US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Futura BdCn BT"/>
                <a:cs typeface="Futura BdCn BT"/>
              </a:rPr>
              <a:t>The Money</a:t>
            </a:r>
            <a:r>
              <a:rPr lang="en-US" sz="3200" dirty="0">
                <a:solidFill>
                  <a:schemeClr val="accent3">
                    <a:lumMod val="60000"/>
                    <a:lumOff val="40000"/>
                  </a:schemeClr>
                </a:solidFill>
                <a:latin typeface="Futura BdCn BT"/>
                <a:cs typeface="Futura BdCn BT"/>
              </a:rPr>
              <a:t> </a:t>
            </a:r>
            <a:r>
              <a:rPr lang="en-US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Futura BdCn BT"/>
                <a:cs typeface="Futura BdCn BT"/>
              </a:rPr>
              <a:t>Burn Team</a:t>
            </a:r>
            <a:endParaRPr lang="en-US" sz="3200" dirty="0">
              <a:solidFill>
                <a:srgbClr val="FFA600"/>
              </a:solidFill>
              <a:latin typeface="Futura BdCn BT"/>
              <a:cs typeface="Futura BdCn BT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484639"/>
              </p:ext>
            </p:extLst>
          </p:nvPr>
        </p:nvGraphicFramePr>
        <p:xfrm>
          <a:off x="396336" y="754084"/>
          <a:ext cx="5674219" cy="4271859"/>
        </p:xfrm>
        <a:graphic>
          <a:graphicData uri="http://schemas.openxmlformats.org/drawingml/2006/table">
            <a:tbl>
              <a:tblPr/>
              <a:tblGrid>
                <a:gridCol w="947681"/>
                <a:gridCol w="1274136"/>
                <a:gridCol w="1010757"/>
                <a:gridCol w="1063365"/>
                <a:gridCol w="1378280"/>
              </a:tblGrid>
              <a:tr h="328140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Player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Draft Cost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EOS Rank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EOS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 </a:t>
                      </a:r>
                      <a:r>
                        <a:rPr lang="en-US" sz="1400" b="0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Pts</a:t>
                      </a:r>
                      <a:endParaRPr lang="en-US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28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QB1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Baker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$22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QB19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235</a:t>
                      </a: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8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QB2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Cam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$17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QB49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17</a:t>
                      </a: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8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WR1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An. Brown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$31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WR159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16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8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WR2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Ju</a:t>
                      </a:r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 </a:t>
                      </a:r>
                      <a:r>
                        <a:rPr lang="en-US" sz="18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Ju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$39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WR64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115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8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RB1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Da. Johnson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$43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RB37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142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8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RB2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</a:t>
                      </a:r>
                      <a:r>
                        <a:rPr lang="en-US" sz="1800" b="0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 Conner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$38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RB36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146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8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TE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Engram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$16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TE16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112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8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Flex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D Williams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$26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RB35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147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8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Badgley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$1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K29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64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8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DST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DAL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$7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D25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125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8140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effectLst/>
                          <a:latin typeface="Segoe UI"/>
                          <a:cs typeface="Segoe UI"/>
                        </a:rPr>
                        <a:t>$240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effectLst/>
                          <a:latin typeface="Segoe UI"/>
                          <a:cs typeface="Segoe UI"/>
                        </a:rPr>
                        <a:t>1119</a:t>
                      </a:r>
                    </a:p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FFFF00"/>
                          </a:solidFill>
                          <a:effectLst/>
                          <a:latin typeface="Segoe UI"/>
                          <a:cs typeface="Segoe UI"/>
                        </a:rPr>
                        <a:t>69/</a:t>
                      </a:r>
                      <a:r>
                        <a:rPr lang="en-US" sz="1400" b="0" i="0" u="none" strike="noStrike" dirty="0" err="1" smtClean="0">
                          <a:solidFill>
                            <a:srgbClr val="FFFF00"/>
                          </a:solidFill>
                          <a:effectLst/>
                          <a:latin typeface="Segoe UI"/>
                          <a:cs typeface="Segoe UI"/>
                        </a:rPr>
                        <a:t>wk</a:t>
                      </a:r>
                      <a:endParaRPr lang="en-US" sz="1400" b="0" i="0" u="none" strike="noStrike" dirty="0">
                        <a:solidFill>
                          <a:srgbClr val="FFFF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540" marR="9540" marT="9540" marB="0"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92585"/>
              </p:ext>
            </p:extLst>
          </p:nvPr>
        </p:nvGraphicFramePr>
        <p:xfrm>
          <a:off x="6664843" y="1681212"/>
          <a:ext cx="1651000" cy="2286000"/>
        </p:xfrm>
        <a:graphic>
          <a:graphicData uri="http://schemas.openxmlformats.org/drawingml/2006/table">
            <a:tbl>
              <a:tblPr/>
              <a:tblGrid>
                <a:gridCol w="825500"/>
                <a:gridCol w="825500"/>
              </a:tblGrid>
              <a:tr h="1905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EOS Points For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Andrew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2,391.58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Aaron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2,371.52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Bill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2,327.44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Ryan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2,306.76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Jeff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2,278.32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Trevor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2,207.42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TrentShall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2,201.96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Kurt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2,127.28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Jake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2,056.00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Albert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1,931.30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Jim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1,922.42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511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3749" y="1022200"/>
            <a:ext cx="34213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  <a:latin typeface="Segoe UI"/>
                <a:cs typeface="Segoe UI"/>
              </a:rPr>
              <a:t>20+ Point </a:t>
            </a:r>
            <a:r>
              <a:rPr lang="en-US" sz="1600" b="1" dirty="0" smtClean="0">
                <a:solidFill>
                  <a:srgbClr val="FFFFFF"/>
                </a:solidFill>
                <a:latin typeface="Segoe UI"/>
                <a:cs typeface="Segoe UI"/>
              </a:rPr>
              <a:t>Players </a:t>
            </a:r>
            <a:r>
              <a:rPr lang="en-US" sz="1600" b="1" dirty="0">
                <a:solidFill>
                  <a:srgbClr val="FFFFFF"/>
                </a:solidFill>
                <a:latin typeface="Segoe UI"/>
                <a:cs typeface="Segoe UI"/>
              </a:rPr>
              <a:t>Left on Bench: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13671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Segoe UI"/>
                <a:cs typeface="Segoe UI"/>
              </a:rPr>
              <a:t>Start / Sit Fails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488993"/>
              </p:ext>
            </p:extLst>
          </p:nvPr>
        </p:nvGraphicFramePr>
        <p:xfrm>
          <a:off x="293749" y="1435140"/>
          <a:ext cx="1791989" cy="2473960"/>
        </p:xfrm>
        <a:graphic>
          <a:graphicData uri="http://schemas.openxmlformats.org/drawingml/2006/table">
            <a:tbl>
              <a:tblPr firstRow="1">
                <a:tableStyleId>{FABFCF23-3B69-468F-B69F-88F6DE6A72F2}</a:tableStyleId>
              </a:tblPr>
              <a:tblGrid>
                <a:gridCol w="7045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01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7729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Owner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# of Times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Total </a:t>
                      </a:r>
                      <a:r>
                        <a:rPr lang="en-US" sz="1200" u="none" strike="noStrike" dirty="0" err="1" smtClean="0">
                          <a:effectLst/>
                        </a:rPr>
                        <a:t>Pts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Jeff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389.02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Andrew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305.6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Trevor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280.72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Kurt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275.21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TrentShall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253.44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Ryan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Bill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224.7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Albert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215.14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Jim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Jake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192.98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Aaron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139.26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771438"/>
              </p:ext>
            </p:extLst>
          </p:nvPr>
        </p:nvGraphicFramePr>
        <p:xfrm>
          <a:off x="5100331" y="1435140"/>
          <a:ext cx="1159237" cy="2534919"/>
        </p:xfrm>
        <a:graphic>
          <a:graphicData uri="http://schemas.openxmlformats.org/drawingml/2006/table">
            <a:tbl>
              <a:tblPr firstRow="1">
                <a:tableStyleId>{FABFCF23-3B69-468F-B69F-88F6DE6A72F2}</a:tableStyleId>
              </a:tblPr>
              <a:tblGrid>
                <a:gridCol w="639668"/>
                <a:gridCol w="519569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Owner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# of Times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Jim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Albert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Jake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Ryan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Trevor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Kurt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TrentShall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Andrew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Bill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Aaron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Jeff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5009612" y="1021828"/>
            <a:ext cx="37338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  <a:latin typeface="Segoe UI"/>
                <a:cs typeface="Segoe UI"/>
              </a:rPr>
              <a:t>Less than 2 </a:t>
            </a:r>
            <a:r>
              <a:rPr lang="en-US" sz="1600" b="1" dirty="0" err="1" smtClean="0">
                <a:solidFill>
                  <a:srgbClr val="FFFFFF"/>
                </a:solidFill>
                <a:latin typeface="Segoe UI"/>
                <a:cs typeface="Segoe UI"/>
              </a:rPr>
              <a:t>pts</a:t>
            </a:r>
            <a:r>
              <a:rPr lang="en-US" sz="1600" b="1" dirty="0" smtClean="0">
                <a:solidFill>
                  <a:srgbClr val="FFFFFF"/>
                </a:solidFill>
                <a:latin typeface="Segoe UI"/>
                <a:cs typeface="Segoe UI"/>
              </a:rPr>
              <a:t> Scored from Starter:</a:t>
            </a:r>
            <a:endParaRPr lang="en-US" sz="1600" b="1" dirty="0">
              <a:solidFill>
                <a:srgbClr val="FFFFFF"/>
              </a:solidFill>
              <a:latin typeface="Segoe UI"/>
              <a:cs typeface="Segoe UI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981574"/>
              </p:ext>
            </p:extLst>
          </p:nvPr>
        </p:nvGraphicFramePr>
        <p:xfrm>
          <a:off x="2242619" y="1435140"/>
          <a:ext cx="2458242" cy="3394080"/>
        </p:xfrm>
        <a:graphic>
          <a:graphicData uri="http://schemas.openxmlformats.org/drawingml/2006/table">
            <a:tbl>
              <a:tblPr/>
              <a:tblGrid>
                <a:gridCol w="767581"/>
                <a:gridCol w="445345"/>
                <a:gridCol w="338132"/>
                <a:gridCol w="544310"/>
                <a:gridCol w="362874"/>
              </a:tblGrid>
              <a:tr h="169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Player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Points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Week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Owner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W/L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</a:tr>
              <a:tr h="169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Fuller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56.7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Jeff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Sammy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49.3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Jake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Daniel Jones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46.28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Albert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Marvin Jones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43.3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Jim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Daniel Jones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40.82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Albert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Daniel Jones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40.74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Albert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Drake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40.6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Jeff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Desean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39.4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Jake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Colts 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38.8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Aaron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Manny Sanders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38.6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Andrew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Tannehill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37.88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Andrew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Jameis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37.8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Kurt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James White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37.7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Jeff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Chark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37.4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Ryan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AJ Brown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36.1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Jim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Trubisky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36.06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Trevor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Parker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35.9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Jeff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Lockett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35.78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Ryan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Keenum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35.7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Trevor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641918"/>
              </p:ext>
            </p:extLst>
          </p:nvPr>
        </p:nvGraphicFramePr>
        <p:xfrm>
          <a:off x="6463084" y="1435140"/>
          <a:ext cx="2435564" cy="3394080"/>
        </p:xfrm>
        <a:graphic>
          <a:graphicData uri="http://schemas.openxmlformats.org/drawingml/2006/table">
            <a:tbl>
              <a:tblPr/>
              <a:tblGrid>
                <a:gridCol w="669087"/>
                <a:gridCol w="463431"/>
                <a:gridCol w="428851"/>
                <a:gridCol w="560804"/>
                <a:gridCol w="313391"/>
              </a:tblGrid>
              <a:tr h="169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Player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Points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Week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Owner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W/L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</a:tr>
              <a:tr h="169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Darnold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-14.66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Andrew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Baker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-6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Andrew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Kyle Allen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-5.68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Aaron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Mariota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-5.08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Trevor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Rosen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-4.6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Jim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Foles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-3.98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Kurt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Keenum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-2.52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Trevor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Brees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-2.48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TrentShall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Kyle Allen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-1.3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Aaron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Pollard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-0.36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Kurt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Goff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-0.28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Jake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 Rudolph</a:t>
                      </a:r>
                      <a:endParaRPr lang="en-US" sz="9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-0.2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Jim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Geronimo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Andrew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Broncos 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Bill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Melvin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Albert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OJ Howard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Jeff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Alshon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Jim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Agholor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Kurt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Sammy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Jake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HorseHandyThe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476" y="4656503"/>
            <a:ext cx="812800" cy="8128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79616" y="1629835"/>
            <a:ext cx="5040923" cy="1924538"/>
          </a:xfrm>
          <a:prstGeom prst="roundRect">
            <a:avLst/>
          </a:prstGeom>
          <a:solidFill>
            <a:schemeClr val="bg1"/>
          </a:solidFill>
          <a:ln w="19050" cmpd="sng">
            <a:solidFill>
              <a:srgbClr val="6F00F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657173" y="1781429"/>
            <a:ext cx="19628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6F00FE"/>
                </a:solidFill>
                <a:latin typeface="Rockwell Extra Bold"/>
                <a:cs typeface="Rockwell Extra Bold"/>
              </a:rPr>
              <a:t>Jim</a:t>
            </a:r>
            <a:endParaRPr lang="en-US" sz="3600" b="1" dirty="0">
              <a:solidFill>
                <a:srgbClr val="6F00FE"/>
              </a:solidFill>
              <a:latin typeface="Rockwell Extra Bold"/>
              <a:cs typeface="Rockwell Extra Bold"/>
            </a:endParaRPr>
          </a:p>
        </p:txBody>
      </p:sp>
      <p:pic>
        <p:nvPicPr>
          <p:cNvPr id="14" name="Picture 13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" t="4116" r="12521" b="8004"/>
          <a:stretch/>
        </p:blipFill>
        <p:spPr>
          <a:xfrm>
            <a:off x="4045497" y="1858282"/>
            <a:ext cx="1425270" cy="1427947"/>
          </a:xfrm>
          <a:prstGeom prst="ellipse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657174" y="2406981"/>
            <a:ext cx="23633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6F00FE"/>
                </a:solidFill>
                <a:latin typeface="Rockwell"/>
                <a:cs typeface="Rockwell"/>
              </a:rPr>
              <a:t>Started a player that scored less than 2 </a:t>
            </a:r>
            <a:r>
              <a:rPr lang="en-US" sz="1600" dirty="0" err="1" smtClean="0">
                <a:solidFill>
                  <a:srgbClr val="6F00FE"/>
                </a:solidFill>
                <a:latin typeface="Rockwell"/>
                <a:cs typeface="Rockwell"/>
              </a:rPr>
              <a:t>pts</a:t>
            </a:r>
            <a:r>
              <a:rPr lang="en-US" sz="1600" dirty="0" smtClean="0">
                <a:solidFill>
                  <a:srgbClr val="6F00FE"/>
                </a:solidFill>
                <a:latin typeface="Rockwell"/>
                <a:cs typeface="Rockwell"/>
              </a:rPr>
              <a:t> FOURTEEN TIMES!</a:t>
            </a:r>
            <a:endParaRPr lang="en-US" sz="1600" dirty="0">
              <a:solidFill>
                <a:srgbClr val="6F00FE"/>
              </a:solidFill>
              <a:latin typeface="Rockwell"/>
              <a:cs typeface="Rockwell"/>
            </a:endParaRPr>
          </a:p>
        </p:txBody>
      </p:sp>
      <p:pic>
        <p:nvPicPr>
          <p:cNvPr id="8" name="Picture 7" descr="horseHand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46" y="1131604"/>
            <a:ext cx="3015712" cy="3015712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985481" y="1629835"/>
            <a:ext cx="5040923" cy="1924538"/>
          </a:xfrm>
          <a:prstGeom prst="roundRect">
            <a:avLst/>
          </a:prstGeom>
          <a:solidFill>
            <a:schemeClr val="bg1"/>
          </a:solidFill>
          <a:ln w="19050" cmpd="sng">
            <a:solidFill>
              <a:srgbClr val="6F00F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368017" y="1803325"/>
            <a:ext cx="243309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 smtClean="0">
                <a:solidFill>
                  <a:srgbClr val="6F00FE"/>
                </a:solidFill>
                <a:latin typeface="Rockwell Extra Bold"/>
                <a:cs typeface="Rockwell Extra Bold"/>
              </a:rPr>
              <a:t>Andrew</a:t>
            </a:r>
            <a:endParaRPr lang="en-US" sz="3400" b="1" dirty="0">
              <a:solidFill>
                <a:srgbClr val="6F00FE"/>
              </a:solidFill>
              <a:latin typeface="Rockwell Extra Bold"/>
              <a:cs typeface="Rockwell Extra Bold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63308" y="2344457"/>
            <a:ext cx="2764696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6F00FE"/>
                </a:solidFill>
                <a:latin typeface="Rockwell"/>
                <a:cs typeface="Rockwell"/>
              </a:rPr>
              <a:t>Left 20+ </a:t>
            </a:r>
            <a:r>
              <a:rPr lang="en-US" sz="1200" dirty="0" err="1" smtClean="0">
                <a:solidFill>
                  <a:srgbClr val="6F00FE"/>
                </a:solidFill>
                <a:latin typeface="Rockwell"/>
                <a:cs typeface="Rockwell"/>
              </a:rPr>
              <a:t>pts</a:t>
            </a:r>
            <a:r>
              <a:rPr lang="en-US" sz="1200" dirty="0" smtClean="0">
                <a:solidFill>
                  <a:srgbClr val="6F00FE"/>
                </a:solidFill>
                <a:latin typeface="Rockwell"/>
                <a:cs typeface="Rockwell"/>
              </a:rPr>
              <a:t> on the bench </a:t>
            </a:r>
          </a:p>
          <a:p>
            <a:r>
              <a:rPr lang="en-US" sz="1200" dirty="0" smtClean="0">
                <a:solidFill>
                  <a:srgbClr val="6F00FE"/>
                </a:solidFill>
                <a:latin typeface="Rockwell"/>
                <a:cs typeface="Rockwell"/>
              </a:rPr>
              <a:t>ELEVEN times (305 </a:t>
            </a:r>
            <a:r>
              <a:rPr lang="en-US" sz="1200" dirty="0" err="1" smtClean="0">
                <a:solidFill>
                  <a:srgbClr val="6F00FE"/>
                </a:solidFill>
                <a:latin typeface="Rockwell"/>
                <a:cs typeface="Rockwell"/>
              </a:rPr>
              <a:t>pts</a:t>
            </a:r>
            <a:r>
              <a:rPr lang="en-US" sz="1200" dirty="0" smtClean="0">
                <a:solidFill>
                  <a:srgbClr val="6F00FE"/>
                </a:solidFill>
                <a:latin typeface="Rockwell"/>
                <a:cs typeface="Rockwell"/>
              </a:rPr>
              <a:t>)</a:t>
            </a:r>
          </a:p>
          <a:p>
            <a:endParaRPr lang="en-US" sz="500" dirty="0">
              <a:solidFill>
                <a:srgbClr val="6F00FE"/>
              </a:solidFill>
              <a:latin typeface="Rockwell"/>
              <a:cs typeface="Rockwell"/>
            </a:endParaRPr>
          </a:p>
          <a:p>
            <a:r>
              <a:rPr lang="en-US" sz="1200" dirty="0" smtClean="0">
                <a:solidFill>
                  <a:srgbClr val="6F00FE"/>
                </a:solidFill>
                <a:latin typeface="Rockwell"/>
                <a:cs typeface="Rockwell"/>
              </a:rPr>
              <a:t>Had the 2 worst starts in the league:  </a:t>
            </a:r>
          </a:p>
          <a:p>
            <a:r>
              <a:rPr lang="en-US" sz="1200" dirty="0" err="1" smtClean="0">
                <a:solidFill>
                  <a:srgbClr val="6F00FE"/>
                </a:solidFill>
                <a:latin typeface="Rockwell"/>
                <a:cs typeface="Rockwell"/>
              </a:rPr>
              <a:t>Darnold</a:t>
            </a:r>
            <a:r>
              <a:rPr lang="en-US" sz="1200" dirty="0" smtClean="0">
                <a:solidFill>
                  <a:srgbClr val="6F00FE"/>
                </a:solidFill>
                <a:latin typeface="Rockwell"/>
                <a:cs typeface="Rockwell"/>
              </a:rPr>
              <a:t> -14.66, Baker -6</a:t>
            </a:r>
            <a:endParaRPr lang="en-US" sz="1200" dirty="0">
              <a:solidFill>
                <a:srgbClr val="6F00FE"/>
              </a:solidFill>
              <a:latin typeface="Rockwell"/>
              <a:cs typeface="Rockwell"/>
            </a:endParaRPr>
          </a:p>
        </p:txBody>
      </p:sp>
      <p:pic>
        <p:nvPicPr>
          <p:cNvPr id="21" name="Picture 20" descr="Screen Clippi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8" t="13014" r="4282" b="14286"/>
          <a:stretch/>
        </p:blipFill>
        <p:spPr>
          <a:xfrm>
            <a:off x="3985027" y="1888889"/>
            <a:ext cx="1338733" cy="1407110"/>
          </a:xfrm>
          <a:prstGeom prst="ellipse">
            <a:avLst/>
          </a:prstGeom>
          <a:effectLst/>
        </p:spPr>
      </p:pic>
      <p:pic>
        <p:nvPicPr>
          <p:cNvPr id="23" name="HorseHandyThe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28076" y="4808903"/>
            <a:ext cx="812800" cy="812800"/>
          </a:xfrm>
          <a:prstGeom prst="rect">
            <a:avLst/>
          </a:prstGeom>
        </p:spPr>
      </p:pic>
      <p:pic>
        <p:nvPicPr>
          <p:cNvPr id="19" name="Picture 18" descr="horseHand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11" y="1137469"/>
            <a:ext cx="3015712" cy="301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61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3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/>
      <p:bldP spid="13" grpId="1"/>
      <p:bldP spid="15" grpId="0"/>
      <p:bldP spid="15" grpId="1"/>
      <p:bldP spid="16" grpId="0" animBg="1"/>
      <p:bldP spid="16" grpId="1" animBg="1"/>
      <p:bldP spid="17" grpId="0"/>
      <p:bldP spid="17" grpId="1"/>
      <p:bldP spid="18" grpId="0"/>
      <p:bldP spid="1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81517"/>
            <a:ext cx="9144000" cy="2662267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6700" b="1" dirty="0" smtClean="0">
                <a:ln w="11430"/>
                <a:solidFill>
                  <a:schemeClr val="bg1"/>
                </a:solidFill>
                <a:effectLst>
                  <a:glow rad="25400">
                    <a:schemeClr val="tx1">
                      <a:alpha val="12000"/>
                    </a:schemeClr>
                  </a:glow>
                  <a:outerShdw blurRad="28575" dist="38100" dir="3600000" sx="99000" sy="99000" algn="t" rotWithShape="0">
                    <a:prstClr val="black">
                      <a:alpha val="73000"/>
                    </a:prstClr>
                  </a:outerShdw>
                </a:effectLst>
                <a:latin typeface="Futura BdCn BT"/>
                <a:cs typeface="Futura BdCn BT"/>
              </a:rPr>
              <a:t>Sx3.fun</a:t>
            </a:r>
          </a:p>
        </p:txBody>
      </p:sp>
      <p:sp>
        <p:nvSpPr>
          <p:cNvPr id="7" name="Rectangle 6"/>
          <p:cNvSpPr/>
          <p:nvPr/>
        </p:nvSpPr>
        <p:spPr>
          <a:xfrm>
            <a:off x="1511804" y="3015635"/>
            <a:ext cx="61839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  <a:latin typeface="Segoe UI"/>
                <a:cs typeface="Segoe UI"/>
              </a:rPr>
              <a:t>Website with news, rules, stats &amp; other various share-</a:t>
            </a:r>
            <a:r>
              <a:rPr lang="en-US" sz="1600" dirty="0" err="1" smtClean="0">
                <a:solidFill>
                  <a:srgbClr val="FFFFFF"/>
                </a:solidFill>
                <a:latin typeface="Segoe UI"/>
                <a:cs typeface="Segoe UI"/>
              </a:rPr>
              <a:t>ables</a:t>
            </a:r>
            <a:endParaRPr lang="en-US" sz="1600" dirty="0" smtClean="0">
              <a:solidFill>
                <a:srgbClr val="FFFFFF"/>
              </a:solidFill>
              <a:latin typeface="Segoe UI"/>
              <a:cs typeface="Segoe UI"/>
            </a:endParaRPr>
          </a:p>
          <a:p>
            <a:pPr algn="ctr"/>
            <a:endParaRPr lang="en-US" sz="1600" dirty="0">
              <a:solidFill>
                <a:srgbClr val="FFFFFF"/>
              </a:solidFill>
              <a:latin typeface="Segoe UI"/>
              <a:cs typeface="Segoe UI"/>
            </a:endParaRPr>
          </a:p>
          <a:p>
            <a:pPr algn="ctr"/>
            <a:r>
              <a:rPr lang="en-US" sz="1600" dirty="0" smtClean="0">
                <a:solidFill>
                  <a:srgbClr val="FFFFFF"/>
                </a:solidFill>
                <a:latin typeface="Segoe UI"/>
                <a:cs typeface="Segoe UI"/>
              </a:rPr>
              <a:t>This presentation is available there as a PDF</a:t>
            </a:r>
            <a:endParaRPr lang="en-US" sz="1600" dirty="0">
              <a:solidFill>
                <a:srgbClr val="FFFFFF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493950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251183"/>
              </p:ext>
            </p:extLst>
          </p:nvPr>
        </p:nvGraphicFramePr>
        <p:xfrm>
          <a:off x="4242463" y="486111"/>
          <a:ext cx="4628979" cy="4117732"/>
        </p:xfrm>
        <a:graphic>
          <a:graphicData uri="http://schemas.openxmlformats.org/drawingml/2006/table">
            <a:tbl>
              <a:tblPr firstRow="1">
                <a:tableStyleId>{FABFCF23-3B69-468F-B69F-88F6DE6A72F2}</a:tableStyleId>
              </a:tblPr>
              <a:tblGrid>
                <a:gridCol w="10570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053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046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0645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4787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0760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852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cs typeface="Segoe UI"/>
                        </a:rPr>
                        <a:t>Player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cs typeface="Segoe UI"/>
                        </a:rPr>
                        <a:t>$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cs typeface="Segoe UI"/>
                        </a:rPr>
                        <a:t>Wk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cs typeface="Segoe U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cs typeface="Segoe UI"/>
                        </a:rPr>
                        <a:t>Finish </a:t>
                      </a:r>
                      <a:r>
                        <a:rPr lang="en-US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cs typeface="Segoe UI"/>
                        </a:rPr>
                        <a:t>Position </a:t>
                      </a:r>
                      <a:r>
                        <a:rPr lang="en-US" sz="1200" b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cs typeface="Segoe UI"/>
                        </a:rPr>
                        <a:t>Rank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cs typeface="Segoe U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cs typeface="Segoe UI"/>
                        </a:rPr>
                        <a:t>Finish</a:t>
                      </a:r>
                      <a:r>
                        <a:rPr lang="en-US" sz="16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cs typeface="Segoe UI"/>
                        </a:rPr>
                        <a:t> </a:t>
                      </a:r>
                      <a:r>
                        <a:rPr lang="en-US" sz="1600" b="0" i="0" u="none" strike="noStrike" baseline="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cs typeface="Segoe UI"/>
                        </a:rPr>
                        <a:t>Pts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cs typeface="Segoe U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cs typeface="Segoe UI"/>
                        </a:rPr>
                        <a:t>To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cs typeface="Segoe U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40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Diontae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 Johnson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$0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WR 38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173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Bill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40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Deebo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$0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11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WR 31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192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Aaron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40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Goedert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$0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12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TE 10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145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TrentShall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40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Mostert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$0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14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RB 27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165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Andrew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40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Fant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$1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11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TE 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114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Kurt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0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Crowder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$1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WR 28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197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Andrew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0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Slayton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$1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11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WR 35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181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Kurt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0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Latavius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$5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RB 28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159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Aaron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40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Chark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$9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WR 17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228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Ryan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40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D Parker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$10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WR 12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250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Jeff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40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Mark Andrews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$11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TE 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209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Andrew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40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NE </a:t>
                      </a:r>
                      <a:r>
                        <a:rPr lang="en-US" sz="1200" b="0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Def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$12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DEF 1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287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Bill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0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Minshew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$16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QB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 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232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Andrew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0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McLaurin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$20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WR 27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197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Bill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03DC192-9590-4F08-A349-ABFE1BF63DDD}"/>
              </a:ext>
            </a:extLst>
          </p:cNvPr>
          <p:cNvSpPr txBox="1"/>
          <p:nvPr/>
        </p:nvSpPr>
        <p:spPr>
          <a:xfrm>
            <a:off x="272558" y="884949"/>
            <a:ext cx="37826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FFFF"/>
                </a:solidFill>
                <a:latin typeface="Segoe UI"/>
                <a:cs typeface="Segoe UI"/>
              </a:rPr>
              <a:t>FAABulous</a:t>
            </a:r>
            <a:r>
              <a:rPr lang="en-US" sz="5400" b="1" dirty="0">
                <a:solidFill>
                  <a:srgbClr val="FFFFFF"/>
                </a:solidFill>
                <a:latin typeface="Segoe UI"/>
                <a:cs typeface="Segoe UI"/>
              </a:rPr>
              <a:t> … </a:t>
            </a:r>
            <a:r>
              <a:rPr lang="en-US" sz="5400" dirty="0">
                <a:solidFill>
                  <a:srgbClr val="FFFFFF"/>
                </a:solidFill>
                <a:latin typeface="Segoe UI"/>
                <a:cs typeface="Segoe UI"/>
              </a:rPr>
              <a:t>Best Waiver Buys</a:t>
            </a:r>
          </a:p>
        </p:txBody>
      </p:sp>
    </p:spTree>
    <p:extLst>
      <p:ext uri="{BB962C8B-B14F-4D97-AF65-F5344CB8AC3E}">
        <p14:creationId xmlns:p14="http://schemas.microsoft.com/office/powerpoint/2010/main" val="1976065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360158"/>
              </p:ext>
            </p:extLst>
          </p:nvPr>
        </p:nvGraphicFramePr>
        <p:xfrm>
          <a:off x="4124720" y="447012"/>
          <a:ext cx="4628979" cy="4229544"/>
        </p:xfrm>
        <a:graphic>
          <a:graphicData uri="http://schemas.openxmlformats.org/drawingml/2006/table">
            <a:tbl>
              <a:tblPr firstRow="1">
                <a:tableStyleId>{FABFCF23-3B69-468F-B69F-88F6DE6A72F2}</a:tableStyleId>
              </a:tblPr>
              <a:tblGrid>
                <a:gridCol w="10570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04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281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110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4465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0760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267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 Narrow" panose="020B0606020202030204" pitchFamily="34" charset="0"/>
                        </a:rPr>
                        <a:t>Player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345" marR="4345" marT="434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 Narrow" panose="020B0606020202030204" pitchFamily="34" charset="0"/>
                        </a:rPr>
                        <a:t>$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345" marR="4345" marT="434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 Narrow" panose="020B0606020202030204" pitchFamily="34" charset="0"/>
                        </a:rPr>
                        <a:t>Week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345" marR="4345" marT="434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 Narrow" panose="020B0606020202030204" pitchFamily="34" charset="0"/>
                        </a:rPr>
                        <a:t>Finish </a:t>
                      </a:r>
                      <a:r>
                        <a:rPr lang="en-US" sz="1400" u="none" strike="noStrike" dirty="0" smtClean="0">
                          <a:effectLst/>
                          <a:latin typeface="Arial Narrow" panose="020B0606020202030204" pitchFamily="34" charset="0"/>
                        </a:rPr>
                        <a:t>Position </a:t>
                      </a:r>
                      <a:r>
                        <a:rPr lang="en-US" sz="1400" u="none" strike="noStrike" dirty="0">
                          <a:effectLst/>
                          <a:latin typeface="Arial Narrow" panose="020B0606020202030204" pitchFamily="34" charset="0"/>
                        </a:rPr>
                        <a:t>Rank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345" marR="4345" marT="434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Arial Narrow" panose="020B0606020202030204" pitchFamily="34" charset="0"/>
                        </a:rPr>
                        <a:t>Finish Pts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345" marR="4345" marT="434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Arial Narrow" panose="020B0606020202030204" pitchFamily="34" charset="0"/>
                        </a:rPr>
                        <a:t>To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345" marR="4345" marT="434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9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AJ Green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WR FAIL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Aaron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9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Chris Thompson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RB 53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Ryan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9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Ty Johnson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RB 67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TrentShall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9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Brian Hill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RB 65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TrentShall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9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John Ross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WR 72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Bill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9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Robinson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WR 70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Jim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9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Wayne Gallman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RB 79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Kurt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9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Mason Rudolph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QB 30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Jim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9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Gio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RB 61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Bill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Phillip Dorsett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WR 69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Albert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Dissly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 37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Jake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Chris Thompson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RB 53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Andrew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Matt Moore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QB 41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Jeff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Dissly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 37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Jim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Mike Davis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RB 105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Jim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03DC192-9590-4F08-A349-ABFE1BF63DDD}"/>
              </a:ext>
            </a:extLst>
          </p:cNvPr>
          <p:cNvSpPr txBox="1"/>
          <p:nvPr/>
        </p:nvSpPr>
        <p:spPr>
          <a:xfrm>
            <a:off x="236777" y="399920"/>
            <a:ext cx="378260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FF"/>
                </a:solidFill>
                <a:latin typeface="Segoe UI"/>
                <a:cs typeface="Segoe UI"/>
              </a:rPr>
              <a:t>Not So </a:t>
            </a:r>
            <a:r>
              <a:rPr lang="en-US" sz="5400" b="1" dirty="0" err="1">
                <a:solidFill>
                  <a:srgbClr val="FFFFFF"/>
                </a:solidFill>
                <a:latin typeface="Segoe UI"/>
                <a:cs typeface="Segoe UI"/>
              </a:rPr>
              <a:t>FAABulous</a:t>
            </a:r>
            <a:r>
              <a:rPr lang="en-US" sz="5400" b="1" dirty="0">
                <a:solidFill>
                  <a:srgbClr val="FFFFFF"/>
                </a:solidFill>
                <a:latin typeface="Segoe UI"/>
                <a:cs typeface="Segoe UI"/>
              </a:rPr>
              <a:t> … </a:t>
            </a:r>
            <a:r>
              <a:rPr lang="en-US" sz="5400" dirty="0">
                <a:solidFill>
                  <a:srgbClr val="FFFFFF"/>
                </a:solidFill>
                <a:latin typeface="Segoe UI"/>
                <a:cs typeface="Segoe UI"/>
              </a:rPr>
              <a:t>Worst Waiver Buys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985481" y="1635700"/>
            <a:ext cx="5040923" cy="1924538"/>
          </a:xfrm>
          <a:prstGeom prst="roundRect">
            <a:avLst/>
          </a:prstGeom>
          <a:solidFill>
            <a:schemeClr val="bg1"/>
          </a:solidFill>
          <a:ln w="19050" cmpd="sng">
            <a:solidFill>
              <a:srgbClr val="6F00F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431141" y="1738449"/>
            <a:ext cx="243309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 smtClean="0">
                <a:solidFill>
                  <a:srgbClr val="6F00FE"/>
                </a:solidFill>
                <a:latin typeface="Rockwell Extra Bold"/>
                <a:cs typeface="Rockwell Extra Bold"/>
              </a:rPr>
              <a:t>Aaron</a:t>
            </a:r>
            <a:endParaRPr lang="en-US" sz="3400" b="1" dirty="0">
              <a:solidFill>
                <a:srgbClr val="6F00FE"/>
              </a:solidFill>
              <a:latin typeface="Rockwell Extra Bold"/>
              <a:cs typeface="Rockwell Extra 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31691" y="2315150"/>
            <a:ext cx="276469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6F00FE"/>
                </a:solidFill>
                <a:latin typeface="Rockwell"/>
                <a:cs typeface="Rockwell"/>
              </a:rPr>
              <a:t>Emptied the FAAB ($47) </a:t>
            </a:r>
          </a:p>
          <a:p>
            <a:r>
              <a:rPr lang="en-US" sz="1400" dirty="0" smtClean="0">
                <a:solidFill>
                  <a:srgbClr val="6F00FE"/>
                </a:solidFill>
                <a:latin typeface="Rockwell"/>
                <a:cs typeface="Rockwell"/>
              </a:rPr>
              <a:t>on AJ Green </a:t>
            </a:r>
            <a:r>
              <a:rPr lang="en-US" sz="1400" dirty="0" err="1" smtClean="0">
                <a:solidFill>
                  <a:srgbClr val="6F00FE"/>
                </a:solidFill>
                <a:latin typeface="Rockwell"/>
                <a:cs typeface="Rockwell"/>
              </a:rPr>
              <a:t>wk</a:t>
            </a:r>
            <a:r>
              <a:rPr lang="en-US" sz="1400" dirty="0" smtClean="0">
                <a:solidFill>
                  <a:srgbClr val="6F00FE"/>
                </a:solidFill>
                <a:latin typeface="Rockwell"/>
                <a:cs typeface="Rockwell"/>
              </a:rPr>
              <a:t> 9</a:t>
            </a:r>
          </a:p>
          <a:p>
            <a:endParaRPr lang="en-US" sz="600" dirty="0">
              <a:solidFill>
                <a:srgbClr val="6F00FE"/>
              </a:solidFill>
              <a:latin typeface="Rockwell"/>
              <a:cs typeface="Rockwell"/>
            </a:endParaRPr>
          </a:p>
          <a:p>
            <a:r>
              <a:rPr lang="en-US" sz="1400" dirty="0" smtClean="0">
                <a:solidFill>
                  <a:srgbClr val="6F00FE"/>
                </a:solidFill>
                <a:latin typeface="Rockwell"/>
                <a:cs typeface="Rockwell"/>
              </a:rPr>
              <a:t>Proceeded to get… </a:t>
            </a:r>
          </a:p>
          <a:p>
            <a:r>
              <a:rPr lang="en-US" sz="1400" dirty="0" smtClean="0">
                <a:solidFill>
                  <a:srgbClr val="6F00FE"/>
                </a:solidFill>
                <a:latin typeface="Rockwell"/>
                <a:cs typeface="Rockwell"/>
              </a:rPr>
              <a:t>ZERO points</a:t>
            </a:r>
            <a:endParaRPr lang="en-US" sz="1400" dirty="0">
              <a:solidFill>
                <a:srgbClr val="6F00FE"/>
              </a:solidFill>
              <a:latin typeface="Rockwell"/>
              <a:cs typeface="Rockwell"/>
            </a:endParaRPr>
          </a:p>
        </p:txBody>
      </p:sp>
      <p:pic>
        <p:nvPicPr>
          <p:cNvPr id="9" name="HorseHandyThe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28076" y="4808903"/>
            <a:ext cx="812800" cy="812800"/>
          </a:xfrm>
          <a:prstGeom prst="rect">
            <a:avLst/>
          </a:prstGeom>
        </p:spPr>
      </p:pic>
      <p:pic>
        <p:nvPicPr>
          <p:cNvPr id="11" name="Picture 10" descr="20200619_203145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5" t="25668" r="70248" b="40840"/>
          <a:stretch/>
        </p:blipFill>
        <p:spPr>
          <a:xfrm rot="5400000">
            <a:off x="4019705" y="1923943"/>
            <a:ext cx="1299580" cy="1280684"/>
          </a:xfrm>
          <a:prstGeom prst="ellipse">
            <a:avLst/>
          </a:prstGeom>
        </p:spPr>
      </p:pic>
      <p:pic>
        <p:nvPicPr>
          <p:cNvPr id="10" name="Picture 9" descr="horseHand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11" y="1137469"/>
            <a:ext cx="3015712" cy="3015712"/>
          </a:xfrm>
          <a:prstGeom prst="rect">
            <a:avLst/>
          </a:prstGeom>
        </p:spPr>
      </p:pic>
      <p:pic>
        <p:nvPicPr>
          <p:cNvPr id="15" name="HorseHandyThe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22211" y="4804999"/>
            <a:ext cx="812800" cy="81280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2991346" y="1631796"/>
            <a:ext cx="5040923" cy="1924538"/>
          </a:xfrm>
          <a:prstGeom prst="roundRect">
            <a:avLst/>
          </a:prstGeom>
          <a:solidFill>
            <a:schemeClr val="bg1"/>
          </a:solidFill>
          <a:ln w="19050" cmpd="sng">
            <a:solidFill>
              <a:srgbClr val="6F00F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388161" y="1832235"/>
            <a:ext cx="26577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6F00FE"/>
                </a:solidFill>
                <a:latin typeface="Rockwell Extra Bold"/>
                <a:cs typeface="Rockwell Extra Bold"/>
              </a:rPr>
              <a:t>Trent &amp; Marshall</a:t>
            </a:r>
            <a:endParaRPr lang="en-US" b="1" dirty="0">
              <a:solidFill>
                <a:srgbClr val="6F00FE"/>
              </a:solidFill>
              <a:latin typeface="Rockwell Extra Bold"/>
              <a:cs typeface="Rockwell Extra Bold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08249" y="2281939"/>
            <a:ext cx="26572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6F00FE"/>
                </a:solidFill>
                <a:latin typeface="Rockwell"/>
                <a:cs typeface="Rockwell"/>
              </a:rPr>
              <a:t>Spent $36 FAAB on Ty Johnson</a:t>
            </a:r>
          </a:p>
          <a:p>
            <a:r>
              <a:rPr lang="en-US" sz="1200" dirty="0" smtClean="0">
                <a:solidFill>
                  <a:srgbClr val="6F00FE"/>
                </a:solidFill>
                <a:latin typeface="Rockwell"/>
                <a:cs typeface="Rockwell"/>
              </a:rPr>
              <a:t>Spent $36 FAAB on Brian Hill</a:t>
            </a:r>
          </a:p>
          <a:p>
            <a:endParaRPr lang="en-US" sz="1200" dirty="0">
              <a:solidFill>
                <a:srgbClr val="6F00FE"/>
              </a:solidFill>
              <a:latin typeface="Rockwell"/>
              <a:cs typeface="Rockwell"/>
            </a:endParaRPr>
          </a:p>
          <a:p>
            <a:r>
              <a:rPr lang="en-US" sz="1200" dirty="0" smtClean="0">
                <a:solidFill>
                  <a:srgbClr val="6F00FE"/>
                </a:solidFill>
                <a:latin typeface="Rockwell"/>
                <a:cs typeface="Rockwell"/>
              </a:rPr>
              <a:t>“I don</a:t>
            </a:r>
            <a:r>
              <a:rPr lang="fr-FR" sz="1200" dirty="0" smtClean="0">
                <a:solidFill>
                  <a:srgbClr val="6F00FE"/>
                </a:solidFill>
                <a:latin typeface="Rockwell"/>
                <a:cs typeface="Rockwell"/>
              </a:rPr>
              <a:t>’</a:t>
            </a:r>
            <a:r>
              <a:rPr lang="en-US" sz="1200" dirty="0" smtClean="0">
                <a:solidFill>
                  <a:srgbClr val="6F00FE"/>
                </a:solidFill>
                <a:latin typeface="Rockwell"/>
                <a:cs typeface="Rockwell"/>
              </a:rPr>
              <a:t>t even know who those guys are,” said Andrew.</a:t>
            </a:r>
            <a:endParaRPr lang="en-US" sz="1200" dirty="0">
              <a:solidFill>
                <a:srgbClr val="6F00FE"/>
              </a:solidFill>
              <a:latin typeface="Rockwell"/>
              <a:cs typeface="Rockwell"/>
            </a:endParaRPr>
          </a:p>
        </p:txBody>
      </p:sp>
      <p:pic>
        <p:nvPicPr>
          <p:cNvPr id="23" name="Picture 14" descr="Image may contain: 2 people, people smiling, people standing">
            <a:extLst>
              <a:ext uri="{FF2B5EF4-FFF2-40B4-BE49-F238E27FC236}">
                <a16:creationId xmlns:a16="http://schemas.microsoft.com/office/drawing/2014/main" xmlns="" id="{0193177C-FA5E-48AA-9E57-05397C6DEE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7" t="32294" r="48407" b="40729"/>
          <a:stretch/>
        </p:blipFill>
        <p:spPr bwMode="auto">
          <a:xfrm>
            <a:off x="4389992" y="2451692"/>
            <a:ext cx="980246" cy="95336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/>
          <a:srcRect l="14359" t="21910" r="42396" b="29361"/>
          <a:stretch/>
        </p:blipFill>
        <p:spPr>
          <a:xfrm>
            <a:off x="3931092" y="1765786"/>
            <a:ext cx="966930" cy="953369"/>
          </a:xfrm>
          <a:prstGeom prst="ellipse">
            <a:avLst/>
          </a:prstGeom>
        </p:spPr>
      </p:pic>
      <p:pic>
        <p:nvPicPr>
          <p:cNvPr id="24" name="Picture 23" descr="horseHand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76" y="1133565"/>
            <a:ext cx="3015712" cy="301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71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30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/>
      <p:bldP spid="6" grpId="1"/>
      <p:bldP spid="7" grpId="0"/>
      <p:bldP spid="7" grpId="1"/>
      <p:bldP spid="20" grpId="0" animBg="1"/>
      <p:bldP spid="20" grpId="1" animBg="1"/>
      <p:bldP spid="21" grpId="0"/>
      <p:bldP spid="21" grpId="1"/>
      <p:bldP spid="22" grpId="0"/>
      <p:bldP spid="2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ff_bg_0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8" b="9682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047541"/>
              </p:ext>
            </p:extLst>
          </p:nvPr>
        </p:nvGraphicFramePr>
        <p:xfrm>
          <a:off x="4124720" y="447012"/>
          <a:ext cx="4628979" cy="4111903"/>
        </p:xfrm>
        <a:graphic>
          <a:graphicData uri="http://schemas.openxmlformats.org/drawingml/2006/table">
            <a:tbl>
              <a:tblPr firstRow="1">
                <a:tableStyleId>{FABFCF23-3B69-468F-B69F-88F6DE6A72F2}</a:tableStyleId>
              </a:tblPr>
              <a:tblGrid>
                <a:gridCol w="10570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04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281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110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4465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0760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267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 Narrow" panose="020B0606020202030204" pitchFamily="34" charset="0"/>
                        </a:rPr>
                        <a:t>Player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345" marR="4345" marT="434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 Narrow" panose="020B0606020202030204" pitchFamily="34" charset="0"/>
                        </a:rPr>
                        <a:t>$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345" marR="4345" marT="434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 Narrow" panose="020B0606020202030204" pitchFamily="34" charset="0"/>
                        </a:rPr>
                        <a:t>Week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345" marR="4345" marT="434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Arial Narrow" panose="020B0606020202030204" pitchFamily="34" charset="0"/>
                        </a:rPr>
                        <a:t>Finish POS Rank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345" marR="4345" marT="434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Arial Narrow" panose="020B0606020202030204" pitchFamily="34" charset="0"/>
                        </a:rPr>
                        <a:t>Finish Pts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345" marR="4345" marT="434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Arial Narrow" panose="020B0606020202030204" pitchFamily="34" charset="0"/>
                        </a:rPr>
                        <a:t>To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345" marR="4345" marT="4345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9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AJ Green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WR FAIL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Aaron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9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Chris Thompson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RB 53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Ryan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9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Ty Johnson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RB 67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TrentShall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9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Brian Hill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RB 65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TrentShall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9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John Ross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WR 72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Bill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9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Robinson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WR 70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Jim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9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Wayne Gallman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RB 79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Kurt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9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Mason Rudolph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QB 30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Jim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9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Gio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RB 61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Bill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Phillip Dorsett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WR 69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Albert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Dissly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 37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Jake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Chris Thompson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RB 53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Andrew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Matt Moore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QB 41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Jeff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Dissly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 37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Jim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Mike Davis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RB 105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Jim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03DC192-9590-4F08-A349-ABFE1BF63DDD}"/>
              </a:ext>
            </a:extLst>
          </p:cNvPr>
          <p:cNvSpPr txBox="1"/>
          <p:nvPr/>
        </p:nvSpPr>
        <p:spPr>
          <a:xfrm>
            <a:off x="236777" y="399920"/>
            <a:ext cx="378260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FF"/>
                </a:solidFill>
                <a:latin typeface="Segoe UI"/>
                <a:cs typeface="Segoe UI"/>
              </a:rPr>
              <a:t>Not So </a:t>
            </a:r>
            <a:r>
              <a:rPr lang="en-US" sz="5400" b="1" dirty="0" err="1">
                <a:solidFill>
                  <a:srgbClr val="FFFFFF"/>
                </a:solidFill>
                <a:latin typeface="Segoe UI"/>
                <a:cs typeface="Segoe UI"/>
              </a:rPr>
              <a:t>FAABulous</a:t>
            </a:r>
            <a:r>
              <a:rPr lang="en-US" sz="5400" b="1" dirty="0">
                <a:solidFill>
                  <a:srgbClr val="FFFFFF"/>
                </a:solidFill>
                <a:latin typeface="Segoe UI"/>
                <a:cs typeface="Segoe UI"/>
              </a:rPr>
              <a:t> … </a:t>
            </a:r>
            <a:r>
              <a:rPr lang="en-US" sz="5400" dirty="0">
                <a:solidFill>
                  <a:srgbClr val="FFFFFF"/>
                </a:solidFill>
                <a:latin typeface="Segoe UI"/>
                <a:cs typeface="Segoe UI"/>
              </a:rPr>
              <a:t>Worst Waiver Buys</a:t>
            </a:r>
          </a:p>
        </p:txBody>
      </p:sp>
      <p:pic>
        <p:nvPicPr>
          <p:cNvPr id="14" name="Dizzy - Girl From Ipane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85324" y="4651270"/>
            <a:ext cx="812800" cy="8128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9218526" cy="5143499"/>
            <a:chOff x="0" y="0"/>
            <a:chExt cx="9218526" cy="5143499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181263" cy="51434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/>
            <a:srcRect l="25327" r="17205" b="14699"/>
            <a:stretch/>
          </p:blipFill>
          <p:spPr>
            <a:xfrm>
              <a:off x="7820746" y="735268"/>
              <a:ext cx="1122325" cy="1111154"/>
            </a:xfrm>
            <a:prstGeom prst="ellipse">
              <a:avLst/>
            </a:prstGeom>
          </p:spPr>
        </p:pic>
        <p:pic>
          <p:nvPicPr>
            <p:cNvPr id="8" name="Picture 7" descr="FB_IMG_1598373608813.jp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44" b="10426"/>
            <a:stretch/>
          </p:blipFill>
          <p:spPr>
            <a:xfrm>
              <a:off x="2793158" y="366598"/>
              <a:ext cx="1115158" cy="1107091"/>
            </a:xfrm>
            <a:prstGeom prst="ellipse">
              <a:avLst/>
            </a:prstGeom>
          </p:spPr>
        </p:pic>
        <p:pic>
          <p:nvPicPr>
            <p:cNvPr id="9" name="Picture 8" descr="FB_IMG_1598373635085.jp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732" b="48543"/>
            <a:stretch/>
          </p:blipFill>
          <p:spPr>
            <a:xfrm>
              <a:off x="257547" y="717504"/>
              <a:ext cx="1122325" cy="1121901"/>
            </a:xfrm>
            <a:prstGeom prst="ellipse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37263" y="2338629"/>
              <a:ext cx="9181263" cy="132343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96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Futura BdCn BT"/>
                  <a:cs typeface="Futura BdCn BT"/>
                </a:rPr>
                <a:t>Kurt Contribution</a:t>
              </a:r>
              <a:endParaRPr lang="en-US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utura BdCn BT"/>
                <a:cs typeface="Futura BdCn B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0" y="3013714"/>
              <a:ext cx="9181263" cy="132343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0000"/>
                  </a:solidFill>
                  <a:latin typeface="C Futura Condensed"/>
                  <a:cs typeface="C Futura Condensed"/>
                </a:rPr>
                <a:t>astute fantasy analysis and commentary in our chat</a:t>
              </a:r>
              <a:endParaRPr lang="en-US" sz="2800" b="1" dirty="0">
                <a:solidFill>
                  <a:srgbClr val="000000"/>
                </a:solidFill>
                <a:latin typeface="C Futura Condensed"/>
                <a:cs typeface="C Futura Condensed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6398" y="547448"/>
              <a:ext cx="1101523" cy="1101523"/>
            </a:xfrm>
            <a:prstGeom prst="ellipse">
              <a:avLst/>
            </a:prstGeom>
          </p:spPr>
        </p:pic>
        <p:pic>
          <p:nvPicPr>
            <p:cNvPr id="5" name="Picture 4" descr="FB_IMG_1598373524700.jpg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36" b="32702"/>
            <a:stretch/>
          </p:blipFill>
          <p:spPr>
            <a:xfrm>
              <a:off x="5300851" y="366598"/>
              <a:ext cx="1114882" cy="1107091"/>
            </a:xfrm>
            <a:prstGeom prst="ellipse">
              <a:avLst/>
            </a:prstGeom>
          </p:spPr>
        </p:pic>
        <p:pic>
          <p:nvPicPr>
            <p:cNvPr id="6" name="Picture 5" descr="FB_IMG_1598373571628.jpg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25" t="2364"/>
            <a:stretch/>
          </p:blipFill>
          <p:spPr>
            <a:xfrm>
              <a:off x="6548682" y="544664"/>
              <a:ext cx="1111925" cy="1107091"/>
            </a:xfrm>
            <a:prstGeom prst="ellipse">
              <a:avLst/>
            </a:prstGeom>
          </p:spPr>
        </p:pic>
        <p:pic>
          <p:nvPicPr>
            <p:cNvPr id="7" name="Picture 6" descr="FB_IMG_1598373600874.jpg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96" r="11037"/>
            <a:stretch/>
          </p:blipFill>
          <p:spPr>
            <a:xfrm>
              <a:off x="4044366" y="266447"/>
              <a:ext cx="1112512" cy="1107092"/>
            </a:xfrm>
            <a:prstGeom prst="ellipse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257547" y="3635607"/>
            <a:ext cx="8685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  <a:latin typeface="XBO Futura ExtraBoldOblique"/>
                <a:cs typeface="XBO Futura ExtraBoldOblique"/>
              </a:rPr>
              <a:t>“I have only ever made love to </a:t>
            </a:r>
          </a:p>
          <a:p>
            <a:pPr algn="ctr"/>
            <a:r>
              <a:rPr lang="en-US" sz="3000" dirty="0" smtClean="0">
                <a:solidFill>
                  <a:schemeClr val="bg1"/>
                </a:solidFill>
                <a:latin typeface="XBO Futura ExtraBoldOblique"/>
                <a:cs typeface="XBO Futura ExtraBoldOblique"/>
              </a:rPr>
              <a:t>two cats in my life.”</a:t>
            </a:r>
            <a:endParaRPr lang="en-US" sz="3000" dirty="0">
              <a:solidFill>
                <a:schemeClr val="bg1"/>
              </a:solidFill>
              <a:latin typeface="XBO Futura ExtraBoldOblique"/>
              <a:cs typeface="XBO Futura ExtraBoldOblique"/>
            </a:endParaRPr>
          </a:p>
        </p:txBody>
      </p:sp>
    </p:spTree>
    <p:extLst>
      <p:ext uri="{BB962C8B-B14F-4D97-AF65-F5344CB8AC3E}">
        <p14:creationId xmlns:p14="http://schemas.microsoft.com/office/powerpoint/2010/main" val="13078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1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2558" y="884949"/>
            <a:ext cx="419033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FFFF"/>
                </a:solidFill>
                <a:latin typeface="Segoe UI"/>
                <a:cs typeface="Segoe UI"/>
              </a:rPr>
              <a:t>Tinker Tinker!</a:t>
            </a:r>
            <a:endParaRPr lang="en-US" sz="5400" b="1" dirty="0">
              <a:solidFill>
                <a:srgbClr val="FFFFFF"/>
              </a:solidFill>
              <a:latin typeface="Segoe UI"/>
              <a:cs typeface="Segoe UI"/>
            </a:endParaRPr>
          </a:p>
          <a:p>
            <a:pPr algn="ctr"/>
            <a:r>
              <a:rPr lang="en-US" sz="4800" dirty="0">
                <a:solidFill>
                  <a:srgbClr val="FFFFFF"/>
                </a:solidFill>
                <a:latin typeface="Segoe UI"/>
                <a:cs typeface="Segoe UI"/>
              </a:rPr>
              <a:t>… Most Lineup Changes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80689AEC-8219-4CF4-9924-A0BB73E031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966980"/>
              </p:ext>
            </p:extLst>
          </p:nvPr>
        </p:nvGraphicFramePr>
        <p:xfrm>
          <a:off x="4649523" y="502358"/>
          <a:ext cx="4112586" cy="4032624"/>
        </p:xfrm>
        <a:graphic>
          <a:graphicData uri="http://schemas.openxmlformats.org/drawingml/2006/table">
            <a:tbl>
              <a:tblPr firstRow="1">
                <a:tableStyleId>{FABFCF23-3B69-468F-B69F-88F6DE6A72F2}</a:tableStyleId>
              </a:tblPr>
              <a:tblGrid>
                <a:gridCol w="13708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08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08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360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Owner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Lineup Changes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# Per Week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60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Ryan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26.9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60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Aaron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60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Jeff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60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Jake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60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Kurt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60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Jim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60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Bill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60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TrentShall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360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Andrew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360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Albert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360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Trevor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767384" y="4592824"/>
            <a:ext cx="3857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  <a:latin typeface="Segoe UI"/>
                <a:cs typeface="Segoe UI"/>
              </a:rPr>
              <a:t>* Typical start/sit move is 2 changes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985481" y="1635700"/>
            <a:ext cx="5040923" cy="1924538"/>
          </a:xfrm>
          <a:prstGeom prst="roundRect">
            <a:avLst/>
          </a:prstGeom>
          <a:solidFill>
            <a:schemeClr val="bg1"/>
          </a:solidFill>
          <a:ln w="19050" cmpd="sng">
            <a:solidFill>
              <a:srgbClr val="6F00F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401834" y="1660297"/>
            <a:ext cx="243309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 smtClean="0">
                <a:solidFill>
                  <a:srgbClr val="6F00FE"/>
                </a:solidFill>
                <a:latin typeface="Rockwell Extra Bold"/>
                <a:cs typeface="Rockwell Extra Bold"/>
              </a:rPr>
              <a:t>Ryan</a:t>
            </a:r>
            <a:endParaRPr lang="en-US" sz="3400" b="1" dirty="0">
              <a:solidFill>
                <a:srgbClr val="6F00FE"/>
              </a:solidFill>
              <a:latin typeface="Rockwell Extra Bold"/>
              <a:cs typeface="Rockwell Extra Bol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12153" y="2236998"/>
            <a:ext cx="2579077" cy="1146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50" dirty="0" smtClean="0">
                <a:solidFill>
                  <a:srgbClr val="6F00FE"/>
                </a:solidFill>
                <a:latin typeface="Rockwell"/>
                <a:cs typeface="Rockwell"/>
              </a:rPr>
              <a:t>Rage quit, moving all players to the bench, leaving the chat group, and swearing off fantasy forever THREE different times.  </a:t>
            </a:r>
          </a:p>
          <a:p>
            <a:endParaRPr lang="en-US" sz="600" dirty="0">
              <a:solidFill>
                <a:srgbClr val="6F00FE"/>
              </a:solidFill>
              <a:latin typeface="Rockwell"/>
              <a:cs typeface="Rockwell"/>
            </a:endParaRPr>
          </a:p>
          <a:p>
            <a:r>
              <a:rPr lang="en-US" sz="1250" dirty="0" smtClean="0">
                <a:solidFill>
                  <a:srgbClr val="6F00FE"/>
                </a:solidFill>
                <a:latin typeface="Rockwell"/>
                <a:cs typeface="Rockwell"/>
              </a:rPr>
              <a:t>You </a:t>
            </a:r>
            <a:r>
              <a:rPr lang="en-US" sz="1250" dirty="0" err="1" smtClean="0">
                <a:solidFill>
                  <a:srgbClr val="6F00FE"/>
                </a:solidFill>
                <a:latin typeface="Rockwell"/>
                <a:cs typeface="Rockwell"/>
              </a:rPr>
              <a:t>gotta</a:t>
            </a:r>
            <a:r>
              <a:rPr lang="en-US" sz="1250" dirty="0" smtClean="0">
                <a:solidFill>
                  <a:srgbClr val="6F00FE"/>
                </a:solidFill>
                <a:latin typeface="Rockwell"/>
                <a:cs typeface="Rockwell"/>
              </a:rPr>
              <a:t> chill out, man.</a:t>
            </a:r>
            <a:endParaRPr lang="en-US" sz="1250" dirty="0">
              <a:solidFill>
                <a:srgbClr val="6F00FE"/>
              </a:solidFill>
              <a:latin typeface="Rockwell"/>
              <a:cs typeface="Rockwell"/>
            </a:endParaRPr>
          </a:p>
        </p:txBody>
      </p:sp>
      <p:pic>
        <p:nvPicPr>
          <p:cNvPr id="11" name="HorseHandyThe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28076" y="4808903"/>
            <a:ext cx="812800" cy="812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0923" y="1796904"/>
            <a:ext cx="1455493" cy="1455493"/>
          </a:xfrm>
          <a:prstGeom prst="rect">
            <a:avLst/>
          </a:prstGeom>
        </p:spPr>
      </p:pic>
      <p:pic>
        <p:nvPicPr>
          <p:cNvPr id="12" name="Picture 11" descr="horseHand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11" y="1137469"/>
            <a:ext cx="3015712" cy="301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53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/>
      <p:bldP spid="8" grpId="1"/>
      <p:bldP spid="9" grpId="0"/>
      <p:bldP spid="9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664" y="1028072"/>
            <a:ext cx="426189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Segoe UI"/>
                <a:cs typeface="Segoe UI"/>
              </a:rPr>
              <a:t>This Time it’s Different </a:t>
            </a:r>
          </a:p>
          <a:p>
            <a:pPr algn="ctr"/>
            <a:r>
              <a:rPr lang="en-US" sz="4400" dirty="0">
                <a:solidFill>
                  <a:srgbClr val="FFFFFF"/>
                </a:solidFill>
                <a:latin typeface="Segoe UI"/>
                <a:cs typeface="Segoe UI"/>
              </a:rPr>
              <a:t>… Most added players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351988"/>
              </p:ext>
            </p:extLst>
          </p:nvPr>
        </p:nvGraphicFramePr>
        <p:xfrm>
          <a:off x="5537024" y="399118"/>
          <a:ext cx="2738622" cy="4268786"/>
        </p:xfrm>
        <a:graphic>
          <a:graphicData uri="http://schemas.openxmlformats.org/drawingml/2006/table">
            <a:tbl>
              <a:tblPr/>
              <a:tblGrid>
                <a:gridCol w="1821909"/>
                <a:gridCol w="916713"/>
              </a:tblGrid>
              <a:tr h="1957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 Narrow"/>
                          <a:cs typeface="Arial Narrow"/>
                        </a:rPr>
                        <a:t>Player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 Narrow"/>
                          <a:cs typeface="Arial Narrow"/>
                        </a:rPr>
                        <a:t># Times Added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1957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Adrian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Peterson RB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- WAS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4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1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Dallas </a:t>
                      </a:r>
                      <a:r>
                        <a:rPr lang="en-US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Goedert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 TE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- PHI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4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7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Diontae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Johnson WR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- PIT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4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1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Kyle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Rudolph TE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- MIN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4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1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O.J.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Howard TE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- TB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4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1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Tony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Pollard RB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- DAL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4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7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Vance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McDonald TE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- PIT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4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1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A.J.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Brown WR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- TEN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3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1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Auden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Tate WR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- CIN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3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1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Chris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Herndon TE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- NYJ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3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1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Chris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Thompson RB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- WAS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3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7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Danny </a:t>
                      </a:r>
                      <a:r>
                        <a:rPr lang="en-US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Amendola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 WR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- DET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3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1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Darren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Fells TE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- HOU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3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1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Jared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Cook TE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- NO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3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1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Jimmy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Graham TE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- GB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3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7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Latavius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Murray RB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- NO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3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1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Marquez Valdes-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Scantling WR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- GB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3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1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Marquise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Brown WR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- BAL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3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7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Mohamed </a:t>
                      </a:r>
                      <a:r>
                        <a:rPr lang="en-US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Sanu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 WR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- NE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3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1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Noah </a:t>
                      </a:r>
                      <a:r>
                        <a:rPr lang="en-US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Fant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 TE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- DEN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3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1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Raheem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Mostert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 RB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- SF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3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1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Ronald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Jones RB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- TB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3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7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Ryquell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Armstead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 RB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- JAX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3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1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Will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Fuller WR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- HOU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3</a:t>
                      </a:r>
                    </a:p>
                  </a:txBody>
                  <a:tcPr marL="6570" marR="6570" marT="657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4150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03DC192-9590-4F08-A349-ABFE1BF63DDD}"/>
              </a:ext>
            </a:extLst>
          </p:cNvPr>
          <p:cNvSpPr txBox="1"/>
          <p:nvPr/>
        </p:nvSpPr>
        <p:spPr>
          <a:xfrm>
            <a:off x="236777" y="787515"/>
            <a:ext cx="37826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FF"/>
                </a:solidFill>
                <a:latin typeface="Segoe UI"/>
                <a:cs typeface="Segoe UI"/>
              </a:rPr>
              <a:t>FAAB</a:t>
            </a:r>
          </a:p>
          <a:p>
            <a:pPr algn="ctr"/>
            <a:r>
              <a:rPr lang="en-US" sz="5400" b="1" dirty="0">
                <a:solidFill>
                  <a:srgbClr val="FFFFFF"/>
                </a:solidFill>
                <a:latin typeface="Segoe UI"/>
                <a:cs typeface="Segoe UI"/>
              </a:rPr>
              <a:t>… </a:t>
            </a:r>
            <a:r>
              <a:rPr lang="en-US" sz="5400" dirty="0">
                <a:solidFill>
                  <a:srgbClr val="FFFFFF"/>
                </a:solidFill>
                <a:latin typeface="Segoe UI"/>
                <a:cs typeface="Segoe UI"/>
              </a:rPr>
              <a:t>Total Year Spends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BCB3DAA6-9E22-43B2-A1E1-9EA832C9F9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564345"/>
              </p:ext>
            </p:extLst>
          </p:nvPr>
        </p:nvGraphicFramePr>
        <p:xfrm>
          <a:off x="4328455" y="787515"/>
          <a:ext cx="4259378" cy="3815877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972988">
                  <a:extLst>
                    <a:ext uri="{9D8B030D-6E8A-4147-A177-3AD203B41FA5}">
                      <a16:colId xmlns:a16="http://schemas.microsoft.com/office/drawing/2014/main" xmlns="" val="934009521"/>
                    </a:ext>
                  </a:extLst>
                </a:gridCol>
                <a:gridCol w="2286390">
                  <a:extLst>
                    <a:ext uri="{9D8B030D-6E8A-4147-A177-3AD203B41FA5}">
                      <a16:colId xmlns:a16="http://schemas.microsoft.com/office/drawing/2014/main" xmlns="" val="288872003"/>
                    </a:ext>
                  </a:extLst>
                </a:gridCol>
              </a:tblGrid>
              <a:tr h="4435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Spender</a:t>
                      </a:r>
                      <a:endParaRPr lang="en-US" sz="2000" b="0" i="0" u="none" strike="noStrike" dirty="0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Total Year Spend</a:t>
                      </a:r>
                      <a:endParaRPr lang="en-US" sz="2000" b="0" i="0" u="none" strike="noStrike" dirty="0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60234177"/>
                  </a:ext>
                </a:extLst>
              </a:tr>
              <a:tr h="3065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Kurt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72311446"/>
                  </a:ext>
                </a:extLst>
              </a:tr>
              <a:tr h="3065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Jim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46551295"/>
                  </a:ext>
                </a:extLst>
              </a:tr>
              <a:tr h="3065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Bill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38581666"/>
                  </a:ext>
                </a:extLst>
              </a:tr>
              <a:tr h="3065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Andrew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63502090"/>
                  </a:ext>
                </a:extLst>
              </a:tr>
              <a:tr h="3065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Jake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98762387"/>
                  </a:ext>
                </a:extLst>
              </a:tr>
              <a:tr h="3065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Jeff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5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Aaron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20952503"/>
                  </a:ext>
                </a:extLst>
              </a:tr>
              <a:tr h="3065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Ryan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04830464"/>
                  </a:ext>
                </a:extLst>
              </a:tr>
              <a:tr h="3065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Trentshall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66965887"/>
                  </a:ext>
                </a:extLst>
              </a:tr>
              <a:tr h="3065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Albert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86383549"/>
                  </a:ext>
                </a:extLst>
              </a:tr>
              <a:tr h="3065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Scrooge </a:t>
                      </a:r>
                      <a:r>
                        <a:rPr lang="en-US" sz="16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McDuck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34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83247798"/>
                  </a:ext>
                </a:extLst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2985481" y="1635700"/>
            <a:ext cx="5040923" cy="1924538"/>
          </a:xfrm>
          <a:prstGeom prst="roundRect">
            <a:avLst/>
          </a:prstGeom>
          <a:solidFill>
            <a:schemeClr val="bg1"/>
          </a:solidFill>
          <a:ln w="19050" cmpd="sng">
            <a:solidFill>
              <a:srgbClr val="6F00F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548369" y="1640759"/>
            <a:ext cx="243309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 smtClean="0">
                <a:solidFill>
                  <a:srgbClr val="6F00FE"/>
                </a:solidFill>
                <a:latin typeface="Rockwell Extra Bold"/>
                <a:cs typeface="Rockwell Extra Bold"/>
              </a:rPr>
              <a:t>Trevor</a:t>
            </a:r>
            <a:endParaRPr lang="en-US" sz="3400" b="1" dirty="0">
              <a:solidFill>
                <a:srgbClr val="6F00FE"/>
              </a:solidFill>
              <a:latin typeface="Rockwell Extra Bold"/>
              <a:cs typeface="Rockwell Extra Bol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97764" y="2207691"/>
            <a:ext cx="263769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rgbClr val="6F00FE"/>
                </a:solidFill>
                <a:latin typeface="Rockwell"/>
                <a:cs typeface="Rockwell"/>
              </a:rPr>
              <a:t>2016 - </a:t>
            </a:r>
            <a:r>
              <a:rPr lang="en-US" sz="1200" b="1" dirty="0" smtClean="0">
                <a:solidFill>
                  <a:srgbClr val="6F00FE"/>
                </a:solidFill>
                <a:latin typeface="Rockwell"/>
                <a:cs typeface="Rockwell"/>
              </a:rPr>
              <a:t>$35 </a:t>
            </a:r>
            <a:r>
              <a:rPr lang="en-US" sz="1100" dirty="0" smtClean="0">
                <a:solidFill>
                  <a:srgbClr val="6F00FE"/>
                </a:solidFill>
                <a:latin typeface="Rockwell"/>
                <a:cs typeface="Rockwell"/>
              </a:rPr>
              <a:t>FAAB spent</a:t>
            </a:r>
          </a:p>
          <a:p>
            <a:r>
              <a:rPr lang="en-US" sz="1100" dirty="0" smtClean="0">
                <a:solidFill>
                  <a:srgbClr val="6F00FE"/>
                </a:solidFill>
                <a:latin typeface="Rockwell"/>
                <a:cs typeface="Rockwell"/>
              </a:rPr>
              <a:t>2017 - </a:t>
            </a:r>
            <a:r>
              <a:rPr lang="en-US" sz="1200" b="1" dirty="0">
                <a:solidFill>
                  <a:srgbClr val="6F00FE"/>
                </a:solidFill>
                <a:latin typeface="Rockwell"/>
                <a:cs typeface="Rockwell"/>
              </a:rPr>
              <a:t>$34 </a:t>
            </a:r>
            <a:r>
              <a:rPr lang="en-US" sz="1100" dirty="0">
                <a:solidFill>
                  <a:srgbClr val="6F00FE"/>
                </a:solidFill>
                <a:latin typeface="Rockwell"/>
                <a:cs typeface="Rockwell"/>
              </a:rPr>
              <a:t>FAAB </a:t>
            </a:r>
            <a:r>
              <a:rPr lang="en-US" sz="1100" dirty="0" smtClean="0">
                <a:solidFill>
                  <a:srgbClr val="6F00FE"/>
                </a:solidFill>
                <a:latin typeface="Rockwell"/>
                <a:cs typeface="Rockwell"/>
              </a:rPr>
              <a:t>spent</a:t>
            </a:r>
          </a:p>
          <a:p>
            <a:r>
              <a:rPr lang="en-US" sz="1100" dirty="0" smtClean="0">
                <a:solidFill>
                  <a:srgbClr val="6F00FE"/>
                </a:solidFill>
                <a:latin typeface="Rockwell"/>
                <a:cs typeface="Rockwell"/>
              </a:rPr>
              <a:t>2018 - </a:t>
            </a:r>
            <a:r>
              <a:rPr lang="en-US" sz="1200" b="1" dirty="0" smtClean="0">
                <a:solidFill>
                  <a:srgbClr val="6F00FE"/>
                </a:solidFill>
                <a:latin typeface="Rockwell"/>
                <a:cs typeface="Rockwell"/>
              </a:rPr>
              <a:t>$60 </a:t>
            </a:r>
            <a:r>
              <a:rPr lang="en-US" sz="1100" dirty="0">
                <a:solidFill>
                  <a:srgbClr val="6F00FE"/>
                </a:solidFill>
                <a:latin typeface="Rockwell"/>
                <a:cs typeface="Rockwell"/>
              </a:rPr>
              <a:t>FAAB </a:t>
            </a:r>
            <a:r>
              <a:rPr lang="en-US" sz="1100" dirty="0" smtClean="0">
                <a:solidFill>
                  <a:srgbClr val="6F00FE"/>
                </a:solidFill>
                <a:latin typeface="Rockwell"/>
                <a:cs typeface="Rockwell"/>
              </a:rPr>
              <a:t>spent</a:t>
            </a:r>
          </a:p>
          <a:p>
            <a:r>
              <a:rPr lang="en-US" sz="1100" dirty="0" smtClean="0">
                <a:solidFill>
                  <a:srgbClr val="6F00FE"/>
                </a:solidFill>
                <a:latin typeface="Rockwell"/>
                <a:cs typeface="Rockwell"/>
              </a:rPr>
              <a:t>2019 - </a:t>
            </a:r>
            <a:r>
              <a:rPr lang="en-US" sz="1200" b="1" dirty="0">
                <a:solidFill>
                  <a:srgbClr val="6F00FE"/>
                </a:solidFill>
                <a:latin typeface="Rockwell"/>
                <a:cs typeface="Rockwell"/>
              </a:rPr>
              <a:t>$34 </a:t>
            </a:r>
            <a:r>
              <a:rPr lang="en-US" sz="1100" dirty="0">
                <a:solidFill>
                  <a:srgbClr val="6F00FE"/>
                </a:solidFill>
                <a:latin typeface="Rockwell"/>
                <a:cs typeface="Rockwell"/>
              </a:rPr>
              <a:t>FAAB </a:t>
            </a:r>
            <a:r>
              <a:rPr lang="en-US" sz="1100" dirty="0" smtClean="0">
                <a:solidFill>
                  <a:srgbClr val="6F00FE"/>
                </a:solidFill>
                <a:latin typeface="Rockwell"/>
                <a:cs typeface="Rockwell"/>
              </a:rPr>
              <a:t>spent</a:t>
            </a:r>
          </a:p>
          <a:p>
            <a:endParaRPr lang="en-US" sz="500" dirty="0">
              <a:solidFill>
                <a:srgbClr val="6F00FE"/>
              </a:solidFill>
              <a:latin typeface="Rockwell"/>
              <a:cs typeface="Rockwell"/>
            </a:endParaRPr>
          </a:p>
          <a:p>
            <a:r>
              <a:rPr lang="en-US" sz="1100" dirty="0" smtClean="0">
                <a:solidFill>
                  <a:srgbClr val="6F00FE"/>
                </a:solidFill>
                <a:latin typeface="Rockwell"/>
                <a:cs typeface="Rockwell"/>
              </a:rPr>
              <a:t>If you’re not </a:t>
            </a:r>
            <a:r>
              <a:rPr lang="en-US" sz="1100" dirty="0" err="1" smtClean="0">
                <a:solidFill>
                  <a:srgbClr val="6F00FE"/>
                </a:solidFill>
                <a:latin typeface="Rockwell"/>
                <a:cs typeface="Rockwell"/>
              </a:rPr>
              <a:t>gonna</a:t>
            </a:r>
            <a:r>
              <a:rPr lang="en-US" sz="1100" dirty="0" smtClean="0">
                <a:solidFill>
                  <a:srgbClr val="6F00FE"/>
                </a:solidFill>
                <a:latin typeface="Rockwell"/>
                <a:cs typeface="Rockwell"/>
              </a:rPr>
              <a:t> spend it, </a:t>
            </a:r>
          </a:p>
          <a:p>
            <a:r>
              <a:rPr lang="en-US" sz="1100" dirty="0" smtClean="0">
                <a:solidFill>
                  <a:srgbClr val="6F00FE"/>
                </a:solidFill>
                <a:latin typeface="Rockwell"/>
                <a:cs typeface="Rockwell"/>
              </a:rPr>
              <a:t>please give it to Aaron.</a:t>
            </a:r>
            <a:endParaRPr lang="en-US" sz="1100" dirty="0">
              <a:solidFill>
                <a:srgbClr val="6F00FE"/>
              </a:solidFill>
              <a:latin typeface="Rockwell"/>
              <a:cs typeface="Rockwel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0439" t="13484" r="5454" b="18269"/>
          <a:stretch/>
        </p:blipFill>
        <p:spPr>
          <a:xfrm>
            <a:off x="4077627" y="1885897"/>
            <a:ext cx="1353283" cy="1346962"/>
          </a:xfrm>
          <a:prstGeom prst="ellipse">
            <a:avLst/>
          </a:prstGeom>
        </p:spPr>
      </p:pic>
      <p:pic>
        <p:nvPicPr>
          <p:cNvPr id="12" name="HorseHandyThe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28076" y="4808903"/>
            <a:ext cx="812800" cy="812800"/>
          </a:xfrm>
          <a:prstGeom prst="rect">
            <a:avLst/>
          </a:prstGeom>
        </p:spPr>
      </p:pic>
      <p:pic>
        <p:nvPicPr>
          <p:cNvPr id="10" name="Picture 9" descr="horseHand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11" y="1137469"/>
            <a:ext cx="3015712" cy="301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2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7" grpId="0"/>
      <p:bldP spid="7" grpId="1"/>
      <p:bldP spid="8" grpId="0"/>
      <p:bldP spid="8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76756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FF"/>
                </a:solidFill>
                <a:latin typeface="Segoe UI"/>
                <a:cs typeface="Segoe UI"/>
              </a:rPr>
              <a:t>2019 </a:t>
            </a:r>
            <a:r>
              <a:rPr lang="en-US" sz="4800" b="1" dirty="0">
                <a:solidFill>
                  <a:srgbClr val="FFFFFF"/>
                </a:solidFill>
                <a:latin typeface="Segoe UI"/>
                <a:cs typeface="Segoe UI"/>
              </a:rPr>
              <a:t>Trades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684A3E11-2322-412A-AA3C-59D4B91C27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1446595"/>
              </p:ext>
            </p:extLst>
          </p:nvPr>
        </p:nvGraphicFramePr>
        <p:xfrm>
          <a:off x="6040874" y="978809"/>
          <a:ext cx="1390101" cy="3577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6145045"/>
              </p:ext>
            </p:extLst>
          </p:nvPr>
        </p:nvGraphicFramePr>
        <p:xfrm>
          <a:off x="251158" y="947920"/>
          <a:ext cx="5556952" cy="4005920"/>
        </p:xfrm>
        <a:graphic>
          <a:graphicData uri="http://schemas.openxmlformats.org/drawingml/2006/table">
            <a:tbl>
              <a:tblPr/>
              <a:tblGrid>
                <a:gridCol w="779026"/>
                <a:gridCol w="1669610"/>
                <a:gridCol w="1696252"/>
                <a:gridCol w="896971"/>
                <a:gridCol w="515093"/>
              </a:tblGrid>
              <a:tr h="143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Went 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To</a:t>
                      </a:r>
                    </a:p>
                  </a:txBody>
                  <a:tcPr marL="6320" marR="6320" marT="6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Player</a:t>
                      </a:r>
                    </a:p>
                  </a:txBody>
                  <a:tcPr marL="6320" marR="6320" marT="6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Player</a:t>
                      </a:r>
                    </a:p>
                  </a:txBody>
                  <a:tcPr marL="6320" marR="6320" marT="6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Went to </a:t>
                      </a:r>
                    </a:p>
                  </a:txBody>
                  <a:tcPr marL="6320" marR="6320" marT="6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Week</a:t>
                      </a:r>
                    </a:p>
                  </a:txBody>
                  <a:tcPr marL="6320" marR="6320" marT="6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88402"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3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Bill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>
                      <a:noFill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Russell</a:t>
                      </a:r>
                      <a:r>
                        <a:rPr lang="en-US" sz="1000" b="0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, </a:t>
                      </a:r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Duke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Josh </a:t>
                      </a:r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Allen,</a:t>
                      </a:r>
                      <a:r>
                        <a:rPr lang="en-US" sz="1000" b="0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 </a:t>
                      </a:r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Hollywood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Aaron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2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402"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3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Kurt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>
                      <a:noFill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Keenan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Diggs,</a:t>
                      </a:r>
                      <a:r>
                        <a:rPr lang="en-US" sz="1000" b="0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 </a:t>
                      </a:r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Cohen, 10 </a:t>
                      </a:r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FAAB</a:t>
                      </a:r>
                    </a:p>
                  </a:txBody>
                  <a:tcPr marL="6320" marR="6320" marT="632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TrentShall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2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402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6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3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Ryan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>
                      <a:noFill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Evans,</a:t>
                      </a:r>
                      <a:r>
                        <a:rPr lang="en-US" sz="1000" b="0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 </a:t>
                      </a:r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Jimmy G,</a:t>
                      </a:r>
                      <a:r>
                        <a:rPr lang="en-US" sz="1000" b="0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 </a:t>
                      </a:r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 </a:t>
                      </a:r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Jones</a:t>
                      </a:r>
                    </a:p>
                  </a:txBody>
                  <a:tcPr marL="6320" marR="6320" marT="632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Brady,</a:t>
                      </a:r>
                      <a:r>
                        <a:rPr lang="en-US" sz="1000" b="0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 </a:t>
                      </a:r>
                      <a:r>
                        <a:rPr lang="en-US" sz="10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Ertz</a:t>
                      </a:r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,</a:t>
                      </a:r>
                      <a:r>
                        <a:rPr lang="en-US" sz="1000" b="0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 </a:t>
                      </a:r>
                      <a:r>
                        <a:rPr lang="en-US" sz="10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Tevin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Trevor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3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402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6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3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TrentShall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>
                      <a:noFill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Minshew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Darnold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Andrew</a:t>
                      </a:r>
                    </a:p>
                  </a:txBody>
                  <a:tcPr marL="6320" marR="6320" marT="632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3</a:t>
                      </a:r>
                    </a:p>
                  </a:txBody>
                  <a:tcPr marL="6320" marR="6320" marT="63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402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600" b="0" i="0" u="none" strike="noStrike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3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TrentShall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>
                      <a:noFill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Bridgewater</a:t>
                      </a:r>
                    </a:p>
                  </a:txBody>
                  <a:tcPr marL="6320" marR="6320" marT="632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Kyle Allen</a:t>
                      </a:r>
                    </a:p>
                  </a:txBody>
                  <a:tcPr marL="6320" marR="6320" marT="632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Aaron</a:t>
                      </a:r>
                    </a:p>
                  </a:txBody>
                  <a:tcPr marL="6320" marR="6320" marT="632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7</a:t>
                      </a:r>
                    </a:p>
                  </a:txBody>
                  <a:tcPr marL="6320" marR="6320" marT="63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402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600" b="0" i="0" u="none" strike="noStrike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3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Bill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>
                      <a:noFill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Tevin</a:t>
                      </a:r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,</a:t>
                      </a:r>
                      <a:r>
                        <a:rPr lang="en-US" sz="1000" b="0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 </a:t>
                      </a:r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Robby,</a:t>
                      </a:r>
                      <a:r>
                        <a:rPr lang="en-US" sz="1000" b="0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 </a:t>
                      </a:r>
                      <a:r>
                        <a:rPr lang="en-US" sz="10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JuJu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Duke,</a:t>
                      </a:r>
                      <a:r>
                        <a:rPr lang="en-US" sz="1000" b="0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 </a:t>
                      </a:r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Jacoby,</a:t>
                      </a:r>
                      <a:r>
                        <a:rPr lang="en-US" sz="1000" b="0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 </a:t>
                      </a:r>
                      <a:r>
                        <a:rPr lang="en-US" sz="10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McLaurin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Trevor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7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402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600" b="0" i="0" u="none" strike="noStrike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3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Ryan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>
                      <a:noFill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Stafford,</a:t>
                      </a:r>
                      <a:r>
                        <a:rPr lang="en-US" sz="1000" b="0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 </a:t>
                      </a:r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DJ Moore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Larry </a:t>
                      </a:r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Fitz,</a:t>
                      </a:r>
                      <a:r>
                        <a:rPr lang="en-US" sz="1000" b="0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 </a:t>
                      </a:r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Jimmy G,</a:t>
                      </a:r>
                      <a:r>
                        <a:rPr lang="en-US" sz="1000" b="0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 </a:t>
                      </a:r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5 </a:t>
                      </a:r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FAAB</a:t>
                      </a:r>
                    </a:p>
                  </a:txBody>
                  <a:tcPr marL="6320" marR="6320" marT="632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Jake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7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402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6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3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Jim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>
                      <a:noFill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Jimmy </a:t>
                      </a:r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G,</a:t>
                      </a:r>
                      <a:r>
                        <a:rPr lang="en-US" sz="1000" b="0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 </a:t>
                      </a:r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5 </a:t>
                      </a:r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FAAB</a:t>
                      </a:r>
                    </a:p>
                  </a:txBody>
                  <a:tcPr marL="6320" marR="6320" marT="632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Goff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Jake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9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402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600" b="0" i="0" u="none" strike="noStrike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3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Albert</a:t>
                      </a:r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 </a:t>
                      </a:r>
                    </a:p>
                  </a:txBody>
                  <a:tcPr marL="6320" marR="6320" marT="6320" marB="0" anchor="ctr">
                    <a:lnL>
                      <a:noFill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Ingram,</a:t>
                      </a:r>
                      <a:r>
                        <a:rPr lang="en-US" sz="1000" b="0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 </a:t>
                      </a:r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Greg Olsen,</a:t>
                      </a:r>
                      <a:r>
                        <a:rPr lang="en-US" sz="1000" b="0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 </a:t>
                      </a:r>
                      <a:r>
                        <a:rPr lang="en-US" sz="10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Chark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Kelce</a:t>
                      </a:r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,</a:t>
                      </a:r>
                      <a:r>
                        <a:rPr lang="en-US" sz="1000" b="0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 </a:t>
                      </a:r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Melvin</a:t>
                      </a:r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 </a:t>
                      </a:r>
                    </a:p>
                  </a:txBody>
                  <a:tcPr marL="6320" marR="6320" marT="632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Ryan</a:t>
                      </a:r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 </a:t>
                      </a:r>
                    </a:p>
                  </a:txBody>
                  <a:tcPr marL="6320" marR="6320" marT="632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10</a:t>
                      </a:r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 </a:t>
                      </a:r>
                    </a:p>
                  </a:txBody>
                  <a:tcPr marL="6320" marR="6320" marT="6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402"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3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Andrew</a:t>
                      </a:r>
                    </a:p>
                  </a:txBody>
                  <a:tcPr marL="6320" marR="6320" marT="6320" marB="0" anchor="ctr">
                    <a:lnL>
                      <a:noFill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Davante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Gurley</a:t>
                      </a:r>
                    </a:p>
                  </a:txBody>
                  <a:tcPr marL="6320" marR="6320" marT="632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Trentshall</a:t>
                      </a:r>
                    </a:p>
                  </a:txBody>
                  <a:tcPr marL="6320" marR="6320" marT="632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10</a:t>
                      </a:r>
                    </a:p>
                  </a:txBody>
                  <a:tcPr marL="6320" marR="6320" marT="6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402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600" b="0" i="0" u="none" strike="noStrike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3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Aaron</a:t>
                      </a:r>
                    </a:p>
                  </a:txBody>
                  <a:tcPr marL="6320" marR="6320" marT="6320" marB="0" anchor="ctr">
                    <a:lnL>
                      <a:noFill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Zeke, Brady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J.</a:t>
                      </a:r>
                      <a:r>
                        <a:rPr lang="en-US" sz="1000" b="0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 </a:t>
                      </a:r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Samuels, J Allen, Chubb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Trevor</a:t>
                      </a:r>
                    </a:p>
                  </a:txBody>
                  <a:tcPr marL="6320" marR="6320" marT="632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10</a:t>
                      </a:r>
                    </a:p>
                  </a:txBody>
                  <a:tcPr marL="6320" marR="6320" marT="6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402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6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3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Andrew</a:t>
                      </a:r>
                    </a:p>
                  </a:txBody>
                  <a:tcPr marL="6320" marR="6320" marT="6320" marB="0" anchor="ctr">
                    <a:lnL>
                      <a:noFill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DJ </a:t>
                      </a:r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Moore, 5 FAAB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John </a:t>
                      </a:r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Brown, </a:t>
                      </a:r>
                      <a:r>
                        <a:rPr lang="en-US" sz="10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Driskel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Ryan</a:t>
                      </a:r>
                    </a:p>
                  </a:txBody>
                  <a:tcPr marL="6320" marR="6320" marT="632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11</a:t>
                      </a:r>
                    </a:p>
                  </a:txBody>
                  <a:tcPr marL="6320" marR="6320" marT="6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40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 </a:t>
                      </a:r>
                    </a:p>
                  </a:txBody>
                  <a:tcPr marL="6320" marR="6320" marT="6320" marB="0" anchor="b">
                    <a:lnL>
                      <a:noFill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 </a:t>
                      </a:r>
                    </a:p>
                  </a:txBody>
                  <a:tcPr marL="6320" marR="6320" marT="6320" marB="0" anchor="b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 </a:t>
                      </a:r>
                    </a:p>
                  </a:txBody>
                  <a:tcPr marL="6320" marR="6320" marT="6320" marB="0" anchor="b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 </a:t>
                      </a:r>
                    </a:p>
                  </a:txBody>
                  <a:tcPr marL="6320" marR="6320" marT="6320" marB="0" anchor="b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 </a:t>
                      </a:r>
                    </a:p>
                  </a:txBody>
                  <a:tcPr marL="6320" marR="6320" marT="6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3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Andrew</a:t>
                      </a:r>
                    </a:p>
                  </a:txBody>
                  <a:tcPr marL="6320" marR="6320" marT="6320" marB="0" anchor="ctr">
                    <a:lnL>
                      <a:noFill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Tannehill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Baker</a:t>
                      </a:r>
                    </a:p>
                  </a:txBody>
                  <a:tcPr marL="6320" marR="6320" marT="632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Trentshall</a:t>
                      </a:r>
                    </a:p>
                  </a:txBody>
                  <a:tcPr marL="6320" marR="6320" marT="632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11</a:t>
                      </a:r>
                    </a:p>
                  </a:txBody>
                  <a:tcPr marL="6320" marR="6320" marT="6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402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6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3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Albert</a:t>
                      </a:r>
                    </a:p>
                  </a:txBody>
                  <a:tcPr marL="6320" marR="6320" marT="6320" marB="0" anchor="ctr">
                    <a:lnL>
                      <a:noFill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Ryan Finley</a:t>
                      </a:r>
                    </a:p>
                  </a:txBody>
                  <a:tcPr marL="6320" marR="6320" marT="632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Miles,</a:t>
                      </a:r>
                      <a:r>
                        <a:rPr lang="en-US" sz="1000" b="0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 5 FAAB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Bill</a:t>
                      </a:r>
                    </a:p>
                  </a:txBody>
                  <a:tcPr marL="6320" marR="6320" marT="632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12</a:t>
                      </a:r>
                    </a:p>
                  </a:txBody>
                  <a:tcPr marL="6320" marR="6320" marT="6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40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 </a:t>
                      </a:r>
                    </a:p>
                  </a:txBody>
                  <a:tcPr marL="6320" marR="6320" marT="6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 </a:t>
                      </a:r>
                    </a:p>
                  </a:txBody>
                  <a:tcPr marL="6320" marR="6320" marT="6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 </a:t>
                      </a:r>
                    </a:p>
                  </a:txBody>
                  <a:tcPr marL="6320" marR="6320" marT="6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 </a:t>
                      </a:r>
                    </a:p>
                  </a:txBody>
                  <a:tcPr marL="6320" marR="6320" marT="6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3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Jake</a:t>
                      </a:r>
                    </a:p>
                  </a:txBody>
                  <a:tcPr marL="6320" marR="6320" marT="6320" marB="0" anchor="ctr">
                    <a:lnL>
                      <a:noFill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Jaylen</a:t>
                      </a:r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 Samuels</a:t>
                      </a:r>
                    </a:p>
                  </a:txBody>
                  <a:tcPr marL="6320" marR="6320" marT="632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Ekeler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Jake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320" marR="6320" marT="632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12</a:t>
                      </a:r>
                    </a:p>
                  </a:txBody>
                  <a:tcPr marL="6320" marR="6320" marT="63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4358551"/>
              </p:ext>
            </p:extLst>
          </p:nvPr>
        </p:nvGraphicFramePr>
        <p:xfrm>
          <a:off x="7513244" y="985290"/>
          <a:ext cx="1442915" cy="3577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3012124" y="1635700"/>
            <a:ext cx="5040923" cy="1924538"/>
          </a:xfrm>
          <a:prstGeom prst="roundRect">
            <a:avLst/>
          </a:prstGeom>
          <a:solidFill>
            <a:schemeClr val="bg1"/>
          </a:solidFill>
          <a:ln w="19050" cmpd="sng">
            <a:solidFill>
              <a:srgbClr val="6F00F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610535" y="1791663"/>
            <a:ext cx="243309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 smtClean="0">
                <a:solidFill>
                  <a:srgbClr val="6F00FE"/>
                </a:solidFill>
                <a:latin typeface="Rockwell Extra Bold"/>
                <a:cs typeface="Rockwell Extra Bold"/>
              </a:rPr>
              <a:t>Jeff</a:t>
            </a:r>
            <a:endParaRPr lang="en-US" sz="3400" b="1" dirty="0">
              <a:solidFill>
                <a:srgbClr val="6F00FE"/>
              </a:solidFill>
              <a:latin typeface="Rockwell Extra Bold"/>
              <a:cs typeface="Rockwell Extra Bold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15526" y="2401477"/>
            <a:ext cx="2383696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6F00FE"/>
                </a:solidFill>
                <a:latin typeface="Rockwell"/>
                <a:cs typeface="Rockwell"/>
              </a:rPr>
              <a:t>3 years and not 1 trade.  </a:t>
            </a:r>
          </a:p>
          <a:p>
            <a:r>
              <a:rPr lang="en-US" sz="1200" dirty="0" smtClean="0">
                <a:solidFill>
                  <a:srgbClr val="6F00FE"/>
                </a:solidFill>
                <a:latin typeface="Rockwell"/>
                <a:cs typeface="Rockwell"/>
              </a:rPr>
              <a:t>Not even close.</a:t>
            </a:r>
          </a:p>
          <a:p>
            <a:endParaRPr lang="en-US" sz="500" dirty="0">
              <a:solidFill>
                <a:srgbClr val="6F00FE"/>
              </a:solidFill>
              <a:latin typeface="Rockwell"/>
              <a:cs typeface="Rockwell"/>
            </a:endParaRPr>
          </a:p>
          <a:p>
            <a:r>
              <a:rPr lang="en-US" sz="1200" dirty="0" smtClean="0">
                <a:solidFill>
                  <a:srgbClr val="6F00FE"/>
                </a:solidFill>
                <a:latin typeface="Rockwell"/>
                <a:cs typeface="Rockwell"/>
              </a:rPr>
              <a:t>Answer your messages and make some trades, </a:t>
            </a:r>
            <a:r>
              <a:rPr lang="en-US" sz="1200" dirty="0" err="1" smtClean="0">
                <a:solidFill>
                  <a:srgbClr val="6F00FE"/>
                </a:solidFill>
                <a:latin typeface="Rockwell"/>
                <a:cs typeface="Rockwell"/>
              </a:rPr>
              <a:t>damnit</a:t>
            </a:r>
            <a:r>
              <a:rPr lang="en-US" sz="1200" dirty="0" smtClean="0">
                <a:solidFill>
                  <a:srgbClr val="6F00FE"/>
                </a:solidFill>
                <a:latin typeface="Rockwell"/>
                <a:cs typeface="Rockwell"/>
              </a:rPr>
              <a:t>!</a:t>
            </a:r>
          </a:p>
        </p:txBody>
      </p:sp>
      <p:pic>
        <p:nvPicPr>
          <p:cNvPr id="13" name="HorseHandyThe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01433" y="4808903"/>
            <a:ext cx="812800" cy="812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31474" t="1381" r="23438" b="51435"/>
          <a:stretch/>
        </p:blipFill>
        <p:spPr>
          <a:xfrm>
            <a:off x="4072399" y="1853837"/>
            <a:ext cx="1358695" cy="1432322"/>
          </a:xfrm>
          <a:prstGeom prst="ellipse">
            <a:avLst/>
          </a:prstGeom>
        </p:spPr>
      </p:pic>
      <p:pic>
        <p:nvPicPr>
          <p:cNvPr id="15" name="Picture 14" descr="horseHandy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54" y="1137469"/>
            <a:ext cx="3015712" cy="301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58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1" grpId="0"/>
      <p:bldP spid="11" grpId="1"/>
      <p:bldP spid="12" grpId="0"/>
      <p:bldP spid="1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6739" y="985275"/>
            <a:ext cx="31624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  <a:latin typeface="Segoe UI"/>
                <a:cs typeface="Segoe UI"/>
              </a:rPr>
              <a:t>Weak Weeks</a:t>
            </a:r>
            <a:endParaRPr lang="en-US" sz="1600" dirty="0">
              <a:solidFill>
                <a:srgbClr val="FFFFFF"/>
              </a:solidFill>
              <a:latin typeface="Segoe UI"/>
              <a:cs typeface="Segoe U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13671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FF"/>
                </a:solidFill>
                <a:latin typeface="Segoe UI"/>
                <a:cs typeface="Segoe UI"/>
              </a:rPr>
              <a:t>Big Weeks &amp; Weak Weeks</a:t>
            </a:r>
            <a:endParaRPr lang="en-US" sz="4800" b="1" dirty="0">
              <a:solidFill>
                <a:srgbClr val="FFFFFF"/>
              </a:solidFill>
              <a:latin typeface="Segoe UI"/>
              <a:cs typeface="Segoe U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49754" y="985275"/>
            <a:ext cx="34213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  <a:latin typeface="Segoe UI"/>
                <a:cs typeface="Segoe UI"/>
              </a:rPr>
              <a:t>Big Weeks</a:t>
            </a:r>
            <a:endParaRPr lang="en-US" sz="1600" dirty="0">
              <a:solidFill>
                <a:srgbClr val="FFFFFF"/>
              </a:solidFill>
              <a:latin typeface="Segoe UI"/>
              <a:cs typeface="Segoe U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428257"/>
              </p:ext>
            </p:extLst>
          </p:nvPr>
        </p:nvGraphicFramePr>
        <p:xfrm>
          <a:off x="438767" y="1446894"/>
          <a:ext cx="1738625" cy="3048000"/>
        </p:xfrm>
        <a:graphic>
          <a:graphicData uri="http://schemas.openxmlformats.org/drawingml/2006/table">
            <a:tbl>
              <a:tblPr/>
              <a:tblGrid>
                <a:gridCol w="440072"/>
                <a:gridCol w="370192"/>
                <a:gridCol w="583764"/>
                <a:gridCol w="344597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Points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Week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Owner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W/L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65.74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Albert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73.7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Andrew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77.7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Kurt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79.26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TrentShall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80.48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Trevor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84.52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Jim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88.06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Kurt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89.58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Ryan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90.88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Aaron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92.88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Bill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94.2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TrentShall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96.04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Jim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96.1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Jim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96.36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Albert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99.88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Trevor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741125"/>
              </p:ext>
            </p:extLst>
          </p:nvPr>
        </p:nvGraphicFramePr>
        <p:xfrm>
          <a:off x="4563504" y="1446894"/>
          <a:ext cx="1883213" cy="3394084"/>
        </p:xfrm>
        <a:graphic>
          <a:graphicData uri="http://schemas.openxmlformats.org/drawingml/2006/table">
            <a:tbl>
              <a:tblPr/>
              <a:tblGrid>
                <a:gridCol w="578016"/>
                <a:gridCol w="373272"/>
                <a:gridCol w="494828"/>
                <a:gridCol w="437097"/>
              </a:tblGrid>
              <a:tr h="178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Points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Week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Owner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W/L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  <a:tr h="178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238.88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Ryan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213.34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Jeff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203.02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Bill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200.62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Trevor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196.22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Albert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195.72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Aaron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195.06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Jeff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191.98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Trevor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191.56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Andrew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191.48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Bill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189.22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Kurt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188.64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Bill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188.54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Trevor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188.22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Ryan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181.02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Jeff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180.9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Andrew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180.88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Andrew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180.08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Andrew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465905"/>
              </p:ext>
            </p:extLst>
          </p:nvPr>
        </p:nvGraphicFramePr>
        <p:xfrm>
          <a:off x="6651941" y="1647795"/>
          <a:ext cx="2237843" cy="3013370"/>
        </p:xfrm>
        <a:graphic>
          <a:graphicData uri="http://schemas.openxmlformats.org/drawingml/2006/table">
            <a:tbl>
              <a:tblPr/>
              <a:tblGrid>
                <a:gridCol w="719209"/>
                <a:gridCol w="843685"/>
                <a:gridCol w="674949"/>
              </a:tblGrid>
              <a:tr h="140852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Ryan </a:t>
                      </a:r>
                      <a:r>
                        <a:rPr lang="en-US" sz="11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Wk</a:t>
                      </a:r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8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  <a:tr h="1408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Player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Stats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Pts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</a:tr>
              <a:tr h="2493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Stafford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342</a:t>
                      </a:r>
                      <a:r>
                        <a:rPr lang="en-US" sz="800" b="0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Pass </a:t>
                      </a:r>
                      <a:r>
                        <a:rPr lang="en-US" sz="800" b="0" i="0" u="none" strike="noStrike" baseline="0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Yds</a:t>
                      </a:r>
                      <a:endParaRPr lang="en-US" sz="800" b="0" i="0" u="none" strike="noStrike" baseline="0" dirty="0" smtClean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r>
                        <a:rPr lang="en-US" sz="800" b="0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3 Pass TDs, 1 INT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28.38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3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Rodgers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305 Pass </a:t>
                      </a:r>
                      <a:r>
                        <a:rPr lang="en-US" sz="8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Yds</a:t>
                      </a:r>
                      <a:endParaRPr lang="en-US" sz="800" b="0" i="0" u="none" strike="noStrike" dirty="0" smtClean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r>
                        <a:rPr lang="en-US" sz="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3 Pass </a:t>
                      </a:r>
                      <a:r>
                        <a:rPr lang="en-US" sz="8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Tds</a:t>
                      </a:r>
                      <a:endParaRPr lang="en-US" sz="800" b="0" i="0" u="none" strike="noStrike" dirty="0" smtClean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r>
                        <a:rPr lang="en-US" sz="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29 Rush </a:t>
                      </a:r>
                      <a:r>
                        <a:rPr lang="en-US" sz="8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Yds</a:t>
                      </a:r>
                      <a:endParaRPr lang="en-US" sz="8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35.6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8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Devonta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39 Rush Yards</a:t>
                      </a:r>
                    </a:p>
                    <a:p>
                      <a:pPr algn="ctr" fontAlgn="b"/>
                      <a:r>
                        <a:rPr lang="en-US" sz="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63 Rec </a:t>
                      </a:r>
                      <a:r>
                        <a:rPr lang="en-US" sz="8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Yds</a:t>
                      </a:r>
                      <a:endParaRPr lang="en-US" sz="8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16.2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3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 Jones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67 Rush </a:t>
                      </a:r>
                      <a:r>
                        <a:rPr lang="en-US" sz="8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Yds</a:t>
                      </a:r>
                      <a:endParaRPr lang="en-US" sz="800" b="0" i="0" u="none" strike="noStrike" dirty="0" smtClean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r>
                        <a:rPr lang="en-US" sz="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159 Rec </a:t>
                      </a:r>
                      <a:r>
                        <a:rPr lang="en-US" sz="8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yds</a:t>
                      </a:r>
                      <a:endParaRPr lang="en-US" sz="800" b="0" i="0" u="none" strike="noStrike" dirty="0" smtClean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r>
                        <a:rPr lang="en-US" sz="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 Rec TDs</a:t>
                      </a:r>
                      <a:endParaRPr lang="en-US" sz="8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44.1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8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Evans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198 Rec </a:t>
                      </a:r>
                      <a:r>
                        <a:rPr lang="en-US" sz="8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Yds</a:t>
                      </a:r>
                      <a:endParaRPr lang="en-US" sz="800" b="0" i="0" u="none" strike="noStrike" dirty="0" smtClean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r>
                        <a:rPr lang="en-US" sz="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 Rec TDs</a:t>
                      </a:r>
                      <a:endParaRPr lang="en-US" sz="8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43.8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8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Lockett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100 Rec </a:t>
                      </a:r>
                      <a:r>
                        <a:rPr lang="en-US" sz="8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Yds</a:t>
                      </a:r>
                      <a:endParaRPr lang="en-US" sz="8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17.84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8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Hockenson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21 Rec</a:t>
                      </a:r>
                      <a:r>
                        <a:rPr lang="en-US" sz="800" b="0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800" b="0" i="0" u="none" strike="noStrike" baseline="0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Yds</a:t>
                      </a:r>
                      <a:endParaRPr lang="en-US" sz="8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3.1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8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Chark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79 Rec </a:t>
                      </a:r>
                      <a:r>
                        <a:rPr lang="en-US" sz="8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Yds</a:t>
                      </a:r>
                      <a:endParaRPr lang="en-US" sz="800" b="0" i="0" u="none" strike="noStrike" dirty="0" smtClean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r>
                        <a:rPr lang="en-US" sz="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 Rec TD</a:t>
                      </a:r>
                      <a:endParaRPr lang="en-US" sz="8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19.9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8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Prater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4 PAT, 50+</a:t>
                      </a:r>
                      <a:endParaRPr lang="en-US" sz="8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10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3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49ers</a:t>
                      </a:r>
                      <a:r>
                        <a:rPr lang="en-US" sz="1100" b="0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D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11 </a:t>
                      </a:r>
                      <a:r>
                        <a:rPr lang="en-US" sz="8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Pts</a:t>
                      </a:r>
                      <a:endParaRPr lang="en-US" sz="800" b="0" i="0" u="none" strike="noStrike" dirty="0" smtClean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r>
                        <a:rPr lang="en-US" sz="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7 </a:t>
                      </a:r>
                      <a:r>
                        <a:rPr lang="en-US" sz="8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Sck</a:t>
                      </a:r>
                      <a:r>
                        <a:rPr lang="en-US" sz="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,</a:t>
                      </a:r>
                      <a:r>
                        <a:rPr lang="en-US" sz="800" b="0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3 INT</a:t>
                      </a:r>
                      <a:endParaRPr lang="en-US" sz="8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19.96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267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238.88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706864"/>
              </p:ext>
            </p:extLst>
          </p:nvPr>
        </p:nvGraphicFramePr>
        <p:xfrm>
          <a:off x="2383721" y="1890574"/>
          <a:ext cx="1245423" cy="2356991"/>
        </p:xfrm>
        <a:graphic>
          <a:graphicData uri="http://schemas.openxmlformats.org/drawingml/2006/table">
            <a:tbl>
              <a:tblPr/>
              <a:tblGrid>
                <a:gridCol w="719209"/>
                <a:gridCol w="526214"/>
              </a:tblGrid>
              <a:tr h="17863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Albert </a:t>
                      </a:r>
                      <a:r>
                        <a:rPr lang="en-US" sz="11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Wk</a:t>
                      </a:r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13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8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Player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Pts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78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Rivers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18.6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D Jones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4.2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Ingram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8.2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Kamara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12.4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Lockett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Chark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6.7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G Olsen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5.2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RoJo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0.8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D Carlson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Browns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6.64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36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65.74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Rounded Rectangle 14"/>
          <p:cNvSpPr/>
          <p:nvPr/>
        </p:nvSpPr>
        <p:spPr>
          <a:xfrm>
            <a:off x="3012124" y="1635700"/>
            <a:ext cx="5040923" cy="1924538"/>
          </a:xfrm>
          <a:prstGeom prst="roundRect">
            <a:avLst/>
          </a:prstGeom>
          <a:solidFill>
            <a:schemeClr val="bg1"/>
          </a:solidFill>
          <a:ln w="19050" cmpd="sng">
            <a:solidFill>
              <a:srgbClr val="6F00F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575012" y="1765107"/>
            <a:ext cx="243309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 smtClean="0">
                <a:solidFill>
                  <a:srgbClr val="6F00FE"/>
                </a:solidFill>
                <a:latin typeface="Rockwell Extra Bold"/>
                <a:cs typeface="Rockwell Extra Bold"/>
              </a:rPr>
              <a:t>Albert</a:t>
            </a:r>
            <a:endParaRPr lang="en-US" sz="3400" b="1" dirty="0">
              <a:solidFill>
                <a:srgbClr val="6F00FE"/>
              </a:solidFill>
              <a:latin typeface="Rockwell Extra Bold"/>
              <a:cs typeface="Rockwell Extra Bold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24407" y="2332039"/>
            <a:ext cx="263769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rgbClr val="6F00FE"/>
                </a:solidFill>
                <a:latin typeface="Rockwell"/>
                <a:cs typeface="Rockwell"/>
              </a:rPr>
              <a:t>Final week of the </a:t>
            </a:r>
            <a:r>
              <a:rPr lang="en-US" sz="1100" dirty="0" err="1" smtClean="0">
                <a:solidFill>
                  <a:srgbClr val="6F00FE"/>
                </a:solidFill>
                <a:latin typeface="Rockwell"/>
                <a:cs typeface="Rockwell"/>
              </a:rPr>
              <a:t>reg</a:t>
            </a:r>
            <a:r>
              <a:rPr lang="en-US" sz="1100" dirty="0" smtClean="0">
                <a:solidFill>
                  <a:srgbClr val="6F00FE"/>
                </a:solidFill>
                <a:latin typeface="Rockwell"/>
                <a:cs typeface="Rockwell"/>
              </a:rPr>
              <a:t> season…</a:t>
            </a:r>
          </a:p>
          <a:p>
            <a:endParaRPr lang="en-US" sz="1100" dirty="0">
              <a:solidFill>
                <a:srgbClr val="6F00FE"/>
              </a:solidFill>
              <a:latin typeface="Rockwell"/>
              <a:cs typeface="Rockwell"/>
            </a:endParaRPr>
          </a:p>
          <a:p>
            <a:r>
              <a:rPr lang="en-US" sz="1100" dirty="0" smtClean="0">
                <a:solidFill>
                  <a:srgbClr val="6F00FE"/>
                </a:solidFill>
                <a:latin typeface="Rockwell"/>
                <a:cs typeface="Rockwell"/>
              </a:rPr>
              <a:t>While in the playoff hunt…</a:t>
            </a:r>
          </a:p>
          <a:p>
            <a:endParaRPr lang="en-US" sz="1100" dirty="0">
              <a:solidFill>
                <a:srgbClr val="6F00FE"/>
              </a:solidFill>
              <a:latin typeface="Rockwell"/>
              <a:cs typeface="Rockwell"/>
            </a:endParaRPr>
          </a:p>
          <a:p>
            <a:r>
              <a:rPr lang="en-US" sz="1100" dirty="0" smtClean="0">
                <a:solidFill>
                  <a:srgbClr val="6F00FE"/>
                </a:solidFill>
                <a:latin typeface="Rockwell"/>
                <a:cs typeface="Rockwell"/>
              </a:rPr>
              <a:t>Scores 65.74 points (6.5 / player)</a:t>
            </a:r>
            <a:endParaRPr lang="en-US" sz="1100" dirty="0">
              <a:solidFill>
                <a:srgbClr val="6F00FE"/>
              </a:solidFill>
              <a:latin typeface="Rockwell"/>
              <a:cs typeface="Rockwell"/>
            </a:endParaRPr>
          </a:p>
        </p:txBody>
      </p:sp>
      <p:pic>
        <p:nvPicPr>
          <p:cNvPr id="19" name="HorseHandyThe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01433" y="4808903"/>
            <a:ext cx="812800" cy="812800"/>
          </a:xfrm>
          <a:prstGeom prst="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8"/>
          <a:stretch/>
        </p:blipFill>
        <p:spPr>
          <a:xfrm>
            <a:off x="4075084" y="1846168"/>
            <a:ext cx="1482165" cy="1501189"/>
          </a:xfrm>
          <a:prstGeom prst="ellipse">
            <a:avLst/>
          </a:prstGeom>
        </p:spPr>
      </p:pic>
      <p:pic>
        <p:nvPicPr>
          <p:cNvPr id="20" name="Picture 19" descr="horseHand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54" y="1137469"/>
            <a:ext cx="3015712" cy="301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58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6" grpId="0"/>
      <p:bldP spid="16" grpId="1"/>
      <p:bldP spid="17" grpId="0"/>
      <p:bldP spid="17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113671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Segoe UI"/>
                <a:cs typeface="Segoe UI"/>
              </a:rPr>
              <a:t>FAAB … </a:t>
            </a:r>
            <a:r>
              <a:rPr lang="en-US" sz="4800" dirty="0">
                <a:solidFill>
                  <a:srgbClr val="FFFFFF"/>
                </a:solidFill>
                <a:latin typeface="Segoe UI"/>
                <a:cs typeface="Segoe UI"/>
              </a:rPr>
              <a:t>Weekly Spend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7174859"/>
              </p:ext>
            </p:extLst>
          </p:nvPr>
        </p:nvGraphicFramePr>
        <p:xfrm>
          <a:off x="0" y="969902"/>
          <a:ext cx="9143999" cy="4058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3012124" y="1635700"/>
            <a:ext cx="5040923" cy="1924538"/>
          </a:xfrm>
          <a:prstGeom prst="roundRect">
            <a:avLst/>
          </a:prstGeom>
          <a:solidFill>
            <a:schemeClr val="bg1"/>
          </a:solidFill>
          <a:ln w="19050" cmpd="sng">
            <a:solidFill>
              <a:srgbClr val="6F00F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575012" y="1631877"/>
            <a:ext cx="243309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 smtClean="0">
                <a:solidFill>
                  <a:srgbClr val="6F00FE"/>
                </a:solidFill>
                <a:latin typeface="Rockwell Extra Bold"/>
                <a:cs typeface="Rockwell Extra Bold"/>
              </a:rPr>
              <a:t>Bill</a:t>
            </a:r>
            <a:endParaRPr lang="en-US" sz="3400" b="1" dirty="0">
              <a:solidFill>
                <a:srgbClr val="6F00FE"/>
              </a:solidFill>
              <a:latin typeface="Rockwell Extra Bold"/>
              <a:cs typeface="Rockwell Extra 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24407" y="2127753"/>
            <a:ext cx="2637695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rgbClr val="6F00FE"/>
                </a:solidFill>
                <a:latin typeface="Rockwell"/>
                <a:cs typeface="Rockwell"/>
              </a:rPr>
              <a:t>Spent $89 FAAB by Week 3</a:t>
            </a:r>
          </a:p>
          <a:p>
            <a:endParaRPr lang="en-US" sz="500" dirty="0" smtClean="0">
              <a:solidFill>
                <a:srgbClr val="6F00FE"/>
              </a:solidFill>
              <a:latin typeface="Rockwell"/>
              <a:cs typeface="Rockwell"/>
            </a:endParaRPr>
          </a:p>
          <a:p>
            <a:r>
              <a:rPr lang="en-US" sz="1000" dirty="0" smtClean="0">
                <a:solidFill>
                  <a:srgbClr val="6F00FE"/>
                </a:solidFill>
                <a:latin typeface="Rockwell"/>
                <a:cs typeface="Rockwell"/>
              </a:rPr>
              <a:t>$31 – John Ross (WR72)</a:t>
            </a:r>
          </a:p>
          <a:p>
            <a:r>
              <a:rPr lang="en-US" sz="1000" dirty="0" smtClean="0">
                <a:solidFill>
                  <a:srgbClr val="6F00FE"/>
                </a:solidFill>
                <a:latin typeface="Rockwell"/>
                <a:cs typeface="Rockwell"/>
              </a:rPr>
              <a:t>$20 – </a:t>
            </a:r>
            <a:r>
              <a:rPr lang="en-US" sz="1000" dirty="0" err="1" smtClean="0">
                <a:solidFill>
                  <a:srgbClr val="6F00FE"/>
                </a:solidFill>
                <a:latin typeface="Rockwell"/>
                <a:cs typeface="Rockwell"/>
              </a:rPr>
              <a:t>McLaurin</a:t>
            </a:r>
            <a:r>
              <a:rPr lang="en-US" sz="1000" dirty="0" smtClean="0">
                <a:solidFill>
                  <a:srgbClr val="6F00FE"/>
                </a:solidFill>
                <a:latin typeface="Rockwell"/>
                <a:cs typeface="Rockwell"/>
              </a:rPr>
              <a:t> (WR27)</a:t>
            </a:r>
          </a:p>
          <a:p>
            <a:r>
              <a:rPr lang="en-US" sz="1000" dirty="0" smtClean="0">
                <a:solidFill>
                  <a:srgbClr val="6F00FE"/>
                </a:solidFill>
                <a:latin typeface="Rockwell"/>
                <a:cs typeface="Rockwell"/>
              </a:rPr>
              <a:t>$20 – </a:t>
            </a:r>
            <a:r>
              <a:rPr lang="en-US" sz="1000" dirty="0" err="1" smtClean="0">
                <a:solidFill>
                  <a:srgbClr val="6F00FE"/>
                </a:solidFill>
                <a:latin typeface="Rockwell"/>
                <a:cs typeface="Rockwell"/>
              </a:rPr>
              <a:t>Gio</a:t>
            </a:r>
            <a:r>
              <a:rPr lang="en-US" sz="1000" dirty="0" smtClean="0">
                <a:solidFill>
                  <a:srgbClr val="6F00FE"/>
                </a:solidFill>
                <a:latin typeface="Rockwell"/>
                <a:cs typeface="Rockwell"/>
              </a:rPr>
              <a:t> (RB61)</a:t>
            </a:r>
          </a:p>
          <a:p>
            <a:r>
              <a:rPr lang="en-US" sz="1000" dirty="0" smtClean="0">
                <a:solidFill>
                  <a:srgbClr val="6F00FE"/>
                </a:solidFill>
                <a:latin typeface="Rockwell"/>
                <a:cs typeface="Rockwell"/>
              </a:rPr>
              <a:t>$12 – NE </a:t>
            </a:r>
            <a:r>
              <a:rPr lang="en-US" sz="1000" dirty="0" err="1" smtClean="0">
                <a:solidFill>
                  <a:srgbClr val="6F00FE"/>
                </a:solidFill>
                <a:latin typeface="Rockwell"/>
                <a:cs typeface="Rockwell"/>
              </a:rPr>
              <a:t>Def</a:t>
            </a:r>
            <a:r>
              <a:rPr lang="en-US" sz="1000" dirty="0" smtClean="0">
                <a:solidFill>
                  <a:srgbClr val="6F00FE"/>
                </a:solidFill>
                <a:latin typeface="Rockwell"/>
                <a:cs typeface="Rockwell"/>
              </a:rPr>
              <a:t> (okay that was good)</a:t>
            </a:r>
          </a:p>
          <a:p>
            <a:r>
              <a:rPr lang="en-US" sz="1000" dirty="0" smtClean="0">
                <a:solidFill>
                  <a:srgbClr val="6F00FE"/>
                </a:solidFill>
                <a:latin typeface="Rockwell"/>
                <a:cs typeface="Rockwell"/>
              </a:rPr>
              <a:t>$6 – Peyton Barber (RB43)</a:t>
            </a:r>
          </a:p>
          <a:p>
            <a:endParaRPr lang="en-US" sz="600" dirty="0">
              <a:solidFill>
                <a:srgbClr val="6F00FE"/>
              </a:solidFill>
              <a:latin typeface="Rockwell"/>
              <a:cs typeface="Rockwell"/>
            </a:endParaRPr>
          </a:p>
          <a:p>
            <a:r>
              <a:rPr lang="en-US" sz="1100" dirty="0" smtClean="0">
                <a:solidFill>
                  <a:srgbClr val="6F00FE"/>
                </a:solidFill>
                <a:latin typeface="Rockwell"/>
                <a:cs typeface="Rockwell"/>
              </a:rPr>
              <a:t>Calm down, man.</a:t>
            </a:r>
            <a:endParaRPr lang="en-US" sz="1100" dirty="0">
              <a:solidFill>
                <a:srgbClr val="6F00FE"/>
              </a:solidFill>
              <a:latin typeface="Rockwell"/>
              <a:cs typeface="Rockwell"/>
            </a:endParaRPr>
          </a:p>
        </p:txBody>
      </p:sp>
      <p:pic>
        <p:nvPicPr>
          <p:cNvPr id="8" name="HorseHandyThe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01433" y="4808903"/>
            <a:ext cx="812800" cy="812800"/>
          </a:xfrm>
          <a:prstGeom prst="rect">
            <a:avLst/>
          </a:prstGeom>
        </p:spPr>
      </p:pic>
      <p:pic>
        <p:nvPicPr>
          <p:cNvPr id="11" name="Picture 4" descr="Image may contain: 2 people, people smiling, people standing and indoor">
            <a:extLst>
              <a:ext uri="{FF2B5EF4-FFF2-40B4-BE49-F238E27FC236}">
                <a16:creationId xmlns:a16="http://schemas.microsoft.com/office/drawing/2014/main" xmlns="" id="{044A9B78-12B6-45F3-AA81-8CEF24930E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8" t="8044" r="41479" b="53481"/>
          <a:stretch/>
        </p:blipFill>
        <p:spPr bwMode="auto">
          <a:xfrm>
            <a:off x="4046072" y="1818490"/>
            <a:ext cx="1468105" cy="153871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orseHand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54" y="1137469"/>
            <a:ext cx="3015712" cy="301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42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6" grpId="0"/>
      <p:bldP spid="6" grpId="1"/>
      <p:bldP spid="7" grpId="0"/>
      <p:bldP spid="7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ff_bg_0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8" b="9682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113671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Segoe UI"/>
                <a:cs typeface="Segoe UI"/>
              </a:rPr>
              <a:t>FAAB … </a:t>
            </a:r>
            <a:r>
              <a:rPr lang="en-US" sz="4800" dirty="0">
                <a:solidFill>
                  <a:srgbClr val="FFFFFF"/>
                </a:solidFill>
                <a:latin typeface="Segoe UI"/>
                <a:cs typeface="Segoe UI"/>
              </a:rPr>
              <a:t>Weekly Spend</a:t>
            </a:r>
          </a:p>
        </p:txBody>
      </p:sp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4077649"/>
              </p:ext>
            </p:extLst>
          </p:nvPr>
        </p:nvGraphicFramePr>
        <p:xfrm>
          <a:off x="0" y="969902"/>
          <a:ext cx="9143999" cy="4058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4" name="Dizzy - Girl From Ipane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85324" y="4651270"/>
            <a:ext cx="812800" cy="8128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9218526" cy="5143499"/>
            <a:chOff x="0" y="0"/>
            <a:chExt cx="9218526" cy="5143499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181263" cy="51434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7"/>
            <a:srcRect l="25327" r="17205" b="14699"/>
            <a:stretch/>
          </p:blipFill>
          <p:spPr>
            <a:xfrm>
              <a:off x="7820746" y="735268"/>
              <a:ext cx="1122325" cy="1111154"/>
            </a:xfrm>
            <a:prstGeom prst="ellipse">
              <a:avLst/>
            </a:prstGeom>
          </p:spPr>
        </p:pic>
        <p:pic>
          <p:nvPicPr>
            <p:cNvPr id="8" name="Picture 7" descr="FB_IMG_1598373608813.jp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44" b="10426"/>
            <a:stretch/>
          </p:blipFill>
          <p:spPr>
            <a:xfrm>
              <a:off x="2793158" y="366598"/>
              <a:ext cx="1115158" cy="1107091"/>
            </a:xfrm>
            <a:prstGeom prst="ellipse">
              <a:avLst/>
            </a:prstGeom>
          </p:spPr>
        </p:pic>
        <p:pic>
          <p:nvPicPr>
            <p:cNvPr id="9" name="Picture 8" descr="FB_IMG_1598373635085.jp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732" b="48543"/>
            <a:stretch/>
          </p:blipFill>
          <p:spPr>
            <a:xfrm>
              <a:off x="257547" y="717504"/>
              <a:ext cx="1122325" cy="1121901"/>
            </a:xfrm>
            <a:prstGeom prst="ellipse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37263" y="2338629"/>
              <a:ext cx="9181263" cy="132343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96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Futura BdCn BT"/>
                  <a:cs typeface="Futura BdCn BT"/>
                </a:rPr>
                <a:t>Kurt Contribution</a:t>
              </a:r>
              <a:endParaRPr lang="en-US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utura BdCn BT"/>
                <a:cs typeface="Futura BdCn B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0" y="3013714"/>
              <a:ext cx="9181263" cy="132343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0000"/>
                  </a:solidFill>
                  <a:latin typeface="C Futura Condensed"/>
                  <a:cs typeface="C Futura Condensed"/>
                </a:rPr>
                <a:t>astute fantasy analysis and commentary in our chat</a:t>
              </a:r>
              <a:endParaRPr lang="en-US" sz="2800" b="1" dirty="0">
                <a:solidFill>
                  <a:srgbClr val="000000"/>
                </a:solidFill>
                <a:latin typeface="C Futura Condensed"/>
                <a:cs typeface="C Futura Condensed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6398" y="547448"/>
              <a:ext cx="1101523" cy="1101523"/>
            </a:xfrm>
            <a:prstGeom prst="ellipse">
              <a:avLst/>
            </a:prstGeom>
          </p:spPr>
        </p:pic>
        <p:pic>
          <p:nvPicPr>
            <p:cNvPr id="5" name="Picture 4" descr="FB_IMG_1598373524700.jpg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36" b="32702"/>
            <a:stretch/>
          </p:blipFill>
          <p:spPr>
            <a:xfrm>
              <a:off x="5300851" y="366598"/>
              <a:ext cx="1114882" cy="1107091"/>
            </a:xfrm>
            <a:prstGeom prst="ellipse">
              <a:avLst/>
            </a:prstGeom>
          </p:spPr>
        </p:pic>
        <p:pic>
          <p:nvPicPr>
            <p:cNvPr id="6" name="Picture 5" descr="FB_IMG_1598373571628.jpg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25" t="2364"/>
            <a:stretch/>
          </p:blipFill>
          <p:spPr>
            <a:xfrm>
              <a:off x="6548682" y="544664"/>
              <a:ext cx="1111925" cy="1107091"/>
            </a:xfrm>
            <a:prstGeom prst="ellipse">
              <a:avLst/>
            </a:prstGeom>
          </p:spPr>
        </p:pic>
        <p:pic>
          <p:nvPicPr>
            <p:cNvPr id="7" name="Picture 6" descr="FB_IMG_1598373600874.jpg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96" r="11037"/>
            <a:stretch/>
          </p:blipFill>
          <p:spPr>
            <a:xfrm>
              <a:off x="4044366" y="266447"/>
              <a:ext cx="1112512" cy="1107092"/>
            </a:xfrm>
            <a:prstGeom prst="ellipse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257547" y="3635607"/>
            <a:ext cx="8685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  <a:latin typeface="XBO Futura ExtraBoldOblique"/>
                <a:cs typeface="XBO Futura ExtraBoldOblique"/>
              </a:rPr>
              <a:t>“My little pony rare twinkle hope, mint condition.”</a:t>
            </a:r>
            <a:endParaRPr lang="en-US" sz="3000" dirty="0">
              <a:solidFill>
                <a:schemeClr val="bg1"/>
              </a:solidFill>
              <a:latin typeface="XBO Futura ExtraBoldOblique"/>
              <a:cs typeface="XBO Futura ExtraBoldOblique"/>
            </a:endParaRPr>
          </a:p>
        </p:txBody>
      </p:sp>
    </p:spTree>
    <p:extLst>
      <p:ext uri="{BB962C8B-B14F-4D97-AF65-F5344CB8AC3E}">
        <p14:creationId xmlns:p14="http://schemas.microsoft.com/office/powerpoint/2010/main" val="49823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1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-43792" y="38091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Futura BdCn BT"/>
                <a:cs typeface="Futura BdCn BT"/>
              </a:rPr>
              <a:t>Welcome</a:t>
            </a:r>
          </a:p>
          <a:p>
            <a:pPr algn="ctr"/>
            <a:r>
              <a:rPr lang="en-US" sz="4800" dirty="0" smtClean="0">
                <a:latin typeface="Futura BdCn BT"/>
                <a:cs typeface="Futura BdCn BT"/>
              </a:rPr>
              <a:t>New Guys!</a:t>
            </a:r>
            <a:endParaRPr lang="en-US" sz="4800" dirty="0">
              <a:latin typeface="Futura BdCn BT"/>
              <a:cs typeface="Futura BdCn BT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5845744" y="135544"/>
            <a:ext cx="3117727" cy="1945882"/>
            <a:chOff x="5845744" y="135544"/>
            <a:chExt cx="3117727" cy="194588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86827" y="135544"/>
              <a:ext cx="1945882" cy="1945882"/>
            </a:xfrm>
            <a:prstGeom prst="ellipse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7594814" y="1346374"/>
              <a:ext cx="1368657" cy="31886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2000" dirty="0" smtClean="0">
                  <a:solidFill>
                    <a:prstClr val="white"/>
                  </a:solidFill>
                  <a:latin typeface="C Futura Condensed"/>
                  <a:cs typeface="C Futura Condensed"/>
                </a:rPr>
                <a:t>Eddie McKenna</a:t>
              </a:r>
              <a:endParaRPr lang="en-US" sz="2000" dirty="0">
                <a:solidFill>
                  <a:prstClr val="white"/>
                </a:solidFill>
                <a:latin typeface="C Futura Condensed"/>
                <a:cs typeface="C Futura Condensed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873973" y="1617591"/>
              <a:ext cx="1067602" cy="3188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1100" dirty="0" smtClean="0">
                  <a:solidFill>
                    <a:schemeClr val="tx1"/>
                  </a:solidFill>
                  <a:latin typeface="Arial Narrow"/>
                  <a:cs typeface="Arial Narrow"/>
                </a:rPr>
                <a:t>San Jose, CA</a:t>
              </a:r>
              <a:endParaRPr lang="en-US" sz="1100" dirty="0">
                <a:solidFill>
                  <a:schemeClr val="tx1"/>
                </a:solidFill>
                <a:latin typeface="Arial Narrow"/>
                <a:cs typeface="Arial Narrow"/>
              </a:endParaRPr>
            </a:p>
          </p:txBody>
        </p:sp>
        <p:pic>
          <p:nvPicPr>
            <p:cNvPr id="21" name="Picture 20" descr="New York Giant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744" y="1325519"/>
              <a:ext cx="652508" cy="652508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276426" y="135544"/>
            <a:ext cx="2967761" cy="1926703"/>
            <a:chOff x="276426" y="135544"/>
            <a:chExt cx="2967761" cy="192670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/>
            <a:srcRect l="36152" t="358" r="37059" b="59635"/>
            <a:stretch/>
          </p:blipFill>
          <p:spPr>
            <a:xfrm>
              <a:off x="1074618" y="135544"/>
              <a:ext cx="1938412" cy="1926703"/>
            </a:xfrm>
            <a:prstGeom prst="ellipse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276426" y="1319470"/>
              <a:ext cx="1054832" cy="31505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2000" dirty="0" smtClean="0">
                  <a:solidFill>
                    <a:prstClr val="white"/>
                  </a:solidFill>
                  <a:latin typeface="C Futura Condensed"/>
                  <a:cs typeface="C Futura Condensed"/>
                </a:rPr>
                <a:t>Darren </a:t>
              </a:r>
              <a:r>
                <a:rPr lang="en-US" sz="2000" dirty="0" err="1" smtClean="0">
                  <a:solidFill>
                    <a:prstClr val="white"/>
                  </a:solidFill>
                  <a:latin typeface="C Futura Condensed"/>
                  <a:cs typeface="C Futura Condensed"/>
                </a:rPr>
                <a:t>Litt</a:t>
              </a:r>
              <a:endParaRPr lang="en-US" sz="2000" dirty="0">
                <a:solidFill>
                  <a:prstClr val="white"/>
                </a:solidFill>
                <a:latin typeface="C Futura Condensed"/>
                <a:cs typeface="C Futura Condensed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67512" y="1621404"/>
              <a:ext cx="717021" cy="3150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1100" dirty="0" smtClean="0">
                  <a:solidFill>
                    <a:schemeClr val="tx1"/>
                  </a:solidFill>
                  <a:latin typeface="Arial Narrow"/>
                  <a:cs typeface="Arial Narrow"/>
                </a:rPr>
                <a:t>LA</a:t>
              </a:r>
              <a:endParaRPr lang="en-US" sz="1100" dirty="0">
                <a:solidFill>
                  <a:schemeClr val="tx1"/>
                </a:solidFill>
                <a:latin typeface="Arial Narrow"/>
                <a:cs typeface="Arial Narrow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4875" y="1307141"/>
              <a:ext cx="839312" cy="690402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890777" y="3615916"/>
            <a:ext cx="2998293" cy="1108449"/>
            <a:chOff x="890777" y="3615916"/>
            <a:chExt cx="2998293" cy="1108449"/>
          </a:xfrm>
        </p:grpSpPr>
        <p:sp>
          <p:nvSpPr>
            <p:cNvPr id="14" name="Rectangle 13"/>
            <p:cNvSpPr/>
            <p:nvPr/>
          </p:nvSpPr>
          <p:spPr>
            <a:xfrm>
              <a:off x="2349447" y="3710684"/>
              <a:ext cx="1539623" cy="83099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latin typeface="Segoe UI"/>
                  <a:cs typeface="Segoe UI"/>
                </a:rPr>
                <a:t>Daughters’ godmother is </a:t>
              </a:r>
            </a:p>
            <a:p>
              <a:pPr algn="ctr"/>
              <a:r>
                <a:rPr lang="en-US" sz="1600" dirty="0" smtClean="0">
                  <a:latin typeface="Segoe UI"/>
                  <a:cs typeface="Segoe UI"/>
                </a:rPr>
                <a:t>Megan </a:t>
              </a:r>
              <a:r>
                <a:rPr lang="en-US" sz="1600" dirty="0" err="1" smtClean="0">
                  <a:latin typeface="Segoe UI"/>
                  <a:cs typeface="Segoe UI"/>
                </a:rPr>
                <a:t>Markle</a:t>
              </a:r>
              <a:endParaRPr lang="en-US" sz="1600" dirty="0">
                <a:latin typeface="Segoe UI"/>
                <a:cs typeface="Segoe UI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/>
            <a:srcRect l="23989" t="13986" r="10418" b="33866"/>
            <a:stretch/>
          </p:blipFill>
          <p:spPr>
            <a:xfrm>
              <a:off x="890777" y="3615916"/>
              <a:ext cx="1458670" cy="1108449"/>
            </a:xfrm>
            <a:prstGeom prst="rect">
              <a:avLst/>
            </a:prstGeom>
          </p:spPr>
        </p:pic>
      </p:grpSp>
      <p:grpSp>
        <p:nvGrpSpPr>
          <p:cNvPr id="65" name="Group 64"/>
          <p:cNvGrpSpPr/>
          <p:nvPr/>
        </p:nvGrpSpPr>
        <p:grpSpPr>
          <a:xfrm>
            <a:off x="20617" y="2449184"/>
            <a:ext cx="2024620" cy="899045"/>
            <a:chOff x="20617" y="2449184"/>
            <a:chExt cx="2024620" cy="899045"/>
          </a:xfrm>
        </p:grpSpPr>
        <p:sp>
          <p:nvSpPr>
            <p:cNvPr id="12" name="Rectangle 11"/>
            <p:cNvSpPr/>
            <p:nvPr/>
          </p:nvSpPr>
          <p:spPr>
            <a:xfrm>
              <a:off x="20617" y="3009675"/>
              <a:ext cx="2024620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latin typeface="Segoe UI"/>
                  <a:cs typeface="Segoe UI"/>
                </a:rPr>
                <a:t>Married his boss</a:t>
              </a:r>
              <a:endParaRPr lang="en-US" sz="1600" dirty="0">
                <a:latin typeface="Segoe UI"/>
                <a:cs typeface="Segoe UI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7"/>
            <a:srcRect l="2243" t="58850" r="6945" b="10051"/>
            <a:stretch/>
          </p:blipFill>
          <p:spPr>
            <a:xfrm>
              <a:off x="490580" y="2449184"/>
              <a:ext cx="1072964" cy="550593"/>
            </a:xfrm>
            <a:prstGeom prst="rect">
              <a:avLst/>
            </a:prstGeom>
          </p:spPr>
        </p:pic>
      </p:grpSp>
      <p:grpSp>
        <p:nvGrpSpPr>
          <p:cNvPr id="66" name="Group 65"/>
          <p:cNvGrpSpPr/>
          <p:nvPr/>
        </p:nvGrpSpPr>
        <p:grpSpPr>
          <a:xfrm>
            <a:off x="2138697" y="2332216"/>
            <a:ext cx="2369447" cy="993148"/>
            <a:chOff x="2138697" y="2332216"/>
            <a:chExt cx="2369447" cy="993148"/>
          </a:xfrm>
        </p:grpSpPr>
        <p:sp>
          <p:nvSpPr>
            <p:cNvPr id="11" name="Rectangle 10"/>
            <p:cNvSpPr/>
            <p:nvPr/>
          </p:nvSpPr>
          <p:spPr>
            <a:xfrm>
              <a:off x="3119259" y="2437519"/>
              <a:ext cx="1388885" cy="83099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latin typeface="Segoe UI"/>
                  <a:cs typeface="Segoe UI"/>
                </a:rPr>
                <a:t>His mom has a thing with Albert</a:t>
              </a:r>
              <a:endParaRPr lang="en-US" sz="1600" dirty="0">
                <a:latin typeface="Segoe UI"/>
                <a:cs typeface="Segoe UI"/>
              </a:endParaRPr>
            </a:p>
          </p:txBody>
        </p:sp>
        <p:pic>
          <p:nvPicPr>
            <p:cNvPr id="23" name="Picture 22" descr="Screen Clipping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8"/>
            <a:stretch/>
          </p:blipFill>
          <p:spPr>
            <a:xfrm>
              <a:off x="2138697" y="2332216"/>
              <a:ext cx="980562" cy="993148"/>
            </a:xfrm>
            <a:prstGeom prst="heart">
              <a:avLst/>
            </a:prstGeom>
            <a:ln w="19050" cmpd="sng">
              <a:solidFill>
                <a:srgbClr val="FF0000"/>
              </a:solidFill>
            </a:ln>
          </p:spPr>
        </p:pic>
      </p:grpSp>
      <p:grpSp>
        <p:nvGrpSpPr>
          <p:cNvPr id="70" name="Group 69"/>
          <p:cNvGrpSpPr/>
          <p:nvPr/>
        </p:nvGrpSpPr>
        <p:grpSpPr>
          <a:xfrm>
            <a:off x="4660435" y="3633892"/>
            <a:ext cx="2587186" cy="992579"/>
            <a:chOff x="4660435" y="3633892"/>
            <a:chExt cx="2587186" cy="992579"/>
          </a:xfrm>
        </p:grpSpPr>
        <p:pic>
          <p:nvPicPr>
            <p:cNvPr id="16" name="Picture 15" descr="download_20200809_133214.jpg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24" t="13344" r="25688" b="51716"/>
            <a:stretch/>
          </p:blipFill>
          <p:spPr>
            <a:xfrm>
              <a:off x="6254105" y="3633892"/>
              <a:ext cx="993516" cy="9925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Rectangle 24"/>
            <p:cNvSpPr/>
            <p:nvPr/>
          </p:nvSpPr>
          <p:spPr>
            <a:xfrm>
              <a:off x="4660435" y="3633892"/>
              <a:ext cx="1478719" cy="99257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latin typeface="Segoe UI"/>
                  <a:cs typeface="Segoe UI"/>
                </a:rPr>
                <a:t>Wore masks before it was cool </a:t>
              </a:r>
              <a:r>
                <a:rPr lang="en-US" sz="1050" dirty="0" smtClean="0">
                  <a:latin typeface="Segoe UI"/>
                  <a:cs typeface="Segoe UI"/>
                </a:rPr>
                <a:t>(he’s COVID patient zero)</a:t>
              </a:r>
              <a:endParaRPr lang="en-US" sz="1050" dirty="0">
                <a:latin typeface="Segoe UI"/>
                <a:cs typeface="Segoe UI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7443569" y="2321267"/>
            <a:ext cx="1498006" cy="2624963"/>
            <a:chOff x="7443569" y="2321267"/>
            <a:chExt cx="1498006" cy="2624963"/>
          </a:xfrm>
        </p:grpSpPr>
        <p:sp>
          <p:nvSpPr>
            <p:cNvPr id="26" name="Rectangle 25"/>
            <p:cNvSpPr/>
            <p:nvPr/>
          </p:nvSpPr>
          <p:spPr>
            <a:xfrm>
              <a:off x="7496281" y="4115233"/>
              <a:ext cx="1445294" cy="83099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latin typeface="Segoe UI"/>
                  <a:cs typeface="Segoe UI"/>
                </a:rPr>
                <a:t>This is actually in his bathroom</a:t>
              </a:r>
              <a:endParaRPr lang="en-US" sz="1600" dirty="0">
                <a:latin typeface="Segoe UI"/>
                <a:cs typeface="Segoe UI"/>
              </a:endParaRPr>
            </a:p>
          </p:txBody>
        </p:sp>
        <p:pic>
          <p:nvPicPr>
            <p:cNvPr id="7" name="Picture 6" descr="IMG_20200902_141948.jpg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4"/>
            <a:stretch/>
          </p:blipFill>
          <p:spPr>
            <a:xfrm>
              <a:off x="7443569" y="2321267"/>
              <a:ext cx="1419891" cy="1706254"/>
            </a:xfrm>
            <a:prstGeom prst="rect">
              <a:avLst/>
            </a:prstGeom>
          </p:spPr>
        </p:pic>
      </p:grpSp>
      <p:grpSp>
        <p:nvGrpSpPr>
          <p:cNvPr id="69" name="Group 68"/>
          <p:cNvGrpSpPr/>
          <p:nvPr/>
        </p:nvGrpSpPr>
        <p:grpSpPr>
          <a:xfrm>
            <a:off x="4835998" y="2320425"/>
            <a:ext cx="2482793" cy="1027804"/>
            <a:chOff x="4835998" y="2320425"/>
            <a:chExt cx="2482793" cy="1027804"/>
          </a:xfrm>
        </p:grpSpPr>
        <p:sp>
          <p:nvSpPr>
            <p:cNvPr id="24" name="Rectangle 23"/>
            <p:cNvSpPr/>
            <p:nvPr/>
          </p:nvSpPr>
          <p:spPr>
            <a:xfrm>
              <a:off x="5988295" y="2517232"/>
              <a:ext cx="1330496" cy="83099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latin typeface="Segoe UI"/>
                  <a:cs typeface="Segoe UI"/>
                </a:rPr>
                <a:t>Certified Pyro Technician</a:t>
              </a:r>
              <a:endParaRPr lang="en-US" sz="1600" dirty="0">
                <a:latin typeface="Segoe UI"/>
                <a:cs typeface="Segoe UI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2"/>
            <a:srcRect l="15709" t="8302" r="12434" b="6601"/>
            <a:stretch/>
          </p:blipFill>
          <p:spPr>
            <a:xfrm>
              <a:off x="4835998" y="2320425"/>
              <a:ext cx="1348069" cy="983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3484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18318" y="113671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Segoe UI"/>
                <a:cs typeface="Segoe UI"/>
              </a:rPr>
              <a:t>Mini Games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09164" y="1090772"/>
            <a:ext cx="1867884" cy="316782"/>
            <a:chOff x="388044" y="988215"/>
            <a:chExt cx="1867884" cy="316782"/>
          </a:xfrm>
        </p:grpSpPr>
        <p:sp>
          <p:nvSpPr>
            <p:cNvPr id="15" name="Rounded Rectangle 14"/>
            <p:cNvSpPr/>
            <p:nvPr/>
          </p:nvSpPr>
          <p:spPr>
            <a:xfrm>
              <a:off x="388044" y="988215"/>
              <a:ext cx="1867884" cy="31678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88044" y="996104"/>
              <a:ext cx="186788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 smtClean="0">
                  <a:latin typeface="Segoe UI"/>
                  <a:cs typeface="Segoe UI"/>
                </a:rPr>
                <a:t>Most </a:t>
              </a:r>
              <a:r>
                <a:rPr lang="en-US" sz="1300" b="1" dirty="0" err="1" smtClean="0">
                  <a:latin typeface="Segoe UI"/>
                  <a:cs typeface="Segoe UI"/>
                </a:rPr>
                <a:t>Pts</a:t>
              </a:r>
              <a:r>
                <a:rPr lang="en-US" sz="1300" b="1" dirty="0" smtClean="0">
                  <a:latin typeface="Segoe UI"/>
                  <a:cs typeface="Segoe UI"/>
                </a:rPr>
                <a:t> </a:t>
              </a:r>
              <a:r>
                <a:rPr lang="en-US" sz="1300" b="1" dirty="0" err="1" smtClean="0">
                  <a:latin typeface="Segoe UI"/>
                  <a:cs typeface="Segoe UI"/>
                </a:rPr>
                <a:t>Reg</a:t>
              </a:r>
              <a:r>
                <a:rPr lang="en-US" sz="1300" b="1" dirty="0" smtClean="0">
                  <a:latin typeface="Segoe UI"/>
                  <a:cs typeface="Segoe UI"/>
                </a:rPr>
                <a:t> Season</a:t>
              </a:r>
              <a:endParaRPr lang="en-US" sz="1300" b="1" dirty="0">
                <a:latin typeface="Segoe UI"/>
                <a:cs typeface="Segoe UI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09164" y="1596013"/>
            <a:ext cx="1867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FF"/>
                </a:solidFill>
                <a:latin typeface="Segoe UI"/>
                <a:cs typeface="Segoe UI"/>
              </a:rPr>
              <a:t>Bill – 2,073.44</a:t>
            </a:r>
          </a:p>
          <a:p>
            <a:pPr algn="ctr"/>
            <a:r>
              <a:rPr lang="en-US" sz="1400" b="1" dirty="0" smtClean="0">
                <a:solidFill>
                  <a:srgbClr val="FFFFFF"/>
                </a:solidFill>
                <a:latin typeface="Segoe UI"/>
                <a:cs typeface="Segoe UI"/>
              </a:rPr>
              <a:t>159 </a:t>
            </a:r>
            <a:r>
              <a:rPr lang="en-US" sz="1400" b="1" dirty="0" err="1" smtClean="0">
                <a:solidFill>
                  <a:srgbClr val="FFFFFF"/>
                </a:solidFill>
                <a:latin typeface="Segoe UI"/>
                <a:cs typeface="Segoe UI"/>
              </a:rPr>
              <a:t>pts</a:t>
            </a:r>
            <a:r>
              <a:rPr lang="en-US" sz="1400" b="1" dirty="0" smtClean="0">
                <a:solidFill>
                  <a:srgbClr val="FFFFFF"/>
                </a:solidFill>
                <a:latin typeface="Segoe UI"/>
                <a:cs typeface="Segoe UI"/>
              </a:rPr>
              <a:t>/</a:t>
            </a:r>
            <a:r>
              <a:rPr lang="en-US" sz="1400" b="1" dirty="0" err="1" smtClean="0">
                <a:solidFill>
                  <a:srgbClr val="FFFFFF"/>
                </a:solidFill>
                <a:latin typeface="Segoe UI"/>
                <a:cs typeface="Segoe UI"/>
              </a:rPr>
              <a:t>wk</a:t>
            </a:r>
            <a:r>
              <a:rPr lang="en-US" sz="1400" b="1" dirty="0" smtClean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lang="en-US" sz="1400" b="1" dirty="0" err="1" smtClean="0">
                <a:solidFill>
                  <a:srgbClr val="FFFFFF"/>
                </a:solidFill>
                <a:latin typeface="Segoe UI"/>
                <a:cs typeface="Segoe UI"/>
              </a:rPr>
              <a:t>avg</a:t>
            </a:r>
            <a:endParaRPr lang="en-US" sz="1400" b="1" dirty="0" smtClean="0">
              <a:solidFill>
                <a:srgbClr val="FFFFFF"/>
              </a:solidFill>
              <a:latin typeface="Segoe UI"/>
              <a:cs typeface="Segoe UI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38699"/>
              </p:ext>
            </p:extLst>
          </p:nvPr>
        </p:nvGraphicFramePr>
        <p:xfrm>
          <a:off x="309164" y="2220684"/>
          <a:ext cx="1867884" cy="2476500"/>
        </p:xfrm>
        <a:graphic>
          <a:graphicData uri="http://schemas.openxmlformats.org/drawingml/2006/table">
            <a:tbl>
              <a:tblPr/>
              <a:tblGrid>
                <a:gridCol w="933942"/>
                <a:gridCol w="933942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Wk 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150.68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Wk 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191.48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Wk 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160.34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Wk</a:t>
                      </a:r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149.22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Wk 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190.48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Wk 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203.02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Wk 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149.32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Wk 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188.64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Wk 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172.96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Wk 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116.82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Wk 11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92.88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Wk 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153.3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Wk 13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154.3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2496634" y="1086340"/>
            <a:ext cx="1875771" cy="316782"/>
            <a:chOff x="2488746" y="999561"/>
            <a:chExt cx="1875771" cy="316782"/>
          </a:xfrm>
        </p:grpSpPr>
        <p:sp>
          <p:nvSpPr>
            <p:cNvPr id="16" name="Rounded Rectangle 15"/>
            <p:cNvSpPr/>
            <p:nvPr/>
          </p:nvSpPr>
          <p:spPr>
            <a:xfrm>
              <a:off x="2496633" y="999561"/>
              <a:ext cx="1867884" cy="31678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88746" y="1011882"/>
              <a:ext cx="186788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 smtClean="0">
                  <a:solidFill>
                    <a:srgbClr val="000000"/>
                  </a:solidFill>
                  <a:latin typeface="Segoe UI"/>
                  <a:cs typeface="Segoe UI"/>
                </a:rPr>
                <a:t>Most </a:t>
              </a:r>
              <a:r>
                <a:rPr lang="en-US" sz="1300" b="1" dirty="0" err="1" smtClean="0">
                  <a:solidFill>
                    <a:srgbClr val="000000"/>
                  </a:solidFill>
                  <a:latin typeface="Segoe UI"/>
                  <a:cs typeface="Segoe UI"/>
                </a:rPr>
                <a:t>Pts</a:t>
              </a:r>
              <a:r>
                <a:rPr lang="en-US" sz="1300" b="1" dirty="0" smtClean="0">
                  <a:solidFill>
                    <a:srgbClr val="000000"/>
                  </a:solidFill>
                  <a:latin typeface="Segoe UI"/>
                  <a:cs typeface="Segoe UI"/>
                </a:rPr>
                <a:t> Team </a:t>
              </a:r>
              <a:r>
                <a:rPr lang="en-US" sz="1300" b="1" dirty="0" err="1" smtClean="0">
                  <a:solidFill>
                    <a:srgbClr val="000000"/>
                  </a:solidFill>
                  <a:latin typeface="Segoe UI"/>
                  <a:cs typeface="Segoe UI"/>
                </a:rPr>
                <a:t>Wk</a:t>
              </a:r>
              <a:endParaRPr lang="en-US" sz="1300" b="1" dirty="0">
                <a:solidFill>
                  <a:srgbClr val="000000"/>
                </a:solidFill>
                <a:latin typeface="Segoe UI"/>
                <a:cs typeface="Segoe UI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504522" y="1589408"/>
            <a:ext cx="1867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FF"/>
                </a:solidFill>
                <a:latin typeface="Segoe UI"/>
                <a:cs typeface="Segoe UI"/>
              </a:rPr>
              <a:t>Ryan – 238.88</a:t>
            </a:r>
          </a:p>
          <a:p>
            <a:pPr algn="ctr"/>
            <a:r>
              <a:rPr lang="en-US" sz="1400" b="1" dirty="0" smtClean="0">
                <a:solidFill>
                  <a:srgbClr val="FFFFFF"/>
                </a:solidFill>
                <a:latin typeface="Segoe UI"/>
                <a:cs typeface="Segoe UI"/>
              </a:rPr>
              <a:t>23.8 </a:t>
            </a:r>
            <a:r>
              <a:rPr lang="en-US" sz="1400" b="1" dirty="0" err="1" smtClean="0">
                <a:solidFill>
                  <a:srgbClr val="FFFFFF"/>
                </a:solidFill>
                <a:latin typeface="Segoe UI"/>
                <a:cs typeface="Segoe UI"/>
              </a:rPr>
              <a:t>pts</a:t>
            </a:r>
            <a:r>
              <a:rPr lang="en-US" sz="1400" b="1" dirty="0" smtClean="0">
                <a:solidFill>
                  <a:srgbClr val="FFFFFF"/>
                </a:solidFill>
                <a:latin typeface="Segoe UI"/>
                <a:cs typeface="Segoe UI"/>
              </a:rPr>
              <a:t>/player </a:t>
            </a:r>
            <a:r>
              <a:rPr lang="en-US" sz="1400" b="1" dirty="0" err="1" smtClean="0">
                <a:solidFill>
                  <a:srgbClr val="FFFFFF"/>
                </a:solidFill>
                <a:latin typeface="Segoe UI"/>
                <a:cs typeface="Segoe UI"/>
              </a:rPr>
              <a:t>avg</a:t>
            </a:r>
            <a:endParaRPr lang="en-US" sz="1400" b="1" dirty="0" smtClean="0">
              <a:solidFill>
                <a:srgbClr val="FFFFFF"/>
              </a:solidFill>
              <a:latin typeface="Segoe UI"/>
              <a:cs typeface="Segoe UI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123048"/>
              </p:ext>
            </p:extLst>
          </p:nvPr>
        </p:nvGraphicFramePr>
        <p:xfrm>
          <a:off x="2496632" y="2425788"/>
          <a:ext cx="1875772" cy="1905000"/>
        </p:xfrm>
        <a:graphic>
          <a:graphicData uri="http://schemas.openxmlformats.org/drawingml/2006/table">
            <a:tbl>
              <a:tblPr/>
              <a:tblGrid>
                <a:gridCol w="937886"/>
                <a:gridCol w="937886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Stafford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28.38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Rodgers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35.6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Devonta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16.2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</a:t>
                      </a:r>
                      <a:r>
                        <a:rPr lang="en-US" sz="1200" b="0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Jones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44.1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Evans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43.8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Lockett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17.84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Hockenson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3.1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Chark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19.9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Prater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49ers D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19.96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pSp>
        <p:nvGrpSpPr>
          <p:cNvPr id="21" name="Group 20"/>
          <p:cNvGrpSpPr/>
          <p:nvPr/>
        </p:nvGrpSpPr>
        <p:grpSpPr>
          <a:xfrm>
            <a:off x="4698752" y="1088568"/>
            <a:ext cx="2082252" cy="316782"/>
            <a:chOff x="4690864" y="1009678"/>
            <a:chExt cx="2082252" cy="316782"/>
          </a:xfrm>
        </p:grpSpPr>
        <p:sp>
          <p:nvSpPr>
            <p:cNvPr id="17" name="Rounded Rectangle 16"/>
            <p:cNvSpPr/>
            <p:nvPr/>
          </p:nvSpPr>
          <p:spPr>
            <a:xfrm>
              <a:off x="4690864" y="1009678"/>
              <a:ext cx="2082251" cy="31678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90865" y="1012998"/>
              <a:ext cx="208225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 smtClean="0">
                  <a:solidFill>
                    <a:srgbClr val="000000"/>
                  </a:solidFill>
                  <a:latin typeface="Segoe UI"/>
                  <a:cs typeface="Segoe UI"/>
                </a:rPr>
                <a:t>Most </a:t>
              </a:r>
              <a:r>
                <a:rPr lang="en-US" sz="1300" b="1" dirty="0" err="1" smtClean="0">
                  <a:solidFill>
                    <a:srgbClr val="000000"/>
                  </a:solidFill>
                  <a:latin typeface="Segoe UI"/>
                  <a:cs typeface="Segoe UI"/>
                </a:rPr>
                <a:t>Pts</a:t>
              </a:r>
              <a:r>
                <a:rPr lang="en-US" sz="1300" b="1" dirty="0" smtClean="0">
                  <a:solidFill>
                    <a:srgbClr val="000000"/>
                  </a:solidFill>
                  <a:latin typeface="Segoe UI"/>
                  <a:cs typeface="Segoe UI"/>
                </a:rPr>
                <a:t> Started Player</a:t>
              </a:r>
              <a:endParaRPr lang="en-US" sz="1300" b="1" dirty="0">
                <a:solidFill>
                  <a:srgbClr val="000000"/>
                </a:solidFill>
                <a:latin typeface="Segoe UI"/>
                <a:cs typeface="Segoe UI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690865" y="1598413"/>
            <a:ext cx="2082251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 smtClean="0">
                <a:solidFill>
                  <a:srgbClr val="FFFFFF"/>
                </a:solidFill>
                <a:latin typeface="Segoe UI"/>
                <a:cs typeface="Segoe UI"/>
              </a:rPr>
              <a:t>Ryan – Rodgers – 57.28</a:t>
            </a:r>
          </a:p>
          <a:p>
            <a:pPr algn="ctr"/>
            <a:endParaRPr lang="en-US" sz="1400" dirty="0">
              <a:solidFill>
                <a:srgbClr val="FFFFFF"/>
              </a:solidFill>
              <a:latin typeface="Segoe UI"/>
              <a:cs typeface="Segoe UI"/>
            </a:endParaRPr>
          </a:p>
          <a:p>
            <a:pPr algn="ctr"/>
            <a:r>
              <a:rPr lang="en-US" sz="1400" dirty="0" smtClean="0">
                <a:solidFill>
                  <a:srgbClr val="FFFFFF"/>
                </a:solidFill>
                <a:latin typeface="Segoe UI"/>
                <a:cs typeface="Segoe UI"/>
              </a:rPr>
              <a:t>429 Pass Yards (17.16)</a:t>
            </a:r>
          </a:p>
          <a:p>
            <a:pPr algn="ctr"/>
            <a:r>
              <a:rPr lang="en-US" sz="1400" dirty="0" smtClean="0">
                <a:solidFill>
                  <a:srgbClr val="FFFFFF"/>
                </a:solidFill>
                <a:latin typeface="Segoe UI"/>
                <a:cs typeface="Segoe UI"/>
              </a:rPr>
              <a:t>5 Pass TDs (30)</a:t>
            </a:r>
          </a:p>
          <a:p>
            <a:pPr algn="ctr"/>
            <a:r>
              <a:rPr lang="en-US" sz="1400" dirty="0" smtClean="0">
                <a:solidFill>
                  <a:srgbClr val="FFFFFF"/>
                </a:solidFill>
                <a:latin typeface="Segoe UI"/>
                <a:cs typeface="Segoe UI"/>
              </a:rPr>
              <a:t>6 Rush </a:t>
            </a:r>
            <a:r>
              <a:rPr lang="en-US" sz="1400" dirty="0" err="1" smtClean="0">
                <a:solidFill>
                  <a:srgbClr val="FFFFFF"/>
                </a:solidFill>
                <a:latin typeface="Segoe UI"/>
                <a:cs typeface="Segoe UI"/>
              </a:rPr>
              <a:t>Yds</a:t>
            </a:r>
            <a:r>
              <a:rPr lang="en-US" sz="1400" dirty="0" smtClean="0">
                <a:solidFill>
                  <a:srgbClr val="FFFFFF"/>
                </a:solidFill>
                <a:latin typeface="Segoe UI"/>
                <a:cs typeface="Segoe UI"/>
              </a:rPr>
              <a:t> (0.6)</a:t>
            </a:r>
          </a:p>
          <a:p>
            <a:pPr algn="ctr"/>
            <a:r>
              <a:rPr lang="en-US" sz="1400" dirty="0" smtClean="0">
                <a:solidFill>
                  <a:srgbClr val="FFFFFF"/>
                </a:solidFill>
                <a:latin typeface="Segoe UI"/>
                <a:cs typeface="Segoe UI"/>
              </a:rPr>
              <a:t>1 Rush TD (6)</a:t>
            </a:r>
          </a:p>
          <a:p>
            <a:pPr algn="ctr"/>
            <a:r>
              <a:rPr lang="en-US" sz="1400" dirty="0" smtClean="0">
                <a:solidFill>
                  <a:srgbClr val="FFFFFF"/>
                </a:solidFill>
                <a:latin typeface="Segoe UI"/>
                <a:cs typeface="Segoe UI"/>
              </a:rPr>
              <a:t>Bonuses (3.5)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7058098" y="1072790"/>
            <a:ext cx="1867884" cy="316782"/>
            <a:chOff x="7018658" y="1009678"/>
            <a:chExt cx="1867884" cy="316782"/>
          </a:xfrm>
        </p:grpSpPr>
        <p:sp>
          <p:nvSpPr>
            <p:cNvPr id="18" name="Rounded Rectangle 17"/>
            <p:cNvSpPr/>
            <p:nvPr/>
          </p:nvSpPr>
          <p:spPr>
            <a:xfrm>
              <a:off x="7018658" y="1009678"/>
              <a:ext cx="1867884" cy="31678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018658" y="1028776"/>
              <a:ext cx="1867884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50" b="1" dirty="0" smtClean="0">
                  <a:solidFill>
                    <a:srgbClr val="000000"/>
                  </a:solidFill>
                  <a:latin typeface="Segoe UI"/>
                  <a:cs typeface="Segoe UI"/>
                </a:rPr>
                <a:t>Closest Margin Defeat</a:t>
              </a:r>
              <a:endParaRPr lang="en-US" sz="1250" b="1" dirty="0">
                <a:solidFill>
                  <a:srgbClr val="000000"/>
                </a:solidFill>
                <a:latin typeface="Segoe UI"/>
                <a:cs typeface="Segoe UI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058099" y="1598413"/>
            <a:ext cx="186788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FF"/>
                </a:solidFill>
                <a:latin typeface="Segoe UI"/>
                <a:cs typeface="Segoe UI"/>
              </a:rPr>
              <a:t>Jake lost by 0.02</a:t>
            </a:r>
          </a:p>
          <a:p>
            <a:pPr algn="ctr"/>
            <a:endParaRPr lang="en-US" sz="1400" dirty="0">
              <a:solidFill>
                <a:srgbClr val="FFFFFF"/>
              </a:solidFill>
              <a:latin typeface="Segoe UI"/>
              <a:cs typeface="Segoe UI"/>
            </a:endParaRPr>
          </a:p>
          <a:p>
            <a:pPr algn="ctr"/>
            <a:r>
              <a:rPr lang="en-US" sz="1400" dirty="0" smtClean="0">
                <a:solidFill>
                  <a:srgbClr val="FFFFFF"/>
                </a:solidFill>
                <a:latin typeface="Segoe UI"/>
                <a:cs typeface="Segoe UI"/>
              </a:rPr>
              <a:t>Jake won. Week was over and he was up 130.14 – 130.06…</a:t>
            </a:r>
          </a:p>
          <a:p>
            <a:pPr algn="ctr"/>
            <a:endParaRPr lang="en-US" sz="1400" dirty="0">
              <a:solidFill>
                <a:srgbClr val="FFFFFF"/>
              </a:solidFill>
              <a:latin typeface="Segoe UI"/>
              <a:cs typeface="Segoe UI"/>
            </a:endParaRPr>
          </a:p>
          <a:p>
            <a:pPr algn="ctr"/>
            <a:r>
              <a:rPr lang="en-US" sz="1400" dirty="0" smtClean="0">
                <a:solidFill>
                  <a:srgbClr val="FFFFFF"/>
                </a:solidFill>
                <a:latin typeface="Segoe UI"/>
                <a:cs typeface="Segoe UI"/>
              </a:rPr>
              <a:t>Wake up Wed to NFL stat corrections… </a:t>
            </a:r>
          </a:p>
          <a:p>
            <a:pPr algn="ctr"/>
            <a:r>
              <a:rPr lang="en-US" sz="1400" dirty="0" err="1" smtClean="0">
                <a:solidFill>
                  <a:srgbClr val="FFFFFF"/>
                </a:solidFill>
                <a:latin typeface="Segoe UI"/>
                <a:cs typeface="Segoe UI"/>
              </a:rPr>
              <a:t>Kupp</a:t>
            </a:r>
            <a:r>
              <a:rPr lang="en-US" sz="1400" dirty="0" smtClean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  <a:latin typeface="Segoe UI"/>
                <a:cs typeface="Segoe UI"/>
              </a:rPr>
              <a:t>yds</a:t>
            </a:r>
            <a:r>
              <a:rPr lang="en-US" sz="1400" dirty="0" smtClean="0">
                <a:solidFill>
                  <a:srgbClr val="FFFFFF"/>
                </a:solidFill>
                <a:latin typeface="Segoe UI"/>
                <a:cs typeface="Segoe UI"/>
              </a:rPr>
              <a:t> changed from 102 to 101</a:t>
            </a:r>
          </a:p>
          <a:p>
            <a:pPr algn="ctr"/>
            <a:endParaRPr lang="en-US" sz="1400" dirty="0">
              <a:solidFill>
                <a:srgbClr val="FFFFFF"/>
              </a:solidFill>
              <a:latin typeface="Segoe UI"/>
              <a:cs typeface="Segoe UI"/>
            </a:endParaRPr>
          </a:p>
          <a:p>
            <a:pPr algn="ctr"/>
            <a:r>
              <a:rPr lang="en-US" sz="1400" dirty="0" smtClean="0">
                <a:solidFill>
                  <a:srgbClr val="FFFFFF"/>
                </a:solidFill>
                <a:latin typeface="Segoe UI"/>
                <a:cs typeface="Segoe UI"/>
              </a:rPr>
              <a:t>Jake loses 0.1</a:t>
            </a:r>
          </a:p>
          <a:p>
            <a:pPr algn="ctr"/>
            <a:endParaRPr lang="en-US" sz="1400" dirty="0">
              <a:solidFill>
                <a:srgbClr val="FFFFFF"/>
              </a:solidFill>
              <a:latin typeface="Segoe UI"/>
              <a:cs typeface="Segoe UI"/>
            </a:endParaRPr>
          </a:p>
          <a:p>
            <a:pPr algn="ctr"/>
            <a:r>
              <a:rPr lang="en-US" sz="1400" dirty="0" smtClean="0">
                <a:solidFill>
                  <a:srgbClr val="FFFFFF"/>
                </a:solidFill>
                <a:latin typeface="Segoe UI"/>
                <a:cs typeface="Segoe UI"/>
              </a:rPr>
              <a:t>LOSES</a:t>
            </a:r>
          </a:p>
          <a:p>
            <a:pPr algn="ctr"/>
            <a:r>
              <a:rPr lang="en-US" sz="1400" dirty="0" smtClean="0">
                <a:solidFill>
                  <a:srgbClr val="FFFFFF"/>
                </a:solidFill>
                <a:latin typeface="Segoe UI"/>
                <a:cs typeface="Segoe UI"/>
              </a:rPr>
              <a:t>130.04 – 130.06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012124" y="1635700"/>
            <a:ext cx="5040923" cy="1924538"/>
          </a:xfrm>
          <a:prstGeom prst="roundRect">
            <a:avLst/>
          </a:prstGeom>
          <a:solidFill>
            <a:schemeClr val="bg1"/>
          </a:solidFill>
          <a:ln w="19050" cmpd="sng">
            <a:solidFill>
              <a:srgbClr val="6F00F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610535" y="1836073"/>
            <a:ext cx="243309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 smtClean="0">
                <a:solidFill>
                  <a:srgbClr val="6F00FE"/>
                </a:solidFill>
                <a:latin typeface="Rockwell Extra Bold"/>
                <a:cs typeface="Rockwell Extra Bold"/>
              </a:rPr>
              <a:t>Jake</a:t>
            </a:r>
            <a:endParaRPr lang="en-US" sz="3400" b="1" dirty="0">
              <a:solidFill>
                <a:srgbClr val="6F00FE"/>
              </a:solidFill>
              <a:latin typeface="Rockwell Extra Bold"/>
              <a:cs typeface="Rockwell Extra Bold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06645" y="2499179"/>
            <a:ext cx="2383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6F00FE"/>
                </a:solidFill>
                <a:latin typeface="Rockwell"/>
                <a:cs typeface="Rockwell"/>
              </a:rPr>
              <a:t>Got beat by a 1 yard stat correction.</a:t>
            </a:r>
          </a:p>
        </p:txBody>
      </p:sp>
      <p:pic>
        <p:nvPicPr>
          <p:cNvPr id="26" name="HorseHandyThe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01433" y="4808903"/>
            <a:ext cx="812800" cy="812800"/>
          </a:xfrm>
          <a:prstGeom prst="rect">
            <a:avLst/>
          </a:prstGeom>
        </p:spPr>
      </p:pic>
      <p:pic>
        <p:nvPicPr>
          <p:cNvPr id="29" name="Picture 28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r="7959"/>
          <a:stretch/>
        </p:blipFill>
        <p:spPr>
          <a:xfrm>
            <a:off x="4113861" y="1858593"/>
            <a:ext cx="1336789" cy="1400929"/>
          </a:xfrm>
          <a:prstGeom prst="ellipse">
            <a:avLst/>
          </a:prstGeom>
        </p:spPr>
      </p:pic>
      <p:pic>
        <p:nvPicPr>
          <p:cNvPr id="28" name="Picture 27" descr="horseHand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54" y="1137469"/>
            <a:ext cx="3015712" cy="301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416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3" grpId="0" animBg="1"/>
      <p:bldP spid="23" grpId="1" animBg="1"/>
      <p:bldP spid="24" grpId="0"/>
      <p:bldP spid="24" grpId="1"/>
      <p:bldP spid="25" grpId="0"/>
      <p:bldP spid="25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02900" y="702216"/>
            <a:ext cx="539474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 smtClean="0">
                <a:latin typeface="Futura BdCn BT"/>
                <a:cs typeface="Futura BdCn BT"/>
              </a:rPr>
              <a:t>2020</a:t>
            </a:r>
            <a:endParaRPr lang="en-US" sz="13800" dirty="0">
              <a:latin typeface="Futura BdCn BT"/>
              <a:cs typeface="Futura BdCn B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34046" y="2669766"/>
            <a:ext cx="5263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Futura BdCn BT"/>
                <a:cs typeface="Futura BdCn BT"/>
              </a:rPr>
              <a:t>The Year Ahead…</a:t>
            </a:r>
            <a:endParaRPr lang="en-US" sz="4800" dirty="0">
              <a:latin typeface="Futura BdCn BT"/>
              <a:cs typeface="Futura BdCn BT"/>
            </a:endParaRPr>
          </a:p>
        </p:txBody>
      </p:sp>
    </p:spTree>
    <p:extLst>
      <p:ext uri="{BB962C8B-B14F-4D97-AF65-F5344CB8AC3E}">
        <p14:creationId xmlns:p14="http://schemas.microsoft.com/office/powerpoint/2010/main" val="1129901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21065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FF"/>
                </a:solidFill>
                <a:latin typeface="Segoe UI"/>
                <a:cs typeface="Segoe UI"/>
              </a:rPr>
              <a:t>Draft Details</a:t>
            </a:r>
            <a:endParaRPr lang="en-US" sz="4800" b="1" dirty="0">
              <a:solidFill>
                <a:srgbClr val="FFFFFF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766732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723012" y="1764124"/>
            <a:ext cx="2104606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 weeks to call a full season</a:t>
            </a:r>
          </a:p>
          <a:p>
            <a:pPr algn="ctr"/>
            <a:r>
              <a:rPr lang="en-US" sz="1050" dirty="0" smtClea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Less, and all buy-ins refunded, no champ, etc. crowned</a:t>
            </a:r>
          </a:p>
          <a:p>
            <a:pPr algn="ctr"/>
            <a:endParaRPr lang="en-US" dirty="0" smtClean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If season ends early, final ranks determined by points for ONLY.</a:t>
            </a:r>
            <a:endParaRPr lang="en-US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13671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FF"/>
                </a:solidFill>
                <a:latin typeface="Segoe UI"/>
                <a:cs typeface="Segoe UI"/>
              </a:rPr>
              <a:t>New Rules</a:t>
            </a:r>
            <a:endParaRPr lang="en-US" sz="4800" b="1" dirty="0">
              <a:solidFill>
                <a:srgbClr val="FFFFFF"/>
              </a:solidFill>
              <a:latin typeface="Segoe UI"/>
              <a:cs typeface="Segoe UI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751511"/>
              </p:ext>
            </p:extLst>
          </p:nvPr>
        </p:nvGraphicFramePr>
        <p:xfrm>
          <a:off x="546008" y="1763594"/>
          <a:ext cx="1541004" cy="2172160"/>
        </p:xfrm>
        <a:graphic>
          <a:graphicData uri="http://schemas.openxmlformats.org/drawingml/2006/table">
            <a:tbl>
              <a:tblPr/>
              <a:tblGrid>
                <a:gridCol w="918512"/>
                <a:gridCol w="622492"/>
              </a:tblGrid>
              <a:tr h="2715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QB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570" marR="6570" marT="657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570" marR="6570" marT="657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15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RB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570" marR="6570" marT="657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570" marR="6570" marT="657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15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WR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570" marR="6570" marT="657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570" marR="6570" marT="657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15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TE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570" marR="6570" marT="657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570" marR="6570" marT="657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15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Flex W/R/T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570" marR="6570" marT="657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570" marR="6570" marT="657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15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K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570" marR="6570" marT="657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570" marR="6570" marT="657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15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D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570" marR="6570" marT="657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570" marR="6570" marT="657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15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Bench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570" marR="6570" marT="657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6570" marR="6570" marT="657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914364" y="1764124"/>
            <a:ext cx="8422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+4 TD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-2 INT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10484" y="1208512"/>
            <a:ext cx="1616373" cy="316782"/>
            <a:chOff x="388044" y="988215"/>
            <a:chExt cx="1867884" cy="316782"/>
          </a:xfrm>
        </p:grpSpPr>
        <p:sp>
          <p:nvSpPr>
            <p:cNvPr id="8" name="Rounded Rectangle 7"/>
            <p:cNvSpPr/>
            <p:nvPr/>
          </p:nvSpPr>
          <p:spPr>
            <a:xfrm>
              <a:off x="388044" y="988215"/>
              <a:ext cx="1867884" cy="31678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8044" y="996104"/>
              <a:ext cx="186788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 smtClean="0">
                  <a:latin typeface="Segoe UI"/>
                  <a:cs typeface="Segoe UI"/>
                </a:rPr>
                <a:t>Roster Change</a:t>
              </a:r>
              <a:endParaRPr lang="en-US" sz="1300" b="1" dirty="0">
                <a:latin typeface="Segoe UI"/>
                <a:cs typeface="Segoe UI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642168" y="1208512"/>
            <a:ext cx="1327597" cy="316782"/>
            <a:chOff x="388044" y="988215"/>
            <a:chExt cx="1867884" cy="316782"/>
          </a:xfrm>
        </p:grpSpPr>
        <p:sp>
          <p:nvSpPr>
            <p:cNvPr id="11" name="Rounded Rectangle 10"/>
            <p:cNvSpPr/>
            <p:nvPr/>
          </p:nvSpPr>
          <p:spPr>
            <a:xfrm>
              <a:off x="388044" y="988215"/>
              <a:ext cx="1867884" cy="31678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88044" y="996104"/>
              <a:ext cx="186788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 smtClean="0">
                  <a:latin typeface="Segoe UI"/>
                  <a:cs typeface="Segoe UI"/>
                </a:rPr>
                <a:t>QB Scoring</a:t>
              </a:r>
              <a:endParaRPr lang="en-US" sz="1300" b="1" dirty="0">
                <a:latin typeface="Segoe UI"/>
                <a:cs typeface="Segoe UI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41796" y="1208512"/>
            <a:ext cx="1327597" cy="316782"/>
            <a:chOff x="388044" y="988215"/>
            <a:chExt cx="1867884" cy="316782"/>
          </a:xfrm>
        </p:grpSpPr>
        <p:sp>
          <p:nvSpPr>
            <p:cNvPr id="14" name="Rounded Rectangle 13"/>
            <p:cNvSpPr/>
            <p:nvPr/>
          </p:nvSpPr>
          <p:spPr>
            <a:xfrm>
              <a:off x="388044" y="988215"/>
              <a:ext cx="1867884" cy="31678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88044" y="996104"/>
              <a:ext cx="186788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 smtClean="0">
                  <a:latin typeface="Segoe UI"/>
                  <a:cs typeface="Segoe UI"/>
                </a:rPr>
                <a:t>IR Spot</a:t>
              </a:r>
              <a:endParaRPr lang="en-US" sz="1300" b="1" dirty="0">
                <a:latin typeface="Segoe UI"/>
                <a:cs typeface="Segoe UI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282022" y="1764124"/>
            <a:ext cx="210460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 spots</a:t>
            </a:r>
          </a:p>
          <a:p>
            <a:pPr algn="ctr"/>
            <a:r>
              <a:rPr lang="en-US" sz="1400" dirty="0" smtClea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/>
            <a:r>
              <a:rPr lang="en-US" sz="1400" dirty="0" smtClea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IR, NON, SUS, PUP, EXE, COV or OPT</a:t>
            </a:r>
          </a:p>
          <a:p>
            <a:pPr algn="ctr"/>
            <a:endParaRPr lang="en-US" sz="1400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400" dirty="0" smtClea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24 hours to move from Reserve spot once activated</a:t>
            </a:r>
          </a:p>
          <a:p>
            <a:pPr algn="ctr"/>
            <a:endParaRPr lang="en-US" sz="1400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400" dirty="0" smtClea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Past 24 hours and Aaron will move that player for you, dropping your lowest YTD scorer</a:t>
            </a:r>
            <a:endParaRPr lang="en-US" sz="1400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836802" y="1208512"/>
            <a:ext cx="1866483" cy="500332"/>
            <a:chOff x="388044" y="988215"/>
            <a:chExt cx="1867884" cy="500332"/>
          </a:xfrm>
        </p:grpSpPr>
        <p:sp>
          <p:nvSpPr>
            <p:cNvPr id="18" name="Rounded Rectangle 17"/>
            <p:cNvSpPr/>
            <p:nvPr/>
          </p:nvSpPr>
          <p:spPr>
            <a:xfrm>
              <a:off x="388044" y="988215"/>
              <a:ext cx="1867884" cy="31678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88044" y="996104"/>
              <a:ext cx="186788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 smtClean="0">
                  <a:latin typeface="Segoe UI"/>
                  <a:cs typeface="Segoe UI"/>
                </a:rPr>
                <a:t>COVID Contingencies</a:t>
              </a:r>
              <a:endParaRPr lang="en-US" sz="1300" b="1" dirty="0">
                <a:latin typeface="Segoe UI"/>
                <a:cs typeface="Segoe U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6125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8549" y="1139428"/>
            <a:ext cx="21812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  <a:latin typeface="Segoe UI"/>
                <a:cs typeface="Segoe UI"/>
              </a:rPr>
              <a:t>If Normal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13671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FF"/>
                </a:solidFill>
                <a:latin typeface="Segoe UI"/>
                <a:cs typeface="Segoe UI"/>
              </a:rPr>
              <a:t>Schedule Parity</a:t>
            </a:r>
            <a:endParaRPr lang="en-US" sz="4800" b="1" dirty="0">
              <a:solidFill>
                <a:srgbClr val="FFFFFF"/>
              </a:solidFill>
              <a:latin typeface="Segoe UI"/>
              <a:cs typeface="Segoe U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848701"/>
              </p:ext>
            </p:extLst>
          </p:nvPr>
        </p:nvGraphicFramePr>
        <p:xfrm>
          <a:off x="798549" y="1736197"/>
          <a:ext cx="2181247" cy="2286000"/>
        </p:xfrm>
        <a:graphic>
          <a:graphicData uri="http://schemas.openxmlformats.org/drawingml/2006/table">
            <a:tbl>
              <a:tblPr/>
              <a:tblGrid>
                <a:gridCol w="682554"/>
                <a:gridCol w="347066"/>
                <a:gridCol w="457496"/>
                <a:gridCol w="694131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Owner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Playoffs?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Jeff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10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Kurt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10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Ryan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Aaron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8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Bill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Andrew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Albert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TrentShall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Jake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8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Jim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8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Trevor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3822129" y="994478"/>
            <a:ext cx="172375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  <a:latin typeface="Segoe UI"/>
                <a:cs typeface="Segoe UI"/>
              </a:rPr>
              <a:t>+1 H2H win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  <a:latin typeface="Segoe UI"/>
                <a:cs typeface="Segoe UI"/>
              </a:rPr>
              <a:t>+1 top 6 scorer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8036"/>
              </p:ext>
            </p:extLst>
          </p:nvPr>
        </p:nvGraphicFramePr>
        <p:xfrm>
          <a:off x="3822129" y="1736197"/>
          <a:ext cx="1723751" cy="2286000"/>
        </p:xfrm>
        <a:graphic>
          <a:graphicData uri="http://schemas.openxmlformats.org/drawingml/2006/table">
            <a:tbl>
              <a:tblPr/>
              <a:tblGrid>
                <a:gridCol w="682554"/>
                <a:gridCol w="347066"/>
                <a:gridCol w="694131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Owner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Pts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Playoffs?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Kurt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Bill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18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Ryan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18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Aaron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17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Jeff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17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Andrew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14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Jake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12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TrentShall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12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Albert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11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Jim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Trevor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8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717516"/>
              </p:ext>
            </p:extLst>
          </p:nvPr>
        </p:nvGraphicFramePr>
        <p:xfrm>
          <a:off x="6516087" y="1736197"/>
          <a:ext cx="1723751" cy="2286000"/>
        </p:xfrm>
        <a:graphic>
          <a:graphicData uri="http://schemas.openxmlformats.org/drawingml/2006/table">
            <a:tbl>
              <a:tblPr/>
              <a:tblGrid>
                <a:gridCol w="682554"/>
                <a:gridCol w="347066"/>
                <a:gridCol w="694131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Owner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Pts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Playoffs?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Kurt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15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Jeff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13.5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Ryan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13.5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Bill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12.5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Aaron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12.5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Andrew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10.5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Albert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TrentShall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Jake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8.5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Jim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Trevor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6516087" y="994478"/>
            <a:ext cx="172375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  <a:latin typeface="Segoe UI"/>
                <a:cs typeface="Segoe UI"/>
              </a:rPr>
              <a:t>+1 H2H win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  <a:latin typeface="Segoe UI"/>
                <a:cs typeface="Segoe UI"/>
              </a:rPr>
              <a:t>+0.5 top 6 scorer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4310292"/>
            <a:ext cx="914399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  <a:latin typeface="Segoe UI"/>
                <a:cs typeface="Segoe UI"/>
              </a:rPr>
              <a:t>Neither makes any diff for who makes playoffs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  <a:latin typeface="Segoe UI"/>
                <a:cs typeface="Segoe UI"/>
              </a:rPr>
              <a:t>… But both would change seeding pretty significantly</a:t>
            </a:r>
          </a:p>
        </p:txBody>
      </p:sp>
    </p:spTree>
    <p:extLst>
      <p:ext uri="{BB962C8B-B14F-4D97-AF65-F5344CB8AC3E}">
        <p14:creationId xmlns:p14="http://schemas.microsoft.com/office/powerpoint/2010/main" val="3571234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ff_bg_0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8" b="9682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798549" y="1139428"/>
            <a:ext cx="21812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  <a:latin typeface="Segoe UI"/>
                <a:cs typeface="Segoe UI"/>
              </a:rPr>
              <a:t>If Normal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113671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FF"/>
                </a:solidFill>
                <a:latin typeface="Segoe UI"/>
                <a:cs typeface="Segoe UI"/>
              </a:rPr>
              <a:t>Schedule Parity</a:t>
            </a:r>
            <a:endParaRPr lang="en-US" sz="4800" b="1" dirty="0">
              <a:solidFill>
                <a:srgbClr val="FFFFFF"/>
              </a:solidFill>
              <a:latin typeface="Segoe UI"/>
              <a:cs typeface="Segoe UI"/>
            </a:endParaRPr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018527"/>
              </p:ext>
            </p:extLst>
          </p:nvPr>
        </p:nvGraphicFramePr>
        <p:xfrm>
          <a:off x="798549" y="1736197"/>
          <a:ext cx="2181247" cy="2286000"/>
        </p:xfrm>
        <a:graphic>
          <a:graphicData uri="http://schemas.openxmlformats.org/drawingml/2006/table">
            <a:tbl>
              <a:tblPr/>
              <a:tblGrid>
                <a:gridCol w="682554"/>
                <a:gridCol w="347066"/>
                <a:gridCol w="457496"/>
                <a:gridCol w="694131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Owner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Playoffs?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Jeff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10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Kurt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10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Ryan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Aaron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8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Bill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Andrew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Albert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TrentShall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Jake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8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Jim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8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Trevor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0" name="Rectangle 29"/>
          <p:cNvSpPr/>
          <p:nvPr/>
        </p:nvSpPr>
        <p:spPr>
          <a:xfrm>
            <a:off x="3822129" y="994478"/>
            <a:ext cx="172375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  <a:latin typeface="Segoe UI"/>
                <a:cs typeface="Segoe UI"/>
              </a:rPr>
              <a:t>+1 H2H win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  <a:latin typeface="Segoe UI"/>
                <a:cs typeface="Segoe UI"/>
              </a:rPr>
              <a:t>+1 top 6 scorer</a:t>
            </a: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2311375"/>
              </p:ext>
            </p:extLst>
          </p:nvPr>
        </p:nvGraphicFramePr>
        <p:xfrm>
          <a:off x="3822129" y="1736197"/>
          <a:ext cx="1723751" cy="2286000"/>
        </p:xfrm>
        <a:graphic>
          <a:graphicData uri="http://schemas.openxmlformats.org/drawingml/2006/table">
            <a:tbl>
              <a:tblPr/>
              <a:tblGrid>
                <a:gridCol w="682554"/>
                <a:gridCol w="347066"/>
                <a:gridCol w="694131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Owner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Pts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Playoffs?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Kurt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Bill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18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Ryan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18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Aaron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17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Jeff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17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Andrew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14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Jake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12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TrentShall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12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Albert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11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Jim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Trevor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8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56451"/>
              </p:ext>
            </p:extLst>
          </p:nvPr>
        </p:nvGraphicFramePr>
        <p:xfrm>
          <a:off x="6516087" y="1736197"/>
          <a:ext cx="1723751" cy="2286000"/>
        </p:xfrm>
        <a:graphic>
          <a:graphicData uri="http://schemas.openxmlformats.org/drawingml/2006/table">
            <a:tbl>
              <a:tblPr/>
              <a:tblGrid>
                <a:gridCol w="682554"/>
                <a:gridCol w="347066"/>
                <a:gridCol w="694131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Owner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Pts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Playoffs?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Kurt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15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Jeff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13.5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Ryan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13.5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Bill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12.5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Aaron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12.5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Andrew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10.5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Albert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TrentShall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Jake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8.5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Jim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Trevor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3" name="Rectangle 32"/>
          <p:cNvSpPr/>
          <p:nvPr/>
        </p:nvSpPr>
        <p:spPr>
          <a:xfrm>
            <a:off x="6516087" y="994478"/>
            <a:ext cx="172375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  <a:latin typeface="Segoe UI"/>
                <a:cs typeface="Segoe UI"/>
              </a:rPr>
              <a:t>+1 H2H win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  <a:latin typeface="Segoe UI"/>
                <a:cs typeface="Segoe UI"/>
              </a:rPr>
              <a:t>+0.5 top 6 scorer</a:t>
            </a:r>
          </a:p>
        </p:txBody>
      </p:sp>
      <p:sp>
        <p:nvSpPr>
          <p:cNvPr id="34" name="Rectangle 33"/>
          <p:cNvSpPr/>
          <p:nvPr/>
        </p:nvSpPr>
        <p:spPr>
          <a:xfrm>
            <a:off x="0" y="4310292"/>
            <a:ext cx="914399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  <a:latin typeface="Segoe UI"/>
                <a:cs typeface="Segoe UI"/>
              </a:rPr>
              <a:t>Neither makes any diff for who makes playoffs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  <a:latin typeface="Segoe UI"/>
                <a:cs typeface="Segoe UI"/>
              </a:rPr>
              <a:t>… But both would change seeding pretty significantly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0"/>
            <a:ext cx="9218526" cy="5143499"/>
            <a:chOff x="0" y="0"/>
            <a:chExt cx="9218526" cy="5143499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181263" cy="51434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l="25327" r="17205" b="14699"/>
            <a:stretch/>
          </p:blipFill>
          <p:spPr>
            <a:xfrm>
              <a:off x="7820746" y="735268"/>
              <a:ext cx="1122325" cy="1111154"/>
            </a:xfrm>
            <a:prstGeom prst="ellipse">
              <a:avLst/>
            </a:prstGeom>
          </p:spPr>
        </p:pic>
        <p:pic>
          <p:nvPicPr>
            <p:cNvPr id="8" name="Picture 7" descr="FB_IMG_1598373608813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44" b="10426"/>
            <a:stretch/>
          </p:blipFill>
          <p:spPr>
            <a:xfrm>
              <a:off x="2793158" y="366598"/>
              <a:ext cx="1115158" cy="1107091"/>
            </a:xfrm>
            <a:prstGeom prst="ellipse">
              <a:avLst/>
            </a:prstGeom>
          </p:spPr>
        </p:pic>
        <p:pic>
          <p:nvPicPr>
            <p:cNvPr id="9" name="Picture 8" descr="FB_IMG_1598373635085.jp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732" b="48543"/>
            <a:stretch/>
          </p:blipFill>
          <p:spPr>
            <a:xfrm>
              <a:off x="257547" y="717504"/>
              <a:ext cx="1122325" cy="1121901"/>
            </a:xfrm>
            <a:prstGeom prst="ellipse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37263" y="2338629"/>
              <a:ext cx="9181263" cy="132343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96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Futura BdCn BT"/>
                  <a:cs typeface="Futura BdCn BT"/>
                </a:rPr>
                <a:t>Kurt Contribution</a:t>
              </a:r>
              <a:endParaRPr lang="en-US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utura BdCn BT"/>
                <a:cs typeface="Futura BdCn B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0" y="3013714"/>
              <a:ext cx="9181263" cy="132343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0000"/>
                  </a:solidFill>
                  <a:latin typeface="C Futura Condensed"/>
                  <a:cs typeface="C Futura Condensed"/>
                </a:rPr>
                <a:t>astute fantasy analysis and commentary in our chat</a:t>
              </a:r>
              <a:endParaRPr lang="en-US" sz="2800" b="1" dirty="0">
                <a:solidFill>
                  <a:srgbClr val="000000"/>
                </a:solidFill>
                <a:latin typeface="C Futura Condensed"/>
                <a:cs typeface="C Futura Condensed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6398" y="547448"/>
              <a:ext cx="1101523" cy="1101523"/>
            </a:xfrm>
            <a:prstGeom prst="ellipse">
              <a:avLst/>
            </a:prstGeom>
          </p:spPr>
        </p:pic>
        <p:pic>
          <p:nvPicPr>
            <p:cNvPr id="5" name="Picture 4" descr="FB_IMG_1598373524700.jp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36" b="32702"/>
            <a:stretch/>
          </p:blipFill>
          <p:spPr>
            <a:xfrm>
              <a:off x="5300851" y="366598"/>
              <a:ext cx="1114882" cy="1107091"/>
            </a:xfrm>
            <a:prstGeom prst="ellipse">
              <a:avLst/>
            </a:prstGeom>
          </p:spPr>
        </p:pic>
        <p:pic>
          <p:nvPicPr>
            <p:cNvPr id="6" name="Picture 5" descr="FB_IMG_1598373571628.jpg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25" t="2364"/>
            <a:stretch/>
          </p:blipFill>
          <p:spPr>
            <a:xfrm>
              <a:off x="6548682" y="544664"/>
              <a:ext cx="1111925" cy="1107091"/>
            </a:xfrm>
            <a:prstGeom prst="ellipse">
              <a:avLst/>
            </a:prstGeom>
          </p:spPr>
        </p:pic>
        <p:pic>
          <p:nvPicPr>
            <p:cNvPr id="7" name="Picture 6" descr="FB_IMG_1598373600874.jpg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96" r="11037"/>
            <a:stretch/>
          </p:blipFill>
          <p:spPr>
            <a:xfrm>
              <a:off x="4044366" y="266447"/>
              <a:ext cx="1112512" cy="1107092"/>
            </a:xfrm>
            <a:prstGeom prst="ellipse">
              <a:avLst/>
            </a:prstGeom>
          </p:spPr>
        </p:pic>
      </p:grpSp>
      <p:pic>
        <p:nvPicPr>
          <p:cNvPr id="14" name="Dizzy - Girl From Ipane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85324" y="4651270"/>
            <a:ext cx="812800" cy="812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7547" y="3759955"/>
            <a:ext cx="868552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XBO Futura ExtraBoldOblique"/>
                <a:cs typeface="XBO Futura ExtraBoldOblique"/>
              </a:rPr>
              <a:t>“Just like the Meatloaf song.”</a:t>
            </a:r>
            <a:endParaRPr lang="en-US" sz="3200" dirty="0">
              <a:solidFill>
                <a:schemeClr val="bg1"/>
              </a:solidFill>
              <a:latin typeface="XBO Futura ExtraBoldOblique"/>
              <a:cs typeface="XBO Futura ExtraBoldOblique"/>
            </a:endParaRPr>
          </a:p>
        </p:txBody>
      </p:sp>
    </p:spTree>
    <p:extLst>
      <p:ext uri="{BB962C8B-B14F-4D97-AF65-F5344CB8AC3E}">
        <p14:creationId xmlns:p14="http://schemas.microsoft.com/office/powerpoint/2010/main" val="350811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1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1850129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Segoe UI"/>
                <a:cs typeface="Segoe UI"/>
              </a:rPr>
              <a:t>Schedule Randomizer</a:t>
            </a:r>
          </a:p>
        </p:txBody>
      </p:sp>
    </p:spTree>
    <p:extLst>
      <p:ext uri="{BB962C8B-B14F-4D97-AF65-F5344CB8AC3E}">
        <p14:creationId xmlns:p14="http://schemas.microsoft.com/office/powerpoint/2010/main" val="1034432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5388" y="1562799"/>
            <a:ext cx="2900298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 can join the draft 30 minutes before the start: at 130p EST</a:t>
            </a:r>
          </a:p>
          <a:p>
            <a:pPr algn="ctr"/>
            <a:endParaRPr lang="en-US" sz="1100" dirty="0" smtClean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100" dirty="0" smtClea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Draft Order is randomly set 30 minutes before the start</a:t>
            </a:r>
          </a:p>
          <a:p>
            <a:pPr algn="ctr"/>
            <a:endParaRPr lang="en-US" sz="1100" dirty="0" smtClean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100" dirty="0" smtClea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 </a:t>
            </a:r>
            <a:r>
              <a:rPr lang="en-US" sz="11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seconds to nominate, clock goes back to 10 seconds if new bid</a:t>
            </a:r>
          </a:p>
          <a:p>
            <a:pPr algn="ctr"/>
            <a:endParaRPr lang="en-US" sz="1100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1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If you bid more than the </a:t>
            </a:r>
            <a:r>
              <a:rPr lang="en-US" sz="1100" dirty="0" smtClea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next person</a:t>
            </a:r>
            <a:r>
              <a:rPr lang="en-US" sz="11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ALL of what you bid is deducted</a:t>
            </a:r>
          </a:p>
          <a:p>
            <a:pPr algn="ctr"/>
            <a:endParaRPr lang="en-US" sz="1100" dirty="0" smtClean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100" dirty="0" smtClea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Nominating a player = $1 bid</a:t>
            </a:r>
          </a:p>
          <a:p>
            <a:pPr algn="ctr"/>
            <a:endParaRPr lang="en-US" sz="1100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100" dirty="0" smtClea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System forces you to have </a:t>
            </a:r>
            <a:r>
              <a:rPr lang="en-US" sz="11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 least $1 for each roster </a:t>
            </a:r>
            <a:r>
              <a:rPr lang="en-US" sz="1100" dirty="0" smtClea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spot … </a:t>
            </a:r>
            <a:r>
              <a:rPr lang="en-US" sz="11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 $0 </a:t>
            </a:r>
            <a:r>
              <a:rPr lang="en-US" sz="1100" dirty="0" smtClea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players</a:t>
            </a:r>
          </a:p>
          <a:p>
            <a:pPr algn="ctr"/>
            <a:endParaRPr lang="en-US" sz="1100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100" dirty="0" smtClea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 exceptions or changes will be made if you disconnect/</a:t>
            </a:r>
            <a:r>
              <a:rPr lang="en-US" sz="1100" dirty="0" err="1" smtClea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autodraft</a:t>
            </a:r>
            <a:endParaRPr lang="en-US" sz="1100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13671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FF"/>
                </a:solidFill>
                <a:latin typeface="Segoe UI"/>
                <a:cs typeface="Segoe UI"/>
              </a:rPr>
              <a:t>Reminders</a:t>
            </a:r>
            <a:endParaRPr lang="en-US" sz="4800" b="1" dirty="0">
              <a:solidFill>
                <a:srgbClr val="FFFFFF"/>
              </a:solidFill>
              <a:latin typeface="Segoe UI"/>
              <a:cs typeface="Segoe U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21317" y="1093337"/>
            <a:ext cx="1616373" cy="316782"/>
            <a:chOff x="388044" y="988215"/>
            <a:chExt cx="1867884" cy="316782"/>
          </a:xfrm>
        </p:grpSpPr>
        <p:sp>
          <p:nvSpPr>
            <p:cNvPr id="6" name="Rounded Rectangle 5"/>
            <p:cNvSpPr/>
            <p:nvPr/>
          </p:nvSpPr>
          <p:spPr>
            <a:xfrm>
              <a:off x="388044" y="988215"/>
              <a:ext cx="1867884" cy="31678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88044" y="996104"/>
              <a:ext cx="186788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 smtClean="0">
                  <a:latin typeface="Segoe UI"/>
                  <a:cs typeface="Segoe UI"/>
                </a:rPr>
                <a:t>Auction Draft</a:t>
              </a:r>
              <a:endParaRPr lang="en-US" sz="1300" b="1" dirty="0">
                <a:latin typeface="Segoe UI"/>
                <a:cs typeface="Segoe UI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963944" y="1104222"/>
            <a:ext cx="1616373" cy="316782"/>
            <a:chOff x="388044" y="988215"/>
            <a:chExt cx="1867884" cy="316782"/>
          </a:xfrm>
        </p:grpSpPr>
        <p:sp>
          <p:nvSpPr>
            <p:cNvPr id="9" name="Rounded Rectangle 8"/>
            <p:cNvSpPr/>
            <p:nvPr/>
          </p:nvSpPr>
          <p:spPr>
            <a:xfrm>
              <a:off x="388044" y="988215"/>
              <a:ext cx="1867884" cy="31678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8044" y="996104"/>
              <a:ext cx="186788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 smtClean="0">
                  <a:latin typeface="Segoe UI"/>
                  <a:cs typeface="Segoe UI"/>
                </a:rPr>
                <a:t>FAAB Rules</a:t>
              </a:r>
              <a:endParaRPr lang="en-US" sz="1300" b="1" dirty="0">
                <a:latin typeface="Segoe UI"/>
                <a:cs typeface="Segoe UI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626469" y="1542821"/>
            <a:ext cx="232679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Waivers </a:t>
            </a:r>
            <a:r>
              <a:rPr lang="en-US" sz="12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process approximately 3am EST on Wednesday morning (Tuesday night)</a:t>
            </a:r>
          </a:p>
          <a:p>
            <a:pPr algn="ctr"/>
            <a:endParaRPr lang="en-US" sz="1200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2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If 2 owners bid the same, priority goes to the person who is lower in the league rankings</a:t>
            </a:r>
          </a:p>
          <a:p>
            <a:pPr algn="ctr"/>
            <a:endParaRPr lang="en-US" sz="1200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2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If you bid more than the 2</a:t>
            </a:r>
            <a:r>
              <a:rPr lang="en-US" sz="1200" baseline="300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nd</a:t>
            </a:r>
            <a:r>
              <a:rPr lang="en-US" sz="12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highest person, ALL of what you bid is deducted</a:t>
            </a:r>
          </a:p>
          <a:p>
            <a:pPr algn="ctr"/>
            <a:endParaRPr lang="en-US" sz="1200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2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 may trade FAAB budget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483082" y="1562799"/>
            <a:ext cx="215806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Segoe UI"/>
                <a:cs typeface="Segoe UI"/>
              </a:rPr>
              <a:t>Processed </a:t>
            </a:r>
            <a:r>
              <a:rPr lang="en-US" sz="1200" dirty="0" smtClean="0">
                <a:solidFill>
                  <a:srgbClr val="FFFFFF"/>
                </a:solidFill>
                <a:latin typeface="Segoe UI"/>
                <a:cs typeface="Segoe UI"/>
              </a:rPr>
              <a:t>immediately, 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  <a:latin typeface="Segoe UI"/>
                <a:cs typeface="Segoe UI"/>
              </a:rPr>
              <a:t>no veto vote</a:t>
            </a:r>
          </a:p>
          <a:p>
            <a:pPr algn="ctr"/>
            <a:endParaRPr lang="en-US" sz="1200" dirty="0">
              <a:solidFill>
                <a:srgbClr val="FFFFFF"/>
              </a:solidFill>
              <a:latin typeface="Segoe UI"/>
              <a:cs typeface="Segoe UI"/>
            </a:endParaRPr>
          </a:p>
          <a:p>
            <a:pPr marL="0" lvl="1" algn="ctr"/>
            <a:r>
              <a:rPr lang="en-US" sz="1200" dirty="0">
                <a:solidFill>
                  <a:srgbClr val="FFFFFF"/>
                </a:solidFill>
                <a:latin typeface="Segoe UI"/>
                <a:cs typeface="Segoe UI"/>
              </a:rPr>
              <a:t>All trades are approved, so long as there’s no collusion-y cheating/tanking.</a:t>
            </a:r>
          </a:p>
          <a:p>
            <a:pPr algn="ctr"/>
            <a:endParaRPr lang="en-US" sz="1200" dirty="0">
              <a:solidFill>
                <a:srgbClr val="FFFFFF"/>
              </a:solidFill>
              <a:latin typeface="Segoe UI"/>
              <a:cs typeface="Segoe UI"/>
            </a:endParaRPr>
          </a:p>
          <a:p>
            <a:pPr algn="ctr"/>
            <a:r>
              <a:rPr lang="en-US" sz="1200" dirty="0">
                <a:solidFill>
                  <a:srgbClr val="FFFFFF"/>
                </a:solidFill>
                <a:latin typeface="Segoe UI"/>
                <a:cs typeface="Segoe UI"/>
              </a:rPr>
              <a:t>Be communicative and try to respond quickly to proposals</a:t>
            </a:r>
          </a:p>
          <a:p>
            <a:pPr algn="ctr"/>
            <a:endParaRPr lang="en-US" sz="1200" dirty="0">
              <a:solidFill>
                <a:srgbClr val="FFFFFF"/>
              </a:solidFill>
              <a:latin typeface="Segoe UI"/>
              <a:cs typeface="Segoe UI"/>
            </a:endParaRPr>
          </a:p>
          <a:p>
            <a:pPr algn="ctr"/>
            <a:r>
              <a:rPr lang="en-US" sz="1200" dirty="0">
                <a:solidFill>
                  <a:srgbClr val="FFFFFF"/>
                </a:solidFill>
                <a:latin typeface="Segoe UI"/>
                <a:cs typeface="Segoe UI"/>
              </a:rPr>
              <a:t>Trade Deadline:  Friday, November </a:t>
            </a:r>
            <a:r>
              <a:rPr lang="en-US" sz="1200" dirty="0" smtClean="0">
                <a:solidFill>
                  <a:srgbClr val="FFFFFF"/>
                </a:solidFill>
                <a:latin typeface="Segoe UI"/>
                <a:cs typeface="Segoe UI"/>
              </a:rPr>
              <a:t>20, 2020 (before </a:t>
            </a:r>
            <a:r>
              <a:rPr lang="en-US" sz="1200" dirty="0" err="1" smtClean="0">
                <a:solidFill>
                  <a:srgbClr val="FFFFFF"/>
                </a:solidFill>
                <a:latin typeface="Segoe UI"/>
                <a:cs typeface="Segoe UI"/>
              </a:rPr>
              <a:t>wk</a:t>
            </a:r>
            <a:r>
              <a:rPr lang="en-US" sz="1200" dirty="0" smtClean="0">
                <a:solidFill>
                  <a:srgbClr val="FFFFFF"/>
                </a:solidFill>
                <a:latin typeface="Segoe UI"/>
                <a:cs typeface="Segoe UI"/>
              </a:rPr>
              <a:t> 11)</a:t>
            </a:r>
            <a:endParaRPr lang="en-US" sz="1200" dirty="0">
              <a:solidFill>
                <a:srgbClr val="FFFFFF"/>
              </a:solidFill>
              <a:latin typeface="Segoe UI"/>
              <a:cs typeface="Segoe U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751874" y="1098820"/>
            <a:ext cx="1616373" cy="316782"/>
            <a:chOff x="388044" y="988215"/>
            <a:chExt cx="1867884" cy="316782"/>
          </a:xfrm>
        </p:grpSpPr>
        <p:sp>
          <p:nvSpPr>
            <p:cNvPr id="14" name="Rounded Rectangle 13"/>
            <p:cNvSpPr/>
            <p:nvPr/>
          </p:nvSpPr>
          <p:spPr>
            <a:xfrm>
              <a:off x="388044" y="988215"/>
              <a:ext cx="1867884" cy="31678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88044" y="996104"/>
              <a:ext cx="186788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 smtClean="0">
                  <a:latin typeface="Segoe UI"/>
                  <a:cs typeface="Segoe UI"/>
                </a:rPr>
                <a:t>Trades</a:t>
              </a:r>
              <a:endParaRPr lang="en-US" sz="1300" b="1" dirty="0">
                <a:latin typeface="Segoe UI"/>
                <a:cs typeface="Segoe U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7521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13671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FF"/>
                </a:solidFill>
                <a:latin typeface="Segoe UI"/>
                <a:cs typeface="Segoe UI"/>
              </a:rPr>
              <a:t>Prizes &amp; Payouts</a:t>
            </a:r>
            <a:endParaRPr lang="en-US" sz="4800" b="1" dirty="0">
              <a:solidFill>
                <a:srgbClr val="FFFFFF"/>
              </a:solidFill>
              <a:latin typeface="Segoe UI"/>
              <a:cs typeface="Segoe UI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715510"/>
              </p:ext>
            </p:extLst>
          </p:nvPr>
        </p:nvGraphicFramePr>
        <p:xfrm>
          <a:off x="974806" y="1342566"/>
          <a:ext cx="7211552" cy="3413760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3605776"/>
                <a:gridCol w="360577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Champion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$625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2</a:t>
                      </a:r>
                      <a:r>
                        <a:rPr lang="en-US" sz="2400" baseline="30000" dirty="0" smtClean="0">
                          <a:solidFill>
                            <a:srgbClr val="FFFFFF"/>
                          </a:solidFill>
                        </a:rPr>
                        <a:t>nd</a:t>
                      </a:r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 Place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$300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3</a:t>
                      </a:r>
                      <a:r>
                        <a:rPr lang="en-US" sz="2400" baseline="30000" dirty="0" smtClean="0">
                          <a:solidFill>
                            <a:srgbClr val="FFFFFF"/>
                          </a:solidFill>
                        </a:rPr>
                        <a:t>rd</a:t>
                      </a:r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 Place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$100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Most </a:t>
                      </a:r>
                      <a:r>
                        <a:rPr lang="en-US" sz="2400" dirty="0" err="1" smtClean="0">
                          <a:solidFill>
                            <a:srgbClr val="FFFFFF"/>
                          </a:solidFill>
                        </a:rPr>
                        <a:t>Pts</a:t>
                      </a:r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FFFF"/>
                          </a:solidFill>
                        </a:rPr>
                        <a:t>Reg</a:t>
                      </a:r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 Season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$50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Most Team</a:t>
                      </a:r>
                      <a:r>
                        <a:rPr lang="en-US" sz="2400" baseline="0" dirty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FFFF"/>
                          </a:solidFill>
                        </a:rPr>
                        <a:t>Pts</a:t>
                      </a:r>
                      <a:r>
                        <a:rPr lang="en-US" sz="2400" baseline="0" dirty="0" smtClean="0">
                          <a:solidFill>
                            <a:srgbClr val="FFFFFF"/>
                          </a:solidFill>
                        </a:rPr>
                        <a:t> in a Week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$50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Most Player</a:t>
                      </a:r>
                      <a:r>
                        <a:rPr lang="en-US" sz="2400" baseline="0" dirty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FFFF"/>
                          </a:solidFill>
                        </a:rPr>
                        <a:t>Pts</a:t>
                      </a:r>
                      <a:r>
                        <a:rPr lang="en-US" sz="2400" baseline="0" dirty="0" smtClean="0">
                          <a:solidFill>
                            <a:srgbClr val="FFFFFF"/>
                          </a:solidFill>
                        </a:rPr>
                        <a:t> in a week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$50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Closest Margin</a:t>
                      </a:r>
                      <a:r>
                        <a:rPr lang="en-US" sz="2400" baseline="0" dirty="0" smtClean="0">
                          <a:solidFill>
                            <a:srgbClr val="FFFFFF"/>
                          </a:solidFill>
                        </a:rPr>
                        <a:t> of Defeat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$25 (to the loser)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0777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13671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FF"/>
                </a:solidFill>
                <a:latin typeface="Segoe UI"/>
                <a:cs typeface="Segoe UI"/>
              </a:rPr>
              <a:t>Pay Up!</a:t>
            </a:r>
            <a:endParaRPr lang="en-US" sz="4800" b="1" dirty="0">
              <a:solidFill>
                <a:srgbClr val="FFFFFF"/>
              </a:solidFill>
              <a:latin typeface="Segoe UI"/>
              <a:cs typeface="Segoe U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588097"/>
            <a:ext cx="91439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Segoe UI"/>
                <a:cs typeface="Segoe UI"/>
              </a:rPr>
              <a:t>PAID/COMPLETE:  </a:t>
            </a:r>
            <a:r>
              <a:rPr lang="en-US" sz="2800" b="1" dirty="0" smtClean="0">
                <a:solidFill>
                  <a:schemeClr val="bg1"/>
                </a:solidFill>
                <a:latin typeface="Segoe UI"/>
                <a:cs typeface="Segoe UI"/>
              </a:rPr>
              <a:t>Aaron, Andrew, Bill, Darren</a:t>
            </a:r>
            <a:endParaRPr lang="en-US" sz="2800" b="1" dirty="0">
              <a:solidFill>
                <a:schemeClr val="bg1"/>
              </a:solidFill>
              <a:latin typeface="Segoe UI"/>
              <a:cs typeface="Segoe UI"/>
            </a:endParaRPr>
          </a:p>
          <a:p>
            <a:pPr algn="ctr"/>
            <a:r>
              <a:rPr lang="en-US" sz="2400" dirty="0" smtClean="0">
                <a:solidFill>
                  <a:srgbClr val="FFFFFF"/>
                </a:solidFill>
                <a:latin typeface="Segoe UI"/>
                <a:cs typeface="Segoe UI"/>
              </a:rPr>
              <a:t>$100 Owed: </a:t>
            </a:r>
            <a:r>
              <a:rPr lang="en-US" sz="2800" b="1" dirty="0" err="1" smtClean="0">
                <a:solidFill>
                  <a:schemeClr val="bg1"/>
                </a:solidFill>
                <a:latin typeface="Segoe UI"/>
                <a:cs typeface="Segoe UI"/>
              </a:rPr>
              <a:t>Errbody</a:t>
            </a:r>
            <a:r>
              <a:rPr lang="en-US" sz="2800" b="1" dirty="0" smtClean="0">
                <a:solidFill>
                  <a:schemeClr val="bg1"/>
                </a:solidFill>
                <a:latin typeface="Segoe UI"/>
                <a:cs typeface="Segoe UI"/>
              </a:rPr>
              <a:t> Else</a:t>
            </a:r>
            <a:endParaRPr lang="en-US" sz="1400" dirty="0">
              <a:solidFill>
                <a:srgbClr val="FFFFFF"/>
              </a:solidFill>
              <a:latin typeface="Segoe UI"/>
              <a:cs typeface="Segoe U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" y="3198274"/>
            <a:ext cx="9143998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Segoe UI"/>
                <a:cs typeface="Segoe UI"/>
              </a:rPr>
              <a:t>Cash</a:t>
            </a:r>
          </a:p>
          <a:p>
            <a:pPr algn="ctr"/>
            <a:r>
              <a:rPr lang="en-US" b="1" dirty="0" err="1" smtClean="0">
                <a:solidFill>
                  <a:schemeClr val="bg1"/>
                </a:solidFill>
                <a:latin typeface="Segoe UI"/>
                <a:cs typeface="Segoe UI"/>
              </a:rPr>
              <a:t>Venmo</a:t>
            </a:r>
            <a:r>
              <a:rPr lang="en-US" sz="1600" dirty="0" smtClean="0">
                <a:solidFill>
                  <a:schemeClr val="bg1"/>
                </a:solidFill>
                <a:latin typeface="Segoe UI"/>
                <a:cs typeface="Segoe UI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Segoe UI"/>
                <a:cs typeface="Segoe UI"/>
              </a:rPr>
              <a:t>(@</a:t>
            </a:r>
            <a:r>
              <a:rPr lang="en-US" sz="1200" dirty="0" err="1">
                <a:solidFill>
                  <a:schemeClr val="bg1"/>
                </a:solidFill>
                <a:latin typeface="Segoe UI"/>
                <a:cs typeface="Segoe UI"/>
              </a:rPr>
              <a:t>aaroncao</a:t>
            </a:r>
            <a:r>
              <a:rPr lang="en-US" sz="1200" dirty="0">
                <a:solidFill>
                  <a:schemeClr val="bg1"/>
                </a:solidFill>
                <a:latin typeface="Segoe UI"/>
                <a:cs typeface="Segoe UI"/>
              </a:rPr>
              <a:t>, </a:t>
            </a:r>
            <a:r>
              <a:rPr lang="en-US" sz="1200" dirty="0" smtClean="0">
                <a:solidFill>
                  <a:schemeClr val="bg1"/>
                </a:solidFill>
                <a:latin typeface="Segoe UI"/>
                <a:cs typeface="Segoe UI"/>
              </a:rPr>
              <a:t>or </a:t>
            </a:r>
            <a:r>
              <a:rPr lang="en-US" sz="1200" dirty="0" err="1" smtClean="0">
                <a:solidFill>
                  <a:schemeClr val="bg1"/>
                </a:solidFill>
                <a:latin typeface="Segoe UI"/>
                <a:cs typeface="Segoe UI"/>
              </a:rPr>
              <a:t>caoac</a:t>
            </a:r>
            <a:r>
              <a:rPr lang="en-US" sz="1200" dirty="0" err="1">
                <a:solidFill>
                  <a:schemeClr val="bg1"/>
                </a:solidFill>
                <a:latin typeface="Segoe UI"/>
                <a:cs typeface="Segoe UI"/>
              </a:rPr>
              <a:t>@yahoo.com</a:t>
            </a:r>
            <a:r>
              <a:rPr lang="en-US" sz="1200" dirty="0" smtClean="0">
                <a:solidFill>
                  <a:schemeClr val="bg1"/>
                </a:solidFill>
                <a:latin typeface="Segoe UI"/>
                <a:cs typeface="Segoe UI"/>
              </a:rPr>
              <a:t>)</a:t>
            </a:r>
            <a:endParaRPr lang="en-US" sz="1200" dirty="0">
              <a:solidFill>
                <a:schemeClr val="bg1"/>
              </a:solidFill>
              <a:latin typeface="Segoe UI"/>
              <a:cs typeface="Segoe UI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Segoe UI"/>
                <a:cs typeface="Segoe UI"/>
              </a:rPr>
              <a:t>Cash App </a:t>
            </a:r>
            <a:r>
              <a:rPr lang="en-US" sz="1200" dirty="0">
                <a:solidFill>
                  <a:schemeClr val="bg1"/>
                </a:solidFill>
                <a:latin typeface="Segoe UI"/>
                <a:cs typeface="Segoe UI"/>
              </a:rPr>
              <a:t>($</a:t>
            </a:r>
            <a:r>
              <a:rPr lang="en-US" sz="1200" dirty="0" err="1">
                <a:solidFill>
                  <a:schemeClr val="bg1"/>
                </a:solidFill>
                <a:latin typeface="Segoe UI"/>
                <a:cs typeface="Segoe UI"/>
              </a:rPr>
              <a:t>aaroncao</a:t>
            </a:r>
            <a:r>
              <a:rPr lang="en-US" sz="1200" dirty="0">
                <a:solidFill>
                  <a:schemeClr val="bg1"/>
                </a:solidFill>
                <a:latin typeface="Segoe UI"/>
                <a:cs typeface="Segoe UI"/>
              </a:rPr>
              <a:t>)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Segoe UI"/>
                <a:cs typeface="Segoe UI"/>
              </a:rPr>
              <a:t>PayPal</a:t>
            </a:r>
            <a:r>
              <a:rPr lang="en-US" sz="1600" dirty="0">
                <a:solidFill>
                  <a:schemeClr val="bg1"/>
                </a:solidFill>
                <a:latin typeface="Segoe UI"/>
                <a:cs typeface="Segoe UI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Segoe UI"/>
                <a:cs typeface="Segoe UI"/>
              </a:rPr>
              <a:t>(</a:t>
            </a:r>
            <a:r>
              <a:rPr lang="en-US" sz="1200" dirty="0" err="1">
                <a:solidFill>
                  <a:schemeClr val="bg1"/>
                </a:solidFill>
                <a:latin typeface="Segoe UI"/>
                <a:cs typeface="Segoe UI"/>
              </a:rPr>
              <a:t>info@jonnypool.com</a:t>
            </a:r>
            <a:r>
              <a:rPr lang="en-US" sz="1200" dirty="0">
                <a:solidFill>
                  <a:schemeClr val="bg1"/>
                </a:solidFill>
                <a:latin typeface="Segoe UI"/>
                <a:cs typeface="Segoe UI"/>
              </a:rPr>
              <a:t>)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Segoe UI"/>
                <a:cs typeface="Segoe UI"/>
              </a:rPr>
              <a:t>Chase Quick Pay </a:t>
            </a:r>
            <a:r>
              <a:rPr lang="en-US" sz="1200" dirty="0">
                <a:solidFill>
                  <a:schemeClr val="bg1"/>
                </a:solidFill>
                <a:latin typeface="Segoe UI"/>
                <a:cs typeface="Segoe UI"/>
              </a:rPr>
              <a:t>(</a:t>
            </a:r>
            <a:r>
              <a:rPr lang="en-US" sz="1200" dirty="0" err="1">
                <a:solidFill>
                  <a:schemeClr val="bg1"/>
                </a:solidFill>
                <a:latin typeface="Segoe UI"/>
                <a:cs typeface="Segoe UI"/>
              </a:rPr>
              <a:t>caoac@yahoo.com</a:t>
            </a:r>
            <a:r>
              <a:rPr lang="en-US" sz="1200" dirty="0">
                <a:solidFill>
                  <a:schemeClr val="bg1"/>
                </a:solidFill>
                <a:latin typeface="Segoe UI"/>
                <a:cs typeface="Segoe UI"/>
              </a:rPr>
              <a:t>)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Segoe UI"/>
                <a:cs typeface="Segoe UI"/>
              </a:rPr>
              <a:t>BTC, LTC, ETH </a:t>
            </a:r>
            <a:r>
              <a:rPr lang="en-US" sz="1200" dirty="0">
                <a:solidFill>
                  <a:schemeClr val="bg1"/>
                </a:solidFill>
                <a:latin typeface="Segoe UI"/>
                <a:cs typeface="Segoe UI"/>
              </a:rPr>
              <a:t>(ask me for details. If </a:t>
            </a:r>
            <a:r>
              <a:rPr lang="en-US" sz="1200" dirty="0" err="1">
                <a:solidFill>
                  <a:schemeClr val="bg1"/>
                </a:solidFill>
                <a:latin typeface="Segoe UI"/>
                <a:cs typeface="Segoe UI"/>
              </a:rPr>
              <a:t>coinbase</a:t>
            </a:r>
            <a:r>
              <a:rPr lang="en-US" sz="1200" dirty="0">
                <a:solidFill>
                  <a:schemeClr val="bg1"/>
                </a:solidFill>
                <a:latin typeface="Segoe UI"/>
                <a:cs typeface="Segoe UI"/>
              </a:rPr>
              <a:t> send to </a:t>
            </a:r>
            <a:r>
              <a:rPr lang="en-US" sz="1200" dirty="0" err="1">
                <a:solidFill>
                  <a:schemeClr val="bg1"/>
                </a:solidFill>
                <a:latin typeface="Segoe UI"/>
                <a:cs typeface="Segoe UI"/>
              </a:rPr>
              <a:t>caoac@yahoo.com</a:t>
            </a:r>
            <a:r>
              <a:rPr lang="en-US" sz="1200" dirty="0">
                <a:solidFill>
                  <a:schemeClr val="bg1"/>
                </a:solidFill>
                <a:latin typeface="Segoe UI"/>
                <a:cs typeface="Segoe U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74691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/>
          <p:cNvCxnSpPr>
            <a:cxnSpLocks/>
            <a:stCxn id="37" idx="3"/>
          </p:cNvCxnSpPr>
          <p:nvPr/>
        </p:nvCxnSpPr>
        <p:spPr>
          <a:xfrm>
            <a:off x="2987848" y="2728517"/>
            <a:ext cx="1118646" cy="253653"/>
          </a:xfrm>
          <a:prstGeom prst="line">
            <a:avLst/>
          </a:prstGeom>
          <a:ln w="9525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cxnSpLocks/>
            <a:stCxn id="2" idx="6"/>
          </p:cNvCxnSpPr>
          <p:nvPr/>
        </p:nvCxnSpPr>
        <p:spPr>
          <a:xfrm flipV="1">
            <a:off x="2119632" y="3346724"/>
            <a:ext cx="2096102" cy="926846"/>
          </a:xfrm>
          <a:prstGeom prst="line">
            <a:avLst/>
          </a:prstGeom>
          <a:ln w="9525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4242377" y="1999890"/>
            <a:ext cx="750294" cy="75029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rPr>
              <a:t>Founding Fathers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 Narrow"/>
              <a:cs typeface="Arial Narrow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4359" t="21910" r="42396" b="29361"/>
          <a:stretch/>
        </p:blipFill>
        <p:spPr>
          <a:xfrm>
            <a:off x="651117" y="153864"/>
            <a:ext cx="1112888" cy="1097280"/>
          </a:xfrm>
          <a:prstGeom prst="ellipse">
            <a:avLst/>
          </a:prstGeom>
        </p:spPr>
      </p:pic>
      <p:pic>
        <p:nvPicPr>
          <p:cNvPr id="14" name="Picture 13" descr="20200619_20314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5" t="25668" r="70248" b="40840"/>
          <a:stretch/>
        </p:blipFill>
        <p:spPr>
          <a:xfrm rot="5400000">
            <a:off x="4044945" y="2575287"/>
            <a:ext cx="1113470" cy="1097280"/>
          </a:xfrm>
          <a:prstGeom prst="ellipse">
            <a:avLst/>
          </a:prstGeom>
        </p:spPr>
      </p:pic>
      <p:cxnSp>
        <p:nvCxnSpPr>
          <p:cNvPr id="108" name="Straight Connector 107"/>
          <p:cNvCxnSpPr>
            <a:cxnSpLocks/>
            <a:stCxn id="94" idx="5"/>
          </p:cNvCxnSpPr>
          <p:nvPr/>
        </p:nvCxnSpPr>
        <p:spPr>
          <a:xfrm>
            <a:off x="6934925" y="1081926"/>
            <a:ext cx="772717" cy="792499"/>
          </a:xfrm>
          <a:prstGeom prst="line">
            <a:avLst/>
          </a:prstGeom>
          <a:ln w="952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36152" t="358" r="37059" b="59635"/>
          <a:stretch/>
        </p:blipFill>
        <p:spPr>
          <a:xfrm>
            <a:off x="7595142" y="1486686"/>
            <a:ext cx="1103948" cy="1097280"/>
          </a:xfrm>
          <a:prstGeom prst="ellipse">
            <a:avLst/>
          </a:prstGeom>
        </p:spPr>
      </p:pic>
      <p:pic>
        <p:nvPicPr>
          <p:cNvPr id="3" name="Picture 2" descr="download_20200809_133214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4" t="13344" r="25688" b="51716"/>
          <a:stretch/>
        </p:blipFill>
        <p:spPr>
          <a:xfrm>
            <a:off x="4106494" y="3794297"/>
            <a:ext cx="1098316" cy="1097280"/>
          </a:xfrm>
          <a:prstGeom prst="ellipse">
            <a:avLst/>
          </a:prstGeom>
        </p:spPr>
      </p:pic>
      <p:cxnSp>
        <p:nvCxnSpPr>
          <p:cNvPr id="103" name="Straight Connector 102"/>
          <p:cNvCxnSpPr>
            <a:cxnSpLocks/>
            <a:stCxn id="33" idx="6"/>
            <a:endCxn id="36" idx="2"/>
          </p:cNvCxnSpPr>
          <p:nvPr/>
        </p:nvCxnSpPr>
        <p:spPr>
          <a:xfrm flipV="1">
            <a:off x="1414565" y="2673125"/>
            <a:ext cx="625102" cy="228664"/>
          </a:xfrm>
          <a:prstGeom prst="line">
            <a:avLst/>
          </a:prstGeom>
          <a:ln w="9525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3012991" y="1381496"/>
            <a:ext cx="1474092" cy="1116420"/>
            <a:chOff x="3216469" y="1448677"/>
            <a:chExt cx="1965456" cy="1488560"/>
          </a:xfrm>
        </p:grpSpPr>
        <p:pic>
          <p:nvPicPr>
            <p:cNvPr id="16" name="Picture 15" descr="Screen Clippi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88" t="13014" r="4282" b="14286"/>
            <a:stretch/>
          </p:blipFill>
          <p:spPr>
            <a:xfrm>
              <a:off x="3765700" y="1448677"/>
              <a:ext cx="1416225" cy="1488560"/>
            </a:xfrm>
            <a:prstGeom prst="ellipse">
              <a:avLst/>
            </a:prstGeom>
            <a:effectLst/>
          </p:spPr>
        </p:pic>
        <p:sp>
          <p:nvSpPr>
            <p:cNvPr id="18" name="Rectangle 17"/>
            <p:cNvSpPr/>
            <p:nvPr/>
          </p:nvSpPr>
          <p:spPr>
            <a:xfrm>
              <a:off x="3216469" y="2213158"/>
              <a:ext cx="800986" cy="23923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1200" dirty="0">
                  <a:solidFill>
                    <a:prstClr val="white"/>
                  </a:solidFill>
                  <a:latin typeface="C Futura Condensed"/>
                  <a:cs typeface="C Futura Condensed"/>
                </a:rPr>
                <a:t>Andrew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771049" y="1397289"/>
            <a:ext cx="1473682" cy="1097225"/>
            <a:chOff x="6349878" y="1885749"/>
            <a:chExt cx="1964909" cy="1462966"/>
          </a:xfrm>
        </p:grpSpPr>
        <p:pic>
          <p:nvPicPr>
            <p:cNvPr id="19" name="Picture 18" descr="Screen Clippi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2" r="7959"/>
            <a:stretch/>
          </p:blipFill>
          <p:spPr>
            <a:xfrm>
              <a:off x="6349878" y="1885749"/>
              <a:ext cx="1395987" cy="1462966"/>
            </a:xfrm>
            <a:prstGeom prst="ellipse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513801" y="2259999"/>
              <a:ext cx="800986" cy="23923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1200" dirty="0">
                  <a:solidFill>
                    <a:prstClr val="white"/>
                  </a:solidFill>
                  <a:latin typeface="C Futura Condensed"/>
                  <a:cs typeface="C Futura Condensed"/>
                </a:rPr>
                <a:t>Jake</a:t>
              </a:r>
            </a:p>
          </p:txBody>
        </p:sp>
      </p:grpSp>
      <p:pic>
        <p:nvPicPr>
          <p:cNvPr id="33" name="Picture 32" descr="Screen Clippi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" t="4116" r="12521" b="8004"/>
          <a:stretch/>
        </p:blipFill>
        <p:spPr>
          <a:xfrm>
            <a:off x="314095" y="2350520"/>
            <a:ext cx="1100470" cy="1102537"/>
          </a:xfrm>
          <a:prstGeom prst="ellipse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1231559" y="3034509"/>
            <a:ext cx="600739" cy="1794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200" dirty="0">
                <a:solidFill>
                  <a:prstClr val="white"/>
                </a:solidFill>
                <a:latin typeface="C Futura Condensed"/>
                <a:cs typeface="C Futura Condensed"/>
              </a:rPr>
              <a:t>Jim</a:t>
            </a:r>
          </a:p>
        </p:txBody>
      </p:sp>
      <p:cxnSp>
        <p:nvCxnSpPr>
          <p:cNvPr id="50" name="Straight Connector 49"/>
          <p:cNvCxnSpPr>
            <a:cxnSpLocks/>
            <a:stCxn id="1038" idx="5"/>
            <a:endCxn id="16" idx="1"/>
          </p:cNvCxnSpPr>
          <p:nvPr/>
        </p:nvCxnSpPr>
        <p:spPr>
          <a:xfrm>
            <a:off x="2551700" y="1081929"/>
            <a:ext cx="1028765" cy="463063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cxnSpLocks/>
            <a:stCxn id="19" idx="7"/>
          </p:cNvCxnSpPr>
          <p:nvPr/>
        </p:nvCxnSpPr>
        <p:spPr>
          <a:xfrm flipV="1">
            <a:off x="5664710" y="1078203"/>
            <a:ext cx="505837" cy="479771"/>
          </a:xfrm>
          <a:prstGeom prst="line">
            <a:avLst/>
          </a:prstGeom>
          <a:ln w="952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cxnSpLocks/>
            <a:endCxn id="49" idx="2"/>
          </p:cNvCxnSpPr>
          <p:nvPr/>
        </p:nvCxnSpPr>
        <p:spPr>
          <a:xfrm flipV="1">
            <a:off x="7098495" y="690702"/>
            <a:ext cx="763882" cy="11803"/>
          </a:xfrm>
          <a:prstGeom prst="line">
            <a:avLst/>
          </a:prstGeom>
          <a:ln w="952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cxnSpLocks/>
            <a:stCxn id="19" idx="6"/>
          </p:cNvCxnSpPr>
          <p:nvPr/>
        </p:nvCxnSpPr>
        <p:spPr>
          <a:xfrm>
            <a:off x="5818039" y="1945902"/>
            <a:ext cx="1593533" cy="1288362"/>
          </a:xfrm>
          <a:prstGeom prst="line">
            <a:avLst/>
          </a:prstGeom>
          <a:ln w="952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cxnSpLocks/>
            <a:stCxn id="19" idx="5"/>
            <a:endCxn id="99" idx="1"/>
          </p:cNvCxnSpPr>
          <p:nvPr/>
        </p:nvCxnSpPr>
        <p:spPr>
          <a:xfrm>
            <a:off x="5664711" y="2333829"/>
            <a:ext cx="648485" cy="1612875"/>
          </a:xfrm>
          <a:prstGeom prst="line">
            <a:avLst/>
          </a:prstGeom>
          <a:ln w="952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037" name="Group 1036"/>
          <p:cNvGrpSpPr/>
          <p:nvPr/>
        </p:nvGrpSpPr>
        <p:grpSpPr>
          <a:xfrm>
            <a:off x="2039667" y="2403177"/>
            <a:ext cx="948181" cy="539895"/>
            <a:chOff x="3858035" y="4296049"/>
            <a:chExt cx="1264242" cy="719860"/>
          </a:xfrm>
        </p:grpSpPr>
        <p:sp>
          <p:nvSpPr>
            <p:cNvPr id="37" name="Rectangle 36"/>
            <p:cNvSpPr/>
            <p:nvPr/>
          </p:nvSpPr>
          <p:spPr>
            <a:xfrm>
              <a:off x="4499597" y="4607009"/>
              <a:ext cx="622680" cy="245652"/>
            </a:xfrm>
            <a:prstGeom prst="rect">
              <a:avLst/>
            </a:prstGeom>
            <a:noFill/>
            <a:ln>
              <a:solidFill>
                <a:srgbClr val="5B9B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1200" dirty="0">
                  <a:solidFill>
                    <a:schemeClr val="accent5"/>
                  </a:solidFill>
                  <a:latin typeface="C Futura Condensed"/>
                  <a:cs typeface="C Futura Condensed"/>
                </a:rPr>
                <a:t>Julia</a:t>
              </a:r>
            </a:p>
          </p:txBody>
        </p:sp>
        <p:pic>
          <p:nvPicPr>
            <p:cNvPr id="36" name="Picture 35" descr="Screen Clippin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72" t="6890" r="6901" b="11286"/>
            <a:stretch/>
          </p:blipFill>
          <p:spPr>
            <a:xfrm>
              <a:off x="3858035" y="4296049"/>
              <a:ext cx="751619" cy="719860"/>
            </a:xfrm>
            <a:prstGeom prst="ellipse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7599204" y="141254"/>
            <a:ext cx="1348143" cy="1098896"/>
            <a:chOff x="10132272" y="188338"/>
            <a:chExt cx="1797524" cy="1465194"/>
          </a:xfrm>
        </p:grpSpPr>
        <p:pic>
          <p:nvPicPr>
            <p:cNvPr id="49" name="Picture 48" descr="Screen Clipping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8"/>
            <a:stretch/>
          </p:blipFill>
          <p:spPr>
            <a:xfrm>
              <a:off x="10483169" y="188338"/>
              <a:ext cx="1446627" cy="1465194"/>
            </a:xfrm>
            <a:prstGeom prst="ellipse">
              <a:avLst/>
            </a:prstGeom>
          </p:spPr>
        </p:pic>
        <p:sp>
          <p:nvSpPr>
            <p:cNvPr id="51" name="Rectangle 50"/>
            <p:cNvSpPr/>
            <p:nvPr/>
          </p:nvSpPr>
          <p:spPr>
            <a:xfrm>
              <a:off x="10132272" y="1252402"/>
              <a:ext cx="800986" cy="23923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1200" dirty="0">
                  <a:solidFill>
                    <a:prstClr val="white"/>
                  </a:solidFill>
                  <a:latin typeface="C Futura Condensed"/>
                  <a:cs typeface="C Futura Condensed"/>
                </a:rPr>
                <a:t>Albert</a:t>
              </a:r>
            </a:p>
          </p:txBody>
        </p:sp>
      </p:grpSp>
      <p:pic>
        <p:nvPicPr>
          <p:cNvPr id="94" name="Picture 2" descr="Image may contain: Kurt Rodeghiero">
            <a:extLst>
              <a:ext uri="{FF2B5EF4-FFF2-40B4-BE49-F238E27FC236}">
                <a16:creationId xmlns:a16="http://schemas.microsoft.com/office/drawing/2014/main" xmlns="" id="{92082895-6951-4EED-80EE-3B0607BBCD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7" t="11916" r="2854" b="5676"/>
          <a:stretch/>
        </p:blipFill>
        <p:spPr bwMode="auto">
          <a:xfrm>
            <a:off x="5981569" y="128570"/>
            <a:ext cx="1116926" cy="111692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5733874" y="612792"/>
            <a:ext cx="600739" cy="1794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200" dirty="0">
                <a:solidFill>
                  <a:prstClr val="white"/>
                </a:solidFill>
                <a:latin typeface="C Futura Condensed"/>
                <a:cs typeface="C Futura Condensed"/>
              </a:rPr>
              <a:t>Kurt</a:t>
            </a:r>
          </a:p>
        </p:txBody>
      </p:sp>
      <p:pic>
        <p:nvPicPr>
          <p:cNvPr id="97" name="Picture 4" descr="Image may contain: 2 people, people smiling, people standing and indoor">
            <a:extLst>
              <a:ext uri="{FF2B5EF4-FFF2-40B4-BE49-F238E27FC236}">
                <a16:creationId xmlns:a16="http://schemas.microsoft.com/office/drawing/2014/main" xmlns="" id="{044A9B78-12B6-45F3-AA81-8CEF24930E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8" t="8044" r="41479" b="53481"/>
          <a:stretch/>
        </p:blipFill>
        <p:spPr bwMode="auto">
          <a:xfrm>
            <a:off x="7332007" y="2935272"/>
            <a:ext cx="1123588" cy="117763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Rectangle 115"/>
          <p:cNvSpPr/>
          <p:nvPr/>
        </p:nvSpPr>
        <p:spPr>
          <a:xfrm>
            <a:off x="8285423" y="3393197"/>
            <a:ext cx="600739" cy="1794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200" dirty="0">
                <a:solidFill>
                  <a:prstClr val="white"/>
                </a:solidFill>
                <a:latin typeface="C Futura Condensed"/>
                <a:cs typeface="C Futura Condensed"/>
              </a:rPr>
              <a:t>Bill</a:t>
            </a:r>
          </a:p>
        </p:txBody>
      </p:sp>
      <p:pic>
        <p:nvPicPr>
          <p:cNvPr id="99" name="Picture 6" descr="Image may contain: 2 people, including Melissa Dallier, people smiling, eyeglasses and closeup">
            <a:extLst>
              <a:ext uri="{FF2B5EF4-FFF2-40B4-BE49-F238E27FC236}">
                <a16:creationId xmlns:a16="http://schemas.microsoft.com/office/drawing/2014/main" xmlns="" id="{4DB5CC10-E3A7-4046-B833-44E033EC31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" t="1" r="25040" b="33415"/>
          <a:stretch/>
        </p:blipFill>
        <p:spPr bwMode="auto">
          <a:xfrm>
            <a:off x="6152503" y="3788883"/>
            <a:ext cx="1097280" cy="107766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7106903" y="4273768"/>
            <a:ext cx="600739" cy="1794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200" dirty="0">
                <a:solidFill>
                  <a:prstClr val="white"/>
                </a:solidFill>
                <a:latin typeface="C Futura Condensed"/>
                <a:cs typeface="C Futura Condensed"/>
              </a:rPr>
              <a:t>Trevor</a:t>
            </a:r>
          </a:p>
        </p:txBody>
      </p:sp>
      <p:pic>
        <p:nvPicPr>
          <p:cNvPr id="1038" name="Picture 14" descr="Image may contain: 2 people, people smiling, people standing">
            <a:extLst>
              <a:ext uri="{FF2B5EF4-FFF2-40B4-BE49-F238E27FC236}">
                <a16:creationId xmlns:a16="http://schemas.microsoft.com/office/drawing/2014/main" xmlns="" id="{0193177C-FA5E-48AA-9E57-05397C6DEE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7" t="32294" r="48407" b="40729"/>
          <a:stretch/>
        </p:blipFill>
        <p:spPr bwMode="auto">
          <a:xfrm>
            <a:off x="1588709" y="145342"/>
            <a:ext cx="1128214" cy="10972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2591152" y="642653"/>
            <a:ext cx="738241" cy="1794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200" dirty="0">
                <a:solidFill>
                  <a:prstClr val="white"/>
                </a:solidFill>
                <a:latin typeface="C Futura Condensed"/>
                <a:cs typeface="C Futura Condensed"/>
              </a:rPr>
              <a:t>Marshall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xmlns="" id="{0D4EB48F-FE54-466C-99DF-673C9FD04122}"/>
              </a:ext>
            </a:extLst>
          </p:cNvPr>
          <p:cNvSpPr/>
          <p:nvPr/>
        </p:nvSpPr>
        <p:spPr>
          <a:xfrm>
            <a:off x="258557" y="682499"/>
            <a:ext cx="506844" cy="1794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200" dirty="0">
                <a:solidFill>
                  <a:prstClr val="white"/>
                </a:solidFill>
                <a:latin typeface="C Futura Condensed"/>
                <a:cs typeface="C Futura Condensed"/>
              </a:rPr>
              <a:t>Trent</a:t>
            </a:r>
          </a:p>
        </p:txBody>
      </p:sp>
      <p:sp>
        <p:nvSpPr>
          <p:cNvPr id="44" name="Rectangle 43"/>
          <p:cNvSpPr/>
          <p:nvPr/>
        </p:nvSpPr>
        <p:spPr>
          <a:xfrm rot="1443547">
            <a:off x="2727408" y="1141319"/>
            <a:ext cx="875839" cy="210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050" dirty="0" smtClean="0">
                <a:solidFill>
                  <a:schemeClr val="bg1">
                    <a:lumMod val="65000"/>
                  </a:schemeClr>
                </a:solidFill>
                <a:latin typeface="Arial Narrow"/>
                <a:cs typeface="Arial Narrow"/>
              </a:rPr>
              <a:t>Work/Aladdin</a:t>
            </a:r>
            <a:endParaRPr lang="en-US" sz="1050" dirty="0">
              <a:solidFill>
                <a:schemeClr val="bg1">
                  <a:lumMod val="6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59" name="Rectangle 58"/>
          <p:cNvSpPr/>
          <p:nvPr/>
        </p:nvSpPr>
        <p:spPr>
          <a:xfrm rot="777120">
            <a:off x="3124752" y="2864274"/>
            <a:ext cx="802301" cy="195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050" dirty="0">
                <a:solidFill>
                  <a:schemeClr val="bg1">
                    <a:lumMod val="65000"/>
                  </a:schemeClr>
                </a:solidFill>
                <a:latin typeface="Arial Narrow"/>
                <a:cs typeface="Arial Narrow"/>
              </a:rPr>
              <a:t>NYC Friend</a:t>
            </a:r>
          </a:p>
        </p:txBody>
      </p:sp>
      <p:sp>
        <p:nvSpPr>
          <p:cNvPr id="61" name="Rectangle 60"/>
          <p:cNvSpPr/>
          <p:nvPr/>
        </p:nvSpPr>
        <p:spPr>
          <a:xfrm rot="20498601">
            <a:off x="1331601" y="2776472"/>
            <a:ext cx="874586" cy="195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050" dirty="0">
                <a:solidFill>
                  <a:schemeClr val="bg1">
                    <a:lumMod val="65000"/>
                  </a:schemeClr>
                </a:solidFill>
                <a:latin typeface="Arial Narrow"/>
                <a:cs typeface="Arial Narrow"/>
              </a:rPr>
              <a:t>Dad</a:t>
            </a:r>
          </a:p>
        </p:txBody>
      </p:sp>
      <p:sp>
        <p:nvSpPr>
          <p:cNvPr id="62" name="Rectangle 61"/>
          <p:cNvSpPr/>
          <p:nvPr/>
        </p:nvSpPr>
        <p:spPr>
          <a:xfrm rot="18845315">
            <a:off x="5453765" y="1168253"/>
            <a:ext cx="738241" cy="179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050" dirty="0" smtClean="0">
                <a:solidFill>
                  <a:schemeClr val="bg1">
                    <a:lumMod val="65000"/>
                  </a:schemeClr>
                </a:solidFill>
                <a:latin typeface="Arial Narrow"/>
                <a:cs typeface="Arial Narrow"/>
              </a:rPr>
              <a:t>Drugs</a:t>
            </a:r>
            <a:endParaRPr lang="en-US" sz="1050" dirty="0">
              <a:solidFill>
                <a:schemeClr val="bg1">
                  <a:lumMod val="6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63" name="Rectangle 62"/>
          <p:cNvSpPr/>
          <p:nvPr/>
        </p:nvSpPr>
        <p:spPr>
          <a:xfrm rot="2334417">
            <a:off x="6079613" y="2370976"/>
            <a:ext cx="1421179" cy="256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050" dirty="0" smtClean="0">
                <a:solidFill>
                  <a:schemeClr val="bg1">
                    <a:lumMod val="65000"/>
                  </a:schemeClr>
                </a:solidFill>
                <a:latin typeface="Arial Narrow"/>
                <a:cs typeface="Arial Narrow"/>
              </a:rPr>
              <a:t>Pandemic-Driven Domestic Partnership</a:t>
            </a:r>
            <a:endParaRPr lang="en-US" sz="1050" dirty="0">
              <a:solidFill>
                <a:schemeClr val="bg1">
                  <a:lumMod val="6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64" name="Rectangle 63"/>
          <p:cNvSpPr/>
          <p:nvPr/>
        </p:nvSpPr>
        <p:spPr>
          <a:xfrm rot="3998790">
            <a:off x="5347261" y="2935709"/>
            <a:ext cx="1586238" cy="2438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latin typeface="Arial Narrow"/>
                <a:cs typeface="Arial Narrow"/>
              </a:rPr>
              <a:t>1</a:t>
            </a:r>
            <a:r>
              <a:rPr lang="en-US" sz="1000" baseline="30000" dirty="0" smtClean="0">
                <a:solidFill>
                  <a:schemeClr val="bg1">
                    <a:lumMod val="65000"/>
                  </a:schemeClr>
                </a:solidFill>
                <a:latin typeface="Arial Narrow"/>
                <a:cs typeface="Arial Narrow"/>
              </a:rPr>
              <a:t>st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latin typeface="Arial Narrow"/>
                <a:cs typeface="Arial Narrow"/>
              </a:rPr>
              <a:t> &amp; 2</a:t>
            </a:r>
            <a:r>
              <a:rPr lang="en-US" sz="1000" baseline="30000" dirty="0" smtClean="0">
                <a:solidFill>
                  <a:schemeClr val="bg1">
                    <a:lumMod val="65000"/>
                  </a:schemeClr>
                </a:solidFill>
                <a:latin typeface="Arial Narrow"/>
                <a:cs typeface="Arial Narrow"/>
              </a:rPr>
              <a:t>nd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latin typeface="Arial Narrow"/>
                <a:cs typeface="Arial Narrow"/>
              </a:rPr>
              <a:t> in National</a:t>
            </a:r>
          </a:p>
          <a:p>
            <a:pPr algn="ctr" defTabSz="685800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latin typeface="Arial Narrow"/>
                <a:cs typeface="Arial Narrow"/>
              </a:rPr>
              <a:t>Horse Handy Competition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052355" y="468576"/>
            <a:ext cx="827702" cy="209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900" dirty="0" err="1" smtClean="0">
                <a:solidFill>
                  <a:schemeClr val="bg1">
                    <a:lumMod val="65000"/>
                  </a:schemeClr>
                </a:solidFill>
                <a:latin typeface="Arial Narrow"/>
                <a:cs typeface="Arial Narrow"/>
              </a:rPr>
              <a:t>CockWorld</a:t>
            </a:r>
            <a:r>
              <a:rPr lang="en-US" sz="900" dirty="0" smtClean="0">
                <a:solidFill>
                  <a:schemeClr val="bg1">
                    <a:lumMod val="65000"/>
                  </a:schemeClr>
                </a:solidFill>
                <a:latin typeface="Arial Narrow"/>
                <a:cs typeface="Arial Narrow"/>
              </a:rPr>
              <a:t> ‘14</a:t>
            </a:r>
            <a:endParaRPr lang="en-US" sz="900" dirty="0">
              <a:solidFill>
                <a:schemeClr val="bg1">
                  <a:lumMod val="6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914268" y="3167443"/>
            <a:ext cx="607841" cy="18154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 Futura Condensed"/>
                <a:cs typeface="C Futura Condensed"/>
              </a:rPr>
              <a:t>Aaron</a:t>
            </a:r>
          </a:p>
        </p:txBody>
      </p:sp>
      <p:sp>
        <p:nvSpPr>
          <p:cNvPr id="72" name="Rectangle 71"/>
          <p:cNvSpPr/>
          <p:nvPr/>
        </p:nvSpPr>
        <p:spPr>
          <a:xfrm>
            <a:off x="2808471" y="807995"/>
            <a:ext cx="408352" cy="179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900" dirty="0">
                <a:solidFill>
                  <a:schemeClr val="tx1"/>
                </a:solidFill>
                <a:latin typeface="Arial Narrow"/>
                <a:cs typeface="Arial Narrow"/>
              </a:rPr>
              <a:t>NYC</a:t>
            </a:r>
          </a:p>
        </p:txBody>
      </p:sp>
      <p:sp>
        <p:nvSpPr>
          <p:cNvPr id="73" name="Rectangle 72"/>
          <p:cNvSpPr/>
          <p:nvPr/>
        </p:nvSpPr>
        <p:spPr>
          <a:xfrm>
            <a:off x="242781" y="853634"/>
            <a:ext cx="408352" cy="179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900" dirty="0">
                <a:solidFill>
                  <a:schemeClr val="tx1"/>
                </a:solidFill>
                <a:latin typeface="Arial Narrow"/>
                <a:cs typeface="Arial Narrow"/>
              </a:rPr>
              <a:t>NYC</a:t>
            </a:r>
          </a:p>
        </p:txBody>
      </p:sp>
      <p:sp>
        <p:nvSpPr>
          <p:cNvPr id="74" name="Rectangle 73"/>
          <p:cNvSpPr/>
          <p:nvPr/>
        </p:nvSpPr>
        <p:spPr>
          <a:xfrm>
            <a:off x="5786110" y="1559985"/>
            <a:ext cx="486392" cy="78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900" dirty="0" smtClean="0">
                <a:solidFill>
                  <a:schemeClr val="tx1"/>
                </a:solidFill>
                <a:latin typeface="Arial Narrow"/>
                <a:cs typeface="Arial Narrow"/>
              </a:rPr>
              <a:t>Atlanta</a:t>
            </a:r>
            <a:endParaRPr lang="en-US" sz="900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1292466" y="3132101"/>
            <a:ext cx="784996" cy="2831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900" dirty="0">
                <a:solidFill>
                  <a:schemeClr val="tx1"/>
                </a:solidFill>
                <a:latin typeface="Arial Narrow"/>
                <a:cs typeface="Arial Narrow"/>
              </a:rPr>
              <a:t>Marquette, MI</a:t>
            </a:r>
          </a:p>
        </p:txBody>
      </p:sp>
      <p:sp>
        <p:nvSpPr>
          <p:cNvPr id="76" name="Rectangle 75"/>
          <p:cNvSpPr/>
          <p:nvPr/>
        </p:nvSpPr>
        <p:spPr>
          <a:xfrm>
            <a:off x="2579497" y="2802745"/>
            <a:ext cx="408352" cy="179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900" dirty="0">
                <a:solidFill>
                  <a:schemeClr val="tx1"/>
                </a:solidFill>
                <a:latin typeface="Arial Narrow"/>
                <a:cs typeface="Arial Narrow"/>
              </a:rPr>
              <a:t>NYC</a:t>
            </a:r>
          </a:p>
        </p:txBody>
      </p:sp>
      <p:sp>
        <p:nvSpPr>
          <p:cNvPr id="77" name="Rectangle 76"/>
          <p:cNvSpPr/>
          <p:nvPr/>
        </p:nvSpPr>
        <p:spPr>
          <a:xfrm>
            <a:off x="8439819" y="3572143"/>
            <a:ext cx="507528" cy="179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900" dirty="0">
                <a:solidFill>
                  <a:schemeClr val="tx1"/>
                </a:solidFill>
                <a:latin typeface="Arial Narrow"/>
                <a:cs typeface="Arial Narrow"/>
              </a:rPr>
              <a:t>Atlanta</a:t>
            </a:r>
          </a:p>
        </p:txBody>
      </p:sp>
      <p:sp>
        <p:nvSpPr>
          <p:cNvPr id="78" name="Rectangle 77"/>
          <p:cNvSpPr/>
          <p:nvPr/>
        </p:nvSpPr>
        <p:spPr>
          <a:xfrm>
            <a:off x="7159347" y="4384692"/>
            <a:ext cx="618826" cy="3068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900" dirty="0" smtClean="0">
                <a:solidFill>
                  <a:schemeClr val="tx1"/>
                </a:solidFill>
                <a:latin typeface="Arial Narrow"/>
                <a:cs typeface="Arial Narrow"/>
              </a:rPr>
              <a:t>Colorado</a:t>
            </a:r>
            <a:endParaRPr lang="en-US" sz="900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4966028" y="3344268"/>
            <a:ext cx="618826" cy="179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900" dirty="0">
                <a:solidFill>
                  <a:schemeClr val="tx1"/>
                </a:solidFill>
                <a:latin typeface="Arial Narrow"/>
                <a:cs typeface="Arial Narrow"/>
              </a:rPr>
              <a:t>Chicago</a:t>
            </a:r>
          </a:p>
        </p:txBody>
      </p:sp>
      <p:sp>
        <p:nvSpPr>
          <p:cNvPr id="80" name="Rectangle 79"/>
          <p:cNvSpPr/>
          <p:nvPr/>
        </p:nvSpPr>
        <p:spPr>
          <a:xfrm>
            <a:off x="2725248" y="2134282"/>
            <a:ext cx="832237" cy="179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900" dirty="0">
                <a:solidFill>
                  <a:schemeClr val="tx1"/>
                </a:solidFill>
                <a:latin typeface="Arial Narrow"/>
                <a:cs typeface="Arial Narrow"/>
              </a:rPr>
              <a:t>Gainesville, FL</a:t>
            </a:r>
          </a:p>
        </p:txBody>
      </p:sp>
      <p:sp>
        <p:nvSpPr>
          <p:cNvPr id="84" name="Rectangle 83"/>
          <p:cNvSpPr/>
          <p:nvPr/>
        </p:nvSpPr>
        <p:spPr>
          <a:xfrm>
            <a:off x="5648845" y="439561"/>
            <a:ext cx="408352" cy="179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900" dirty="0">
                <a:solidFill>
                  <a:schemeClr val="tx1"/>
                </a:solidFill>
                <a:latin typeface="Arial Narrow"/>
                <a:cs typeface="Arial Narrow"/>
              </a:rPr>
              <a:t>NYC</a:t>
            </a:r>
          </a:p>
        </p:txBody>
      </p:sp>
      <p:sp>
        <p:nvSpPr>
          <p:cNvPr id="85" name="Rectangle 84"/>
          <p:cNvSpPr/>
          <p:nvPr/>
        </p:nvSpPr>
        <p:spPr>
          <a:xfrm>
            <a:off x="7700328" y="1118727"/>
            <a:ext cx="408352" cy="179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900" dirty="0">
                <a:solidFill>
                  <a:schemeClr val="tx1"/>
                </a:solidFill>
                <a:latin typeface="Arial Narrow"/>
                <a:cs typeface="Arial Narrow"/>
              </a:rPr>
              <a:t>NYC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6"/>
          <a:srcRect l="31474" t="1381" r="23438" b="51435"/>
          <a:stretch/>
        </p:blipFill>
        <p:spPr>
          <a:xfrm>
            <a:off x="990726" y="3678529"/>
            <a:ext cx="1128906" cy="1190081"/>
          </a:xfrm>
          <a:prstGeom prst="ellipse">
            <a:avLst/>
          </a:prstGeom>
        </p:spPr>
      </p:pic>
      <p:sp>
        <p:nvSpPr>
          <p:cNvPr id="89" name="Rectangle 88"/>
          <p:cNvSpPr/>
          <p:nvPr/>
        </p:nvSpPr>
        <p:spPr>
          <a:xfrm>
            <a:off x="1963781" y="4247274"/>
            <a:ext cx="607841" cy="18154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 Futura Condensed"/>
                <a:cs typeface="C Futura Condensed"/>
              </a:rPr>
              <a:t>Jeff</a:t>
            </a:r>
          </a:p>
        </p:txBody>
      </p:sp>
      <p:sp>
        <p:nvSpPr>
          <p:cNvPr id="90" name="Rectangle 89"/>
          <p:cNvSpPr/>
          <p:nvPr/>
        </p:nvSpPr>
        <p:spPr>
          <a:xfrm>
            <a:off x="1977443" y="4442955"/>
            <a:ext cx="618826" cy="179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900" dirty="0">
                <a:solidFill>
                  <a:schemeClr val="tx1"/>
                </a:solidFill>
                <a:latin typeface="Arial Narrow"/>
                <a:cs typeface="Arial Narrow"/>
              </a:rPr>
              <a:t>Chicago</a:t>
            </a:r>
          </a:p>
        </p:txBody>
      </p:sp>
      <p:sp>
        <p:nvSpPr>
          <p:cNvPr id="88" name="Rectangle 87"/>
          <p:cNvSpPr/>
          <p:nvPr/>
        </p:nvSpPr>
        <p:spPr>
          <a:xfrm rot="20142914">
            <a:off x="2080190" y="3579329"/>
            <a:ext cx="2035167" cy="198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050" dirty="0">
                <a:solidFill>
                  <a:schemeClr val="bg1">
                    <a:lumMod val="65000"/>
                  </a:schemeClr>
                </a:solidFill>
                <a:latin typeface="Arial Narrow"/>
                <a:cs typeface="Arial Narrow"/>
              </a:rPr>
              <a:t>Asians All Know Each Other</a:t>
            </a:r>
          </a:p>
        </p:txBody>
      </p:sp>
      <p:cxnSp>
        <p:nvCxnSpPr>
          <p:cNvPr id="91" name="Straight Connector 90"/>
          <p:cNvCxnSpPr>
            <a:cxnSpLocks/>
            <a:endCxn id="99" idx="2"/>
          </p:cNvCxnSpPr>
          <p:nvPr/>
        </p:nvCxnSpPr>
        <p:spPr>
          <a:xfrm flipV="1">
            <a:off x="5196649" y="4327716"/>
            <a:ext cx="955854" cy="15221"/>
          </a:xfrm>
          <a:prstGeom prst="line">
            <a:avLst/>
          </a:prstGeom>
          <a:ln w="952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2" name="Rectangle 91"/>
          <p:cNvSpPr/>
          <p:nvPr/>
        </p:nvSpPr>
        <p:spPr>
          <a:xfrm>
            <a:off x="5239027" y="4120189"/>
            <a:ext cx="842952" cy="179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050" dirty="0" smtClean="0">
                <a:solidFill>
                  <a:schemeClr val="bg1">
                    <a:lumMod val="65000"/>
                  </a:schemeClr>
                </a:solidFill>
                <a:latin typeface="Arial Narrow"/>
                <a:cs typeface="Arial Narrow"/>
              </a:rPr>
              <a:t>Work/Apple</a:t>
            </a:r>
            <a:endParaRPr lang="en-US" sz="1050" dirty="0">
              <a:solidFill>
                <a:schemeClr val="bg1">
                  <a:lumMod val="6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5034612" y="4464839"/>
            <a:ext cx="600739" cy="1794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200" dirty="0" smtClean="0">
                <a:solidFill>
                  <a:prstClr val="white"/>
                </a:solidFill>
                <a:latin typeface="C Futura Condensed"/>
                <a:cs typeface="C Futura Condensed"/>
              </a:rPr>
              <a:t>Eddie</a:t>
            </a:r>
            <a:endParaRPr lang="en-US" sz="1200" dirty="0">
              <a:solidFill>
                <a:prstClr val="white"/>
              </a:solidFill>
              <a:latin typeface="C Futura Condensed"/>
              <a:cs typeface="C Futura Condensed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5001228" y="4640845"/>
            <a:ext cx="776108" cy="179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900" dirty="0" smtClean="0">
                <a:solidFill>
                  <a:schemeClr val="tx1"/>
                </a:solidFill>
                <a:latin typeface="Arial Narrow"/>
                <a:cs typeface="Arial Narrow"/>
              </a:rPr>
              <a:t>San Jose, CA</a:t>
            </a:r>
            <a:endParaRPr lang="en-US" sz="900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110" name="Rectangle 109"/>
          <p:cNvSpPr/>
          <p:nvPr/>
        </p:nvSpPr>
        <p:spPr>
          <a:xfrm rot="2728119">
            <a:off x="6865016" y="1261447"/>
            <a:ext cx="969280" cy="192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050" dirty="0" smtClean="0">
                <a:solidFill>
                  <a:schemeClr val="bg1">
                    <a:lumMod val="65000"/>
                  </a:schemeClr>
                </a:solidFill>
                <a:latin typeface="Arial Narrow"/>
                <a:cs typeface="Arial Narrow"/>
              </a:rPr>
              <a:t>Sonic Drive-In</a:t>
            </a:r>
            <a:endParaRPr lang="en-US" sz="1050" dirty="0">
              <a:solidFill>
                <a:schemeClr val="bg1">
                  <a:lumMod val="6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7144405" y="1875749"/>
            <a:ext cx="600739" cy="1794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200" dirty="0" smtClean="0">
                <a:solidFill>
                  <a:prstClr val="white"/>
                </a:solidFill>
                <a:latin typeface="C Futura Condensed"/>
                <a:cs typeface="C Futura Condensed"/>
              </a:rPr>
              <a:t>Darren</a:t>
            </a:r>
            <a:endParaRPr lang="en-US" sz="1200" dirty="0">
              <a:solidFill>
                <a:prstClr val="white"/>
              </a:solidFill>
              <a:latin typeface="C Futura Condensed"/>
              <a:cs typeface="C Futura Condensed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7212727" y="2041918"/>
            <a:ext cx="408352" cy="179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900" dirty="0" smtClean="0">
                <a:solidFill>
                  <a:schemeClr val="tx1"/>
                </a:solidFill>
                <a:latin typeface="Arial Narrow"/>
                <a:cs typeface="Arial Narrow"/>
              </a:rPr>
              <a:t>LA</a:t>
            </a:r>
            <a:endParaRPr lang="en-US" sz="900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pic>
        <p:nvPicPr>
          <p:cNvPr id="6" name="Picture 5" descr="New York Giants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451" y="4238102"/>
            <a:ext cx="367166" cy="367166"/>
          </a:xfrm>
          <a:prstGeom prst="rect">
            <a:avLst/>
          </a:prstGeom>
        </p:spPr>
      </p:pic>
      <p:pic>
        <p:nvPicPr>
          <p:cNvPr id="81" name="Picture 80" descr="New York Giants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84" y="486468"/>
            <a:ext cx="367166" cy="367166"/>
          </a:xfrm>
          <a:prstGeom prst="rect">
            <a:avLst/>
          </a:prstGeom>
        </p:spPr>
      </p:pic>
      <p:pic>
        <p:nvPicPr>
          <p:cNvPr id="7" name="Picture 6" descr="GPG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247" y="4605268"/>
            <a:ext cx="387284" cy="387284"/>
          </a:xfrm>
          <a:prstGeom prst="rect">
            <a:avLst/>
          </a:prstGeom>
        </p:spPr>
      </p:pic>
      <p:pic>
        <p:nvPicPr>
          <p:cNvPr id="82" name="Picture 81" descr="GPG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09" y="1343658"/>
            <a:ext cx="387284" cy="387284"/>
          </a:xfrm>
          <a:prstGeom prst="rect">
            <a:avLst/>
          </a:prstGeom>
        </p:spPr>
      </p:pic>
      <p:pic>
        <p:nvPicPr>
          <p:cNvPr id="83" name="Picture 82" descr="GPG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998" y="1351350"/>
            <a:ext cx="387284" cy="387284"/>
          </a:xfrm>
          <a:prstGeom prst="rect">
            <a:avLst/>
          </a:prstGeom>
        </p:spPr>
      </p:pic>
      <p:pic>
        <p:nvPicPr>
          <p:cNvPr id="96" name="Picture 95" descr="GPG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678" y="2762564"/>
            <a:ext cx="387284" cy="3872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61667" y="1087202"/>
            <a:ext cx="394374" cy="4178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97825" y="4030198"/>
            <a:ext cx="312739" cy="3127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140462" y="3735879"/>
            <a:ext cx="416321" cy="393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97825" y="1132120"/>
            <a:ext cx="447160" cy="3931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352739" y="2153924"/>
            <a:ext cx="477998" cy="3931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4"/>
          <a:srcRect l="17126" t="340" r="8333" b="25118"/>
          <a:stretch/>
        </p:blipFill>
        <p:spPr>
          <a:xfrm>
            <a:off x="6817025" y="141254"/>
            <a:ext cx="327380" cy="327380"/>
          </a:xfrm>
          <a:prstGeom prst="ellipse">
            <a:avLst/>
          </a:prstGeom>
        </p:spPr>
      </p:pic>
      <p:pic>
        <p:nvPicPr>
          <p:cNvPr id="5" name="Picture 4" descr="penn-state-logo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192" y="693948"/>
            <a:ext cx="430754" cy="315886"/>
          </a:xfrm>
          <a:prstGeom prst="rect">
            <a:avLst/>
          </a:prstGeom>
        </p:spPr>
      </p:pic>
      <p:sp>
        <p:nvSpPr>
          <p:cNvPr id="98" name="Rectangle 97"/>
          <p:cNvSpPr/>
          <p:nvPr/>
        </p:nvSpPr>
        <p:spPr>
          <a:xfrm rot="3706570">
            <a:off x="3898252" y="2473666"/>
            <a:ext cx="595046" cy="195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750" dirty="0" smtClean="0">
                <a:solidFill>
                  <a:schemeClr val="bg1">
                    <a:lumMod val="65000"/>
                  </a:schemeClr>
                </a:solidFill>
                <a:latin typeface="Arial Narrow"/>
                <a:cs typeface="Arial Narrow"/>
              </a:rPr>
              <a:t>womb</a:t>
            </a:r>
            <a:endParaRPr lang="en-US" sz="750" dirty="0">
              <a:solidFill>
                <a:schemeClr val="bg1">
                  <a:lumMod val="6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102" name="Rectangle 101"/>
          <p:cNvSpPr/>
          <p:nvPr/>
        </p:nvSpPr>
        <p:spPr>
          <a:xfrm rot="7340211">
            <a:off x="4747888" y="2491973"/>
            <a:ext cx="595046" cy="195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ts val="700"/>
              </a:lnSpc>
            </a:pPr>
            <a:r>
              <a:rPr lang="en-US" sz="750" dirty="0" smtClean="0">
                <a:solidFill>
                  <a:schemeClr val="bg1">
                    <a:lumMod val="65000"/>
                  </a:schemeClr>
                </a:solidFill>
                <a:latin typeface="Arial Narrow"/>
                <a:cs typeface="Arial Narrow"/>
              </a:rPr>
              <a:t>Home </a:t>
            </a:r>
          </a:p>
          <a:p>
            <a:pPr algn="ctr" defTabSz="685800">
              <a:lnSpc>
                <a:spcPts val="700"/>
              </a:lnSpc>
            </a:pPr>
            <a:r>
              <a:rPr lang="en-US" sz="750" dirty="0" smtClean="0">
                <a:solidFill>
                  <a:schemeClr val="bg1">
                    <a:lumMod val="65000"/>
                  </a:schemeClr>
                </a:solidFill>
                <a:latin typeface="Arial Narrow"/>
                <a:cs typeface="Arial Narrow"/>
              </a:rPr>
              <a:t>Town</a:t>
            </a:r>
            <a:endParaRPr lang="en-US" sz="750" dirty="0">
              <a:solidFill>
                <a:schemeClr val="bg1">
                  <a:lumMod val="6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4329563" y="1796457"/>
            <a:ext cx="595046" cy="195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ts val="700"/>
              </a:lnSpc>
            </a:pPr>
            <a:r>
              <a:rPr lang="en-US" sz="750" dirty="0" smtClean="0">
                <a:solidFill>
                  <a:schemeClr val="bg1">
                    <a:lumMod val="65000"/>
                  </a:schemeClr>
                </a:solidFill>
                <a:latin typeface="Arial Narrow"/>
                <a:cs typeface="Arial Narrow"/>
              </a:rPr>
              <a:t>Home </a:t>
            </a:r>
          </a:p>
          <a:p>
            <a:pPr algn="ctr" defTabSz="685800">
              <a:lnSpc>
                <a:spcPts val="700"/>
              </a:lnSpc>
            </a:pPr>
            <a:r>
              <a:rPr lang="en-US" sz="750" dirty="0" smtClean="0">
                <a:solidFill>
                  <a:schemeClr val="bg1">
                    <a:lumMod val="65000"/>
                  </a:schemeClr>
                </a:solidFill>
                <a:latin typeface="Arial Narrow"/>
                <a:cs typeface="Arial Narrow"/>
              </a:rPr>
              <a:t>Town</a:t>
            </a:r>
            <a:endParaRPr lang="en-US" sz="750" dirty="0">
              <a:solidFill>
                <a:schemeClr val="bg1">
                  <a:lumMod val="65000"/>
                </a:schemeClr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828905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13671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Segoe UI"/>
                <a:cs typeface="Segoe UI"/>
              </a:rPr>
              <a:t>Next Year’s Draft</a:t>
            </a:r>
          </a:p>
        </p:txBody>
      </p:sp>
      <p:sp>
        <p:nvSpPr>
          <p:cNvPr id="6" name="Rectangle 5"/>
          <p:cNvSpPr/>
          <p:nvPr/>
        </p:nvSpPr>
        <p:spPr>
          <a:xfrm>
            <a:off x="286241" y="1651782"/>
            <a:ext cx="8527345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Segoe UI"/>
                <a:cs typeface="Segoe UI"/>
              </a:rPr>
              <a:t>Continue Labor Day </a:t>
            </a:r>
            <a:r>
              <a:rPr lang="en-US" sz="2800" dirty="0" err="1" smtClean="0">
                <a:solidFill>
                  <a:srgbClr val="FFFFFF"/>
                </a:solidFill>
                <a:latin typeface="Segoe UI"/>
                <a:cs typeface="Segoe UI"/>
              </a:rPr>
              <a:t>wknd</a:t>
            </a:r>
            <a:r>
              <a:rPr lang="en-US" sz="2800" dirty="0" smtClean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Segoe UI"/>
                <a:cs typeface="Segoe UI"/>
              </a:rPr>
              <a:t>(</a:t>
            </a:r>
            <a:r>
              <a:rPr lang="en-US" sz="2800" dirty="0" smtClean="0">
                <a:solidFill>
                  <a:srgbClr val="FFFFFF"/>
                </a:solidFill>
                <a:latin typeface="Segoe UI"/>
                <a:cs typeface="Segoe UI"/>
              </a:rPr>
              <a:t>Sun/Mon) tradition</a:t>
            </a:r>
          </a:p>
          <a:p>
            <a:pPr algn="ctr"/>
            <a:endParaRPr lang="en-US" sz="2800" dirty="0">
              <a:solidFill>
                <a:srgbClr val="FFFFFF"/>
              </a:solidFill>
              <a:latin typeface="Segoe UI"/>
              <a:cs typeface="Segoe UI"/>
            </a:endParaRPr>
          </a:p>
          <a:p>
            <a:pPr algn="ctr"/>
            <a:r>
              <a:rPr lang="en-US" sz="2800" dirty="0">
                <a:solidFill>
                  <a:srgbClr val="FFFFFF"/>
                </a:solidFill>
                <a:latin typeface="Segoe UI"/>
                <a:cs typeface="Segoe UI"/>
              </a:rPr>
              <a:t>Last preseason game is </a:t>
            </a:r>
            <a:r>
              <a:rPr lang="en-US" sz="2800" dirty="0" err="1">
                <a:solidFill>
                  <a:srgbClr val="FFFFFF"/>
                </a:solidFill>
                <a:latin typeface="Segoe UI"/>
                <a:cs typeface="Segoe UI"/>
              </a:rPr>
              <a:t>wk</a:t>
            </a:r>
            <a:r>
              <a:rPr lang="en-US" sz="2800" dirty="0">
                <a:solidFill>
                  <a:srgbClr val="FFFFFF"/>
                </a:solidFill>
                <a:latin typeface="Segoe UI"/>
                <a:cs typeface="Segoe UI"/>
              </a:rPr>
              <a:t> before Labor Day</a:t>
            </a:r>
          </a:p>
          <a:p>
            <a:pPr algn="ctr"/>
            <a:endParaRPr lang="en-US" sz="3200" dirty="0">
              <a:solidFill>
                <a:srgbClr val="FFFFFF"/>
              </a:solidFill>
              <a:latin typeface="Segoe UI"/>
              <a:cs typeface="Segoe UI"/>
            </a:endParaRPr>
          </a:p>
          <a:p>
            <a:pPr algn="ctr"/>
            <a:r>
              <a:rPr lang="en-US" sz="3200" dirty="0">
                <a:solidFill>
                  <a:srgbClr val="FFFFFF"/>
                </a:solidFill>
                <a:latin typeface="Segoe UI"/>
                <a:cs typeface="Segoe UI"/>
              </a:rPr>
              <a:t>Do it in person?  </a:t>
            </a:r>
          </a:p>
        </p:txBody>
      </p:sp>
    </p:spTree>
    <p:extLst>
      <p:ext uri="{BB962C8B-B14F-4D97-AF65-F5344CB8AC3E}">
        <p14:creationId xmlns:p14="http://schemas.microsoft.com/office/powerpoint/2010/main" val="1698493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ff_bg_0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8" b="9682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113671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Segoe UI"/>
                <a:cs typeface="Segoe UI"/>
              </a:rPr>
              <a:t>Next Year’s Draft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86241" y="1651782"/>
            <a:ext cx="8527345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Segoe UI"/>
                <a:cs typeface="Segoe UI"/>
              </a:rPr>
              <a:t>Continue Labor Day </a:t>
            </a:r>
            <a:r>
              <a:rPr lang="en-US" sz="2800" dirty="0" err="1" smtClean="0">
                <a:solidFill>
                  <a:srgbClr val="FFFFFF"/>
                </a:solidFill>
                <a:latin typeface="Segoe UI"/>
                <a:cs typeface="Segoe UI"/>
              </a:rPr>
              <a:t>wknd</a:t>
            </a:r>
            <a:r>
              <a:rPr lang="en-US" sz="2800" dirty="0" smtClean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Segoe UI"/>
                <a:cs typeface="Segoe UI"/>
              </a:rPr>
              <a:t>(</a:t>
            </a:r>
            <a:r>
              <a:rPr lang="en-US" sz="2800" dirty="0" smtClean="0">
                <a:solidFill>
                  <a:srgbClr val="FFFFFF"/>
                </a:solidFill>
                <a:latin typeface="Segoe UI"/>
                <a:cs typeface="Segoe UI"/>
              </a:rPr>
              <a:t>Sun/Mon) tradition</a:t>
            </a:r>
          </a:p>
          <a:p>
            <a:pPr algn="ctr"/>
            <a:endParaRPr lang="en-US" sz="2800" dirty="0">
              <a:solidFill>
                <a:srgbClr val="FFFFFF"/>
              </a:solidFill>
              <a:latin typeface="Segoe UI"/>
              <a:cs typeface="Segoe UI"/>
            </a:endParaRPr>
          </a:p>
          <a:p>
            <a:pPr algn="ctr"/>
            <a:r>
              <a:rPr lang="en-US" sz="2800" dirty="0">
                <a:solidFill>
                  <a:srgbClr val="FFFFFF"/>
                </a:solidFill>
                <a:latin typeface="Segoe UI"/>
                <a:cs typeface="Segoe UI"/>
              </a:rPr>
              <a:t>Last preseason game is </a:t>
            </a:r>
            <a:r>
              <a:rPr lang="en-US" sz="2800" dirty="0" err="1">
                <a:solidFill>
                  <a:srgbClr val="FFFFFF"/>
                </a:solidFill>
                <a:latin typeface="Segoe UI"/>
                <a:cs typeface="Segoe UI"/>
              </a:rPr>
              <a:t>wk</a:t>
            </a:r>
            <a:r>
              <a:rPr lang="en-US" sz="2800" dirty="0">
                <a:solidFill>
                  <a:srgbClr val="FFFFFF"/>
                </a:solidFill>
                <a:latin typeface="Segoe UI"/>
                <a:cs typeface="Segoe UI"/>
              </a:rPr>
              <a:t> before Labor Day</a:t>
            </a:r>
          </a:p>
          <a:p>
            <a:pPr algn="ctr"/>
            <a:endParaRPr lang="en-US" sz="3200" dirty="0">
              <a:solidFill>
                <a:srgbClr val="FFFFFF"/>
              </a:solidFill>
              <a:latin typeface="Segoe UI"/>
              <a:cs typeface="Segoe UI"/>
            </a:endParaRPr>
          </a:p>
          <a:p>
            <a:pPr algn="ctr"/>
            <a:r>
              <a:rPr lang="en-US" sz="3200" dirty="0">
                <a:solidFill>
                  <a:srgbClr val="FFFFFF"/>
                </a:solidFill>
                <a:latin typeface="Segoe UI"/>
                <a:cs typeface="Segoe UI"/>
              </a:rPr>
              <a:t>Do it in person?  </a:t>
            </a:r>
          </a:p>
        </p:txBody>
      </p:sp>
      <p:pic>
        <p:nvPicPr>
          <p:cNvPr id="14" name="Dizzy - Girl From Ipane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85324" y="4651270"/>
            <a:ext cx="812800" cy="8128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9218526" cy="5143499"/>
            <a:chOff x="0" y="0"/>
            <a:chExt cx="9218526" cy="5143499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181263" cy="51434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/>
            <a:srcRect l="25327" r="17205" b="14699"/>
            <a:stretch/>
          </p:blipFill>
          <p:spPr>
            <a:xfrm>
              <a:off x="7820746" y="735268"/>
              <a:ext cx="1122325" cy="1111154"/>
            </a:xfrm>
            <a:prstGeom prst="ellipse">
              <a:avLst/>
            </a:prstGeom>
          </p:spPr>
        </p:pic>
        <p:pic>
          <p:nvPicPr>
            <p:cNvPr id="8" name="Picture 7" descr="FB_IMG_1598373608813.jp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44" b="10426"/>
            <a:stretch/>
          </p:blipFill>
          <p:spPr>
            <a:xfrm>
              <a:off x="2793158" y="366598"/>
              <a:ext cx="1115158" cy="1107091"/>
            </a:xfrm>
            <a:prstGeom prst="ellipse">
              <a:avLst/>
            </a:prstGeom>
          </p:spPr>
        </p:pic>
        <p:pic>
          <p:nvPicPr>
            <p:cNvPr id="9" name="Picture 8" descr="FB_IMG_1598373635085.jp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732" b="48543"/>
            <a:stretch/>
          </p:blipFill>
          <p:spPr>
            <a:xfrm>
              <a:off x="257547" y="717504"/>
              <a:ext cx="1122325" cy="1121901"/>
            </a:xfrm>
            <a:prstGeom prst="ellipse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37263" y="2338629"/>
              <a:ext cx="9181263" cy="132343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96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Futura BdCn BT"/>
                  <a:cs typeface="Futura BdCn BT"/>
                </a:rPr>
                <a:t>Kurt Contribution</a:t>
              </a:r>
              <a:endParaRPr lang="en-US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utura BdCn BT"/>
                <a:cs typeface="Futura BdCn B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0" y="3013714"/>
              <a:ext cx="9181263" cy="132343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0000"/>
                  </a:solidFill>
                  <a:latin typeface="C Futura Condensed"/>
                  <a:cs typeface="C Futura Condensed"/>
                </a:rPr>
                <a:t>astute fantasy analysis and commentary in our chat</a:t>
              </a:r>
              <a:endParaRPr lang="en-US" sz="2800" b="1" dirty="0">
                <a:solidFill>
                  <a:srgbClr val="000000"/>
                </a:solidFill>
                <a:latin typeface="C Futura Condensed"/>
                <a:cs typeface="C Futura Condensed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6398" y="547448"/>
              <a:ext cx="1101523" cy="1101523"/>
            </a:xfrm>
            <a:prstGeom prst="ellipse">
              <a:avLst/>
            </a:prstGeom>
          </p:spPr>
        </p:pic>
        <p:pic>
          <p:nvPicPr>
            <p:cNvPr id="5" name="Picture 4" descr="FB_IMG_1598373524700.jpg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36" b="32702"/>
            <a:stretch/>
          </p:blipFill>
          <p:spPr>
            <a:xfrm>
              <a:off x="5300851" y="366598"/>
              <a:ext cx="1114882" cy="1107091"/>
            </a:xfrm>
            <a:prstGeom prst="ellipse">
              <a:avLst/>
            </a:prstGeom>
          </p:spPr>
        </p:pic>
        <p:pic>
          <p:nvPicPr>
            <p:cNvPr id="6" name="Picture 5" descr="FB_IMG_1598373571628.jpg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25" t="2364"/>
            <a:stretch/>
          </p:blipFill>
          <p:spPr>
            <a:xfrm>
              <a:off x="6548682" y="544664"/>
              <a:ext cx="1111925" cy="1107091"/>
            </a:xfrm>
            <a:prstGeom prst="ellipse">
              <a:avLst/>
            </a:prstGeom>
          </p:spPr>
        </p:pic>
        <p:pic>
          <p:nvPicPr>
            <p:cNvPr id="7" name="Picture 6" descr="FB_IMG_1598373600874.jpg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96" r="11037"/>
            <a:stretch/>
          </p:blipFill>
          <p:spPr>
            <a:xfrm>
              <a:off x="4044366" y="266447"/>
              <a:ext cx="1112512" cy="1107092"/>
            </a:xfrm>
            <a:prstGeom prst="ellipse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257547" y="3635607"/>
            <a:ext cx="86855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XBO Futura ExtraBoldOblique"/>
                <a:cs typeface="XBO Futura ExtraBoldOblique"/>
              </a:rPr>
              <a:t>“Make him borscht in order to drive up beet prices.”</a:t>
            </a:r>
            <a:endParaRPr lang="en-US" sz="3200" dirty="0">
              <a:solidFill>
                <a:schemeClr val="bg1"/>
              </a:solidFill>
              <a:latin typeface="XBO Futura ExtraBoldOblique"/>
              <a:cs typeface="XBO Futura ExtraBoldOblique"/>
            </a:endParaRPr>
          </a:p>
        </p:txBody>
      </p:sp>
    </p:spTree>
    <p:extLst>
      <p:ext uri="{BB962C8B-B14F-4D97-AF65-F5344CB8AC3E}">
        <p14:creationId xmlns:p14="http://schemas.microsoft.com/office/powerpoint/2010/main" val="132173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1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6337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FF"/>
                </a:solidFill>
                <a:latin typeface="Segoe UI"/>
                <a:cs typeface="Segoe UI"/>
              </a:rPr>
              <a:t>Good Luck!!!</a:t>
            </a:r>
            <a:endParaRPr lang="en-US" sz="4800" b="1" dirty="0">
              <a:solidFill>
                <a:srgbClr val="FFFFFF"/>
              </a:solidFill>
              <a:latin typeface="Segoe UI"/>
              <a:cs typeface="Segoe UI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72D6BBFD-0BBE-4A91-8191-CC1E7E6B13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873658"/>
              </p:ext>
            </p:extLst>
          </p:nvPr>
        </p:nvGraphicFramePr>
        <p:xfrm>
          <a:off x="485439" y="3611508"/>
          <a:ext cx="8201359" cy="1356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08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595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251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2517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2517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2517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2517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25170"/>
              </a:tblGrid>
              <a:tr h="175710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Segoe UI"/>
                        <a:cs typeface="Segoe U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egoe UI"/>
                          <a:cs typeface="Segoe UI"/>
                        </a:rPr>
                        <a:t>2013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egoe UI"/>
                          <a:cs typeface="Segoe UI"/>
                        </a:rPr>
                        <a:t>2014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egoe UI"/>
                          <a:cs typeface="Segoe UI"/>
                        </a:rPr>
                        <a:t>2015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egoe UI"/>
                          <a:cs typeface="Segoe UI"/>
                        </a:rPr>
                        <a:t>2016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egoe UI"/>
                          <a:cs typeface="Segoe UI"/>
                        </a:rPr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egoe UI"/>
                          <a:cs typeface="Segoe UI"/>
                        </a:rPr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Segoe UI"/>
                          <a:cs typeface="Segoe UI"/>
                        </a:rPr>
                        <a:t>2019</a:t>
                      </a:r>
                      <a:endParaRPr lang="en-US" sz="1100" dirty="0">
                        <a:latin typeface="Segoe UI"/>
                        <a:cs typeface="Segoe UI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209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egoe UI"/>
                          <a:cs typeface="Segoe UI"/>
                        </a:rPr>
                        <a:t>CHAMP</a:t>
                      </a:r>
                    </a:p>
                  </a:txBody>
                  <a:tcPr anchor="ctr">
                    <a:solidFill>
                      <a:srgbClr val="FFA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Segoe UI"/>
                          <a:cs typeface="Segoe UI"/>
                        </a:rPr>
                        <a:t>Joey</a:t>
                      </a:r>
                      <a:r>
                        <a:rPr lang="en-US" sz="1100" dirty="0">
                          <a:latin typeface="Segoe UI"/>
                          <a:cs typeface="Segoe UI"/>
                        </a:rPr>
                        <a:t> </a:t>
                      </a:r>
                    </a:p>
                  </a:txBody>
                  <a:tcPr anchor="ctr">
                    <a:solidFill>
                      <a:srgbClr val="FFA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Segoe UI"/>
                          <a:ea typeface="+mn-ea"/>
                          <a:cs typeface="Segoe UI"/>
                        </a:rPr>
                        <a:t>Whitney</a:t>
                      </a:r>
                      <a:r>
                        <a:rPr lang="en-US" sz="1100" baseline="0" dirty="0">
                          <a:latin typeface="Segoe UI"/>
                          <a:cs typeface="Segoe UI"/>
                        </a:rPr>
                        <a:t> </a:t>
                      </a:r>
                    </a:p>
                  </a:txBody>
                  <a:tcPr anchor="ctr">
                    <a:solidFill>
                      <a:srgbClr val="FFA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Segoe UI"/>
                          <a:ea typeface="+mn-ea"/>
                          <a:cs typeface="Segoe UI"/>
                        </a:rPr>
                        <a:t>Albert</a:t>
                      </a:r>
                      <a:r>
                        <a:rPr lang="en-US" sz="1100" dirty="0">
                          <a:latin typeface="Segoe UI"/>
                          <a:cs typeface="Segoe UI"/>
                        </a:rPr>
                        <a:t> </a:t>
                      </a:r>
                    </a:p>
                  </a:txBody>
                  <a:tcPr anchor="ctr">
                    <a:solidFill>
                      <a:srgbClr val="FFA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Segoe UI"/>
                          <a:ea typeface="+mn-ea"/>
                          <a:cs typeface="Segoe UI"/>
                        </a:rPr>
                        <a:t>Bobby</a:t>
                      </a:r>
                      <a:r>
                        <a:rPr lang="en-US" sz="1100" dirty="0">
                          <a:latin typeface="Segoe UI"/>
                          <a:cs typeface="Segoe UI"/>
                        </a:rPr>
                        <a:t> </a:t>
                      </a:r>
                    </a:p>
                  </a:txBody>
                  <a:tcPr anchor="ctr">
                    <a:solidFill>
                      <a:srgbClr val="FFA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Segoe UI"/>
                          <a:ea typeface="+mn-ea"/>
                          <a:cs typeface="Segoe UI"/>
                        </a:rPr>
                        <a:t>Bill</a:t>
                      </a:r>
                      <a:r>
                        <a:rPr lang="en-US" sz="1100" dirty="0">
                          <a:latin typeface="Segoe UI"/>
                          <a:cs typeface="Segoe UI"/>
                        </a:rPr>
                        <a:t> </a:t>
                      </a:r>
                    </a:p>
                  </a:txBody>
                  <a:tcPr anchor="ctr">
                    <a:solidFill>
                      <a:srgbClr val="FFA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Segoe UI"/>
                          <a:ea typeface="+mn-ea"/>
                          <a:cs typeface="Segoe UI"/>
                        </a:rPr>
                        <a:t>Aaron</a:t>
                      </a:r>
                      <a:r>
                        <a:rPr lang="en-US" sz="1100" dirty="0">
                          <a:latin typeface="Segoe UI"/>
                          <a:cs typeface="Segoe UI"/>
                        </a:rPr>
                        <a:t> </a:t>
                      </a:r>
                    </a:p>
                  </a:txBody>
                  <a:tcPr anchor="ctr">
                    <a:solidFill>
                      <a:srgbClr val="FFA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Segoe UI"/>
                          <a:cs typeface="Segoe UI"/>
                        </a:rPr>
                        <a:t>Jeff</a:t>
                      </a:r>
                      <a:endParaRPr lang="en-US" sz="1100" b="1" dirty="0">
                        <a:latin typeface="Segoe UI"/>
                        <a:cs typeface="Segoe UI"/>
                      </a:endParaRPr>
                    </a:p>
                  </a:txBody>
                  <a:tcPr anchor="ctr">
                    <a:solidFill>
                      <a:srgbClr val="FFA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209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egoe UI"/>
                          <a:cs typeface="Segoe UI"/>
                        </a:rPr>
                        <a:t>2nd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Segoe UI"/>
                          <a:ea typeface="+mn-ea"/>
                          <a:cs typeface="Segoe UI"/>
                        </a:rPr>
                        <a:t>Jake</a:t>
                      </a:r>
                      <a:r>
                        <a:rPr lang="en-US" sz="1100" dirty="0">
                          <a:latin typeface="Segoe UI"/>
                          <a:cs typeface="Segoe UI"/>
                        </a:rPr>
                        <a:t> 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Segoe UI"/>
                          <a:ea typeface="+mn-ea"/>
                          <a:cs typeface="Segoe UI"/>
                        </a:rPr>
                        <a:t>Kurt</a:t>
                      </a:r>
                      <a:r>
                        <a:rPr lang="en-US" sz="1100" baseline="0" dirty="0">
                          <a:latin typeface="Segoe UI"/>
                          <a:cs typeface="Segoe UI"/>
                        </a:rPr>
                        <a:t> 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Segoe UI"/>
                          <a:ea typeface="+mn-ea"/>
                          <a:cs typeface="Segoe UI"/>
                        </a:rPr>
                        <a:t>Aaron</a:t>
                      </a:r>
                      <a:r>
                        <a:rPr lang="en-US" sz="1100" dirty="0">
                          <a:latin typeface="Segoe UI"/>
                          <a:cs typeface="Segoe UI"/>
                        </a:rPr>
                        <a:t> 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Segoe UI"/>
                          <a:ea typeface="+mn-ea"/>
                          <a:cs typeface="Segoe UI"/>
                        </a:rPr>
                        <a:t>Whitney</a:t>
                      </a:r>
                      <a:r>
                        <a:rPr lang="en-US" sz="1100" baseline="0" dirty="0">
                          <a:latin typeface="Segoe UI"/>
                          <a:cs typeface="Segoe UI"/>
                        </a:rPr>
                        <a:t> 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Segoe UI"/>
                          <a:ea typeface="+mn-ea"/>
                          <a:cs typeface="Segoe UI"/>
                        </a:rPr>
                        <a:t>Jim</a:t>
                      </a:r>
                      <a:r>
                        <a:rPr lang="en-US" sz="1100" dirty="0">
                          <a:latin typeface="Segoe UI"/>
                          <a:cs typeface="Segoe UI"/>
                        </a:rPr>
                        <a:t> 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Segoe UI"/>
                          <a:ea typeface="+mn-ea"/>
                          <a:cs typeface="Segoe UI"/>
                        </a:rPr>
                        <a:t>Whitney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Segoe UI"/>
                          <a:ea typeface="+mn-ea"/>
                          <a:cs typeface="Segoe UI"/>
                        </a:rPr>
                        <a:t>Andrew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Segoe UI"/>
                        <a:ea typeface="+mn-ea"/>
                        <a:cs typeface="Segoe UI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209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egoe UI"/>
                          <a:cs typeface="Segoe UI"/>
                        </a:rPr>
                        <a:t>3rd</a:t>
                      </a:r>
                    </a:p>
                  </a:txBody>
                  <a:tcPr anchor="ctr">
                    <a:solidFill>
                      <a:srgbClr val="8A5F1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Segoe UI"/>
                          <a:ea typeface="+mn-ea"/>
                          <a:cs typeface="Segoe UI"/>
                        </a:rPr>
                        <a:t>Trevor</a:t>
                      </a:r>
                      <a:r>
                        <a:rPr lang="en-US" sz="1100" dirty="0">
                          <a:latin typeface="Segoe UI"/>
                          <a:cs typeface="Segoe UI"/>
                        </a:rPr>
                        <a:t> </a:t>
                      </a:r>
                    </a:p>
                  </a:txBody>
                  <a:tcPr anchor="ctr">
                    <a:solidFill>
                      <a:srgbClr val="8A5F1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Segoe UI"/>
                          <a:ea typeface="+mn-ea"/>
                          <a:cs typeface="Segoe UI"/>
                        </a:rPr>
                        <a:t>Andrew</a:t>
                      </a:r>
                      <a:r>
                        <a:rPr lang="en-US" sz="1100" dirty="0">
                          <a:latin typeface="Segoe UI"/>
                          <a:cs typeface="Segoe UI"/>
                        </a:rPr>
                        <a:t> </a:t>
                      </a:r>
                    </a:p>
                  </a:txBody>
                  <a:tcPr anchor="ctr">
                    <a:solidFill>
                      <a:srgbClr val="8A5F1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Segoe UI"/>
                          <a:ea typeface="+mn-ea"/>
                          <a:cs typeface="Segoe UI"/>
                        </a:rPr>
                        <a:t>Sophie</a:t>
                      </a:r>
                      <a:r>
                        <a:rPr lang="en-US" sz="1100" dirty="0">
                          <a:latin typeface="Segoe UI"/>
                          <a:cs typeface="Segoe UI"/>
                        </a:rPr>
                        <a:t> </a:t>
                      </a:r>
                    </a:p>
                  </a:txBody>
                  <a:tcPr anchor="ctr">
                    <a:solidFill>
                      <a:srgbClr val="8A5F1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Segoe UI"/>
                          <a:ea typeface="+mn-ea"/>
                          <a:cs typeface="Segoe UI"/>
                        </a:rPr>
                        <a:t>Andrew</a:t>
                      </a:r>
                      <a:r>
                        <a:rPr lang="en-US" sz="1100" dirty="0">
                          <a:latin typeface="Segoe UI"/>
                          <a:cs typeface="Segoe UI"/>
                        </a:rPr>
                        <a:t> </a:t>
                      </a:r>
                    </a:p>
                  </a:txBody>
                  <a:tcPr anchor="ctr">
                    <a:solidFill>
                      <a:srgbClr val="8A5F1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Segoe UI"/>
                          <a:ea typeface="+mn-ea"/>
                          <a:cs typeface="Segoe UI"/>
                        </a:rPr>
                        <a:t>Kurt</a:t>
                      </a:r>
                      <a:r>
                        <a:rPr lang="en-US" sz="1100" dirty="0">
                          <a:latin typeface="Segoe UI"/>
                          <a:cs typeface="Segoe UI"/>
                        </a:rPr>
                        <a:t> </a:t>
                      </a:r>
                    </a:p>
                  </a:txBody>
                  <a:tcPr anchor="ctr">
                    <a:solidFill>
                      <a:srgbClr val="8A5F1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Segoe UI"/>
                          <a:ea typeface="+mn-ea"/>
                          <a:cs typeface="Segoe UI"/>
                        </a:rPr>
                        <a:t>Albert</a:t>
                      </a:r>
                      <a:r>
                        <a:rPr lang="en-US" sz="1100" dirty="0">
                          <a:latin typeface="Segoe UI"/>
                          <a:cs typeface="Segoe UI"/>
                        </a:rPr>
                        <a:t> </a:t>
                      </a:r>
                    </a:p>
                  </a:txBody>
                  <a:tcPr anchor="ctr">
                    <a:solidFill>
                      <a:srgbClr val="8A5F1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latin typeface="Segoe UI"/>
                          <a:cs typeface="Segoe UI"/>
                        </a:rPr>
                        <a:t>Ryan</a:t>
                      </a:r>
                      <a:endParaRPr lang="en-US" sz="1100" b="1" dirty="0">
                        <a:latin typeface="Segoe UI"/>
                        <a:cs typeface="Segoe UI"/>
                      </a:endParaRPr>
                    </a:p>
                  </a:txBody>
                  <a:tcPr anchor="ctr">
                    <a:solidFill>
                      <a:srgbClr val="8A5F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26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egoe UI"/>
                          <a:cs typeface="Segoe UI"/>
                        </a:rPr>
                        <a:t>Toilet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Segoe UI"/>
                          <a:ea typeface="+mn-ea"/>
                          <a:cs typeface="Segoe UI"/>
                        </a:rPr>
                        <a:t>Bobby</a:t>
                      </a:r>
                      <a:r>
                        <a:rPr lang="en-US" sz="1100" baseline="0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Segoe UI"/>
                          <a:ea typeface="+mn-ea"/>
                          <a:cs typeface="Segoe UI"/>
                        </a:rPr>
                        <a:t>C</a:t>
                      </a:r>
                      <a:r>
                        <a:rPr lang="en-US" sz="1100" baseline="0" dirty="0">
                          <a:latin typeface="Segoe UI"/>
                          <a:cs typeface="Segoe UI"/>
                        </a:rPr>
                        <a:t> 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Segoe UI"/>
                          <a:ea typeface="+mn-ea"/>
                          <a:cs typeface="Segoe UI"/>
                        </a:rPr>
                        <a:t>Bear</a:t>
                      </a:r>
                      <a:r>
                        <a:rPr lang="en-US" sz="1100" dirty="0">
                          <a:latin typeface="Segoe UI"/>
                          <a:cs typeface="Segoe UI"/>
                        </a:rPr>
                        <a:t> 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Segoe UI"/>
                          <a:ea typeface="+mn-ea"/>
                          <a:cs typeface="Segoe UI"/>
                        </a:rPr>
                        <a:t>Sam</a:t>
                      </a:r>
                      <a:r>
                        <a:rPr lang="en-US" sz="1100" dirty="0">
                          <a:latin typeface="Segoe UI"/>
                          <a:cs typeface="Segoe UI"/>
                        </a:rPr>
                        <a:t> 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Segoe UI"/>
                          <a:ea typeface="+mn-ea"/>
                          <a:cs typeface="Segoe UI"/>
                        </a:rPr>
                        <a:t>Jim</a:t>
                      </a:r>
                      <a:r>
                        <a:rPr lang="en-US" sz="1100" dirty="0">
                          <a:latin typeface="Segoe UI"/>
                          <a:cs typeface="Segoe UI"/>
                        </a:rPr>
                        <a:t> 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Segoe UI"/>
                          <a:ea typeface="+mn-ea"/>
                          <a:cs typeface="Segoe UI"/>
                        </a:rPr>
                        <a:t>Sam</a:t>
                      </a:r>
                      <a:r>
                        <a:rPr lang="en-US" sz="1100" dirty="0">
                          <a:latin typeface="Segoe UI"/>
                          <a:cs typeface="Segoe UI"/>
                        </a:rPr>
                        <a:t> 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Segoe UI"/>
                          <a:ea typeface="+mn-ea"/>
                          <a:cs typeface="Segoe UI"/>
                        </a:rPr>
                        <a:t>Trevor</a:t>
                      </a:r>
                      <a:r>
                        <a:rPr lang="en-US" sz="1100" dirty="0">
                          <a:latin typeface="Segoe UI"/>
                          <a:cs typeface="Segoe UI"/>
                        </a:rPr>
                        <a:t> 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Segoe UI"/>
                          <a:cs typeface="Segoe UI"/>
                        </a:rPr>
                        <a:t>Jim</a:t>
                      </a:r>
                      <a:endParaRPr lang="en-US" sz="1100" b="1" dirty="0">
                        <a:latin typeface="Segoe UI"/>
                        <a:cs typeface="Segoe UI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22702"/>
              </p:ext>
            </p:extLst>
          </p:nvPr>
        </p:nvGraphicFramePr>
        <p:xfrm>
          <a:off x="457199" y="969752"/>
          <a:ext cx="8229599" cy="2466792"/>
        </p:xfrm>
        <a:graphic>
          <a:graphicData uri="http://schemas.openxmlformats.org/drawingml/2006/table">
            <a:tbl>
              <a:tblPr/>
              <a:tblGrid>
                <a:gridCol w="759485"/>
                <a:gridCol w="661991"/>
                <a:gridCol w="929403"/>
                <a:gridCol w="946543"/>
                <a:gridCol w="583701"/>
                <a:gridCol w="607365"/>
                <a:gridCol w="567926"/>
                <a:gridCol w="654692"/>
                <a:gridCol w="599478"/>
                <a:gridCol w="583701"/>
                <a:gridCol w="552150"/>
                <a:gridCol w="783164"/>
              </a:tblGrid>
              <a:tr h="4994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Owner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Avg Finish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# Playoff Appearances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% Years </a:t>
                      </a:r>
                      <a:endParaRPr lang="en-US" sz="1100" b="1" i="0" u="none" strike="noStrike" dirty="0" smtClean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Playoffs </a:t>
                      </a: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Made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2019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2018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2017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2016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2015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2014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2013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earnings/losses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1954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Aaron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4.71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4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57.1%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4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1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7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4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2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7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8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008000"/>
                          </a:solidFill>
                          <a:effectLst/>
                          <a:latin typeface="Segoe UI"/>
                          <a:cs typeface="Segoe UI"/>
                        </a:rPr>
                        <a:t>+$</a:t>
                      </a:r>
                      <a:r>
                        <a:rPr lang="en-US" sz="1100" b="0" i="0" u="none" strike="noStrike" dirty="0">
                          <a:solidFill>
                            <a:srgbClr val="008000"/>
                          </a:solidFill>
                          <a:effectLst/>
                          <a:latin typeface="Segoe UI"/>
                          <a:cs typeface="Segoe UI"/>
                        </a:rPr>
                        <a:t>325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4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Bill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5.43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5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71.4%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5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9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1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9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5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5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4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8000"/>
                          </a:solidFill>
                          <a:effectLst/>
                          <a:latin typeface="Segoe UI"/>
                          <a:ea typeface="+mn-ea"/>
                          <a:cs typeface="Segoe UI"/>
                        </a:rPr>
                        <a:t>+$</a:t>
                      </a:r>
                      <a:r>
                        <a:rPr lang="en-US" sz="1100" b="0" i="0" u="none" strike="noStrike" kern="1200" dirty="0">
                          <a:solidFill>
                            <a:srgbClr val="008000"/>
                          </a:solidFill>
                          <a:effectLst/>
                          <a:latin typeface="Segoe UI"/>
                          <a:ea typeface="+mn-ea"/>
                          <a:cs typeface="Segoe UI"/>
                        </a:rPr>
                        <a:t>200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4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Andrew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5.57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4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57.1%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2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7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9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3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4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3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11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Segoe UI"/>
                          <a:ea typeface="+mn-ea"/>
                          <a:cs typeface="Segoe UI"/>
                        </a:rPr>
                        <a:t>-$</a:t>
                      </a:r>
                      <a:r>
                        <a:rPr lang="en-US" sz="11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Segoe UI"/>
                          <a:ea typeface="+mn-ea"/>
                          <a:cs typeface="Segoe UI"/>
                        </a:rPr>
                        <a:t>150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4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Kurt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5.67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4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66.7%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6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6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3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8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9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2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Segoe UI"/>
                          <a:ea typeface="+mn-ea"/>
                          <a:cs typeface="Segoe UI"/>
                        </a:rPr>
                        <a:t>-$</a:t>
                      </a:r>
                      <a:r>
                        <a:rPr lang="en-US" sz="11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Segoe UI"/>
                          <a:ea typeface="+mn-ea"/>
                          <a:cs typeface="Segoe UI"/>
                        </a:rPr>
                        <a:t>250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4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Jake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6.00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5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71.4%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10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4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11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5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6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4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2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Segoe UI"/>
                          <a:ea typeface="+mn-ea"/>
                          <a:cs typeface="Segoe UI"/>
                        </a:rPr>
                        <a:t>-$</a:t>
                      </a:r>
                      <a:r>
                        <a:rPr lang="en-US" sz="11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Segoe UI"/>
                          <a:ea typeface="+mn-ea"/>
                          <a:cs typeface="Segoe UI"/>
                        </a:rPr>
                        <a:t>350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4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Albert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6.20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2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40.0%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7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3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10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10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1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8000"/>
                          </a:solidFill>
                          <a:effectLst/>
                          <a:latin typeface="Segoe UI"/>
                          <a:ea typeface="+mn-ea"/>
                          <a:cs typeface="Segoe UI"/>
                        </a:rPr>
                        <a:t>+$</a:t>
                      </a:r>
                      <a:r>
                        <a:rPr lang="en-US" sz="1100" b="0" i="0" u="none" strike="noStrike" kern="1200" dirty="0">
                          <a:solidFill>
                            <a:srgbClr val="008000"/>
                          </a:solidFill>
                          <a:effectLst/>
                          <a:latin typeface="Segoe UI"/>
                          <a:ea typeface="+mn-ea"/>
                          <a:cs typeface="Segoe UI"/>
                        </a:rPr>
                        <a:t>375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4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Jeff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6.33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1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33.3%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1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10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8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100" b="0" i="0" u="none" strike="noStrike" kern="1200" dirty="0" smtClean="0">
                          <a:solidFill>
                            <a:srgbClr val="008000"/>
                          </a:solidFill>
                          <a:effectLst/>
                          <a:latin typeface="Segoe UI"/>
                          <a:ea typeface="+mn-ea"/>
                          <a:cs typeface="Segoe UI"/>
                        </a:rPr>
                        <a:t>+$</a:t>
                      </a:r>
                      <a:r>
                        <a:rPr lang="en-US" sz="1100" b="0" i="0" u="none" strike="noStrike" kern="1200" dirty="0">
                          <a:solidFill>
                            <a:srgbClr val="008000"/>
                          </a:solidFill>
                          <a:effectLst/>
                          <a:latin typeface="Segoe UI"/>
                          <a:ea typeface="+mn-ea"/>
                          <a:cs typeface="Segoe UI"/>
                        </a:rPr>
                        <a:t>325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4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Trevor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6.57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4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57.1%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8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12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4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6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7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6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3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Segoe UI"/>
                          <a:cs typeface="Segoe UI"/>
                        </a:rPr>
                        <a:t>-$</a:t>
                      </a:r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Segoe UI"/>
                          <a:cs typeface="Segoe UI"/>
                        </a:rPr>
                        <a:t>600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4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Jim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8.60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1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20.0%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11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8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2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12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10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Segoe UI"/>
                          <a:cs typeface="Segoe UI"/>
                        </a:rPr>
                        <a:t>-$</a:t>
                      </a:r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Segoe UI"/>
                          <a:cs typeface="Segoe UI"/>
                        </a:rPr>
                        <a:t>150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4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TrentShall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9.00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0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0.0%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/>
                          <a:cs typeface="Segoe UI"/>
                        </a:rPr>
                        <a:t>9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Segoe UI"/>
                          <a:cs typeface="Segoe UI"/>
                        </a:rPr>
                        <a:t>-$</a:t>
                      </a:r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Segoe UI"/>
                          <a:cs typeface="Segoe UI"/>
                        </a:rPr>
                        <a:t>100</a:t>
                      </a:r>
                    </a:p>
                  </a:txBody>
                  <a:tcPr marL="9352" marR="9352" marT="9352" marB="0" anchor="ctr">
                    <a:lnL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493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0" y="38091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Futura BdCn BT"/>
                <a:cs typeface="Futura BdCn BT"/>
              </a:rPr>
              <a:t>Chatty Chat</a:t>
            </a:r>
            <a:endParaRPr lang="en-US" sz="4800" dirty="0">
              <a:latin typeface="Futura BdCn BT"/>
              <a:cs typeface="Futura BdCn B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0617" y="2628234"/>
            <a:ext cx="1438707" cy="1323439"/>
          </a:xfrm>
          <a:prstGeom prst="rect">
            <a:avLst/>
          </a:prstGeom>
          <a:ln>
            <a:solidFill>
              <a:srgbClr val="2D5BE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Segoe UI"/>
                <a:cs typeface="Segoe UI"/>
              </a:rPr>
              <a:t>Retiring Google Hangouts less the vid share here today</a:t>
            </a:r>
            <a:endParaRPr lang="en-US" sz="1600" dirty="0">
              <a:latin typeface="Segoe UI"/>
              <a:cs typeface="Segoe UI"/>
            </a:endParaRPr>
          </a:p>
        </p:txBody>
      </p:sp>
      <p:pic>
        <p:nvPicPr>
          <p:cNvPr id="3" name="Picture 2" descr="Signal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042" y="1423484"/>
            <a:ext cx="1981200" cy="660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23921" y="2641442"/>
            <a:ext cx="1326131" cy="830997"/>
          </a:xfrm>
          <a:prstGeom prst="rect">
            <a:avLst/>
          </a:prstGeom>
          <a:ln>
            <a:solidFill>
              <a:srgbClr val="2D5BE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Segoe UI"/>
                <a:cs typeface="Segoe UI"/>
              </a:rPr>
              <a:t>Put your name and a photo in</a:t>
            </a:r>
            <a:endParaRPr lang="en-US" sz="1600" dirty="0">
              <a:latin typeface="Segoe UI"/>
              <a:cs typeface="Segoe U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0884" y="2628234"/>
            <a:ext cx="2104774" cy="1323439"/>
          </a:xfrm>
          <a:prstGeom prst="rect">
            <a:avLst/>
          </a:prstGeom>
          <a:ln>
            <a:solidFill>
              <a:srgbClr val="2D5BE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Segoe UI"/>
                <a:cs typeface="Segoe UI"/>
              </a:rPr>
              <a:t>Mute Notifications</a:t>
            </a:r>
          </a:p>
          <a:p>
            <a:pPr algn="ctr"/>
            <a:endParaRPr lang="en-US" sz="1600" dirty="0" smtClean="0">
              <a:latin typeface="Segoe UI"/>
              <a:cs typeface="Segoe UI"/>
            </a:endParaRPr>
          </a:p>
          <a:p>
            <a:pPr algn="ctr"/>
            <a:r>
              <a:rPr lang="en-US" sz="1600" dirty="0" smtClean="0">
                <a:latin typeface="Segoe UI"/>
                <a:cs typeface="Segoe UI"/>
                <a:sym typeface="Wingdings"/>
              </a:rPr>
              <a:t> Sx3 Thread</a:t>
            </a:r>
            <a:endParaRPr lang="en-US" sz="1600" dirty="0" smtClean="0">
              <a:latin typeface="Segoe UI"/>
              <a:cs typeface="Segoe UI"/>
            </a:endParaRPr>
          </a:p>
          <a:p>
            <a:pPr algn="ctr"/>
            <a:r>
              <a:rPr lang="en-US" sz="1600" dirty="0" smtClean="0">
                <a:latin typeface="Segoe UI"/>
                <a:cs typeface="Segoe UI"/>
                <a:sym typeface="Wingdings"/>
              </a:rPr>
              <a:t> </a:t>
            </a:r>
            <a:r>
              <a:rPr lang="en-US" sz="1600" dirty="0" smtClean="0">
                <a:latin typeface="Segoe UI"/>
                <a:cs typeface="Segoe UI"/>
              </a:rPr>
              <a:t>dots upper right </a:t>
            </a:r>
          </a:p>
          <a:p>
            <a:pPr algn="ctr"/>
            <a:r>
              <a:rPr lang="en-US" sz="1600" dirty="0" smtClean="0">
                <a:latin typeface="Segoe UI"/>
                <a:cs typeface="Segoe UI"/>
                <a:sym typeface="Wingdings"/>
              </a:rPr>
              <a:t> Mute Notifications</a:t>
            </a:r>
            <a:endParaRPr lang="en-US" sz="1600" dirty="0">
              <a:latin typeface="Segoe UI"/>
              <a:cs typeface="Segoe UI"/>
              <a:sym typeface="Wingding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40967" y="2622881"/>
            <a:ext cx="2291272" cy="1323439"/>
          </a:xfrm>
          <a:prstGeom prst="rect">
            <a:avLst/>
          </a:prstGeom>
          <a:ln>
            <a:solidFill>
              <a:srgbClr val="2D5BE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Segoe UI"/>
                <a:cs typeface="Segoe UI"/>
              </a:rPr>
              <a:t>You don’t have to catch up on everything.  </a:t>
            </a:r>
            <a:endParaRPr lang="en-US" sz="1600" dirty="0" smtClean="0">
              <a:latin typeface="Segoe UI"/>
              <a:cs typeface="Segoe UI"/>
            </a:endParaRPr>
          </a:p>
          <a:p>
            <a:pPr algn="ctr"/>
            <a:endParaRPr lang="en-US" sz="1600" dirty="0">
              <a:latin typeface="Segoe UI"/>
              <a:cs typeface="Segoe UI"/>
            </a:endParaRPr>
          </a:p>
          <a:p>
            <a:pPr algn="ctr"/>
            <a:r>
              <a:rPr lang="en-US" sz="1600" dirty="0" smtClean="0">
                <a:latin typeface="Segoe UI"/>
                <a:cs typeface="Segoe UI"/>
              </a:rPr>
              <a:t>Just jump in where the conversation is!</a:t>
            </a:r>
          </a:p>
        </p:txBody>
      </p:sp>
    </p:spTree>
    <p:extLst>
      <p:ext uri="{BB962C8B-B14F-4D97-AF65-F5344CB8AC3E}">
        <p14:creationId xmlns:p14="http://schemas.microsoft.com/office/powerpoint/2010/main" val="2977352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Box 137"/>
          <p:cNvSpPr txBox="1"/>
          <p:nvPr/>
        </p:nvSpPr>
        <p:spPr>
          <a:xfrm>
            <a:off x="0" y="38091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Futura BdCn BT"/>
                <a:cs typeface="Futura BdCn BT"/>
              </a:rPr>
              <a:t>Chatty Chat</a:t>
            </a:r>
            <a:endParaRPr lang="en-US" sz="4800" dirty="0">
              <a:latin typeface="Futura BdCn BT"/>
              <a:cs typeface="Futura BdCn BT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550617" y="2628234"/>
            <a:ext cx="1438707" cy="1323439"/>
          </a:xfrm>
          <a:prstGeom prst="rect">
            <a:avLst/>
          </a:prstGeom>
          <a:ln>
            <a:solidFill>
              <a:srgbClr val="2D5BE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Segoe UI"/>
                <a:cs typeface="Segoe UI"/>
              </a:rPr>
              <a:t>Retiring Google Hangouts less the vid share here today</a:t>
            </a:r>
            <a:endParaRPr lang="en-US" sz="1600" dirty="0">
              <a:latin typeface="Segoe UI"/>
              <a:cs typeface="Segoe UI"/>
            </a:endParaRPr>
          </a:p>
        </p:txBody>
      </p:sp>
      <p:pic>
        <p:nvPicPr>
          <p:cNvPr id="140" name="Picture 139" descr="Signal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042" y="1423484"/>
            <a:ext cx="1981200" cy="660400"/>
          </a:xfrm>
          <a:prstGeom prst="rect">
            <a:avLst/>
          </a:prstGeom>
        </p:spPr>
      </p:pic>
      <p:sp>
        <p:nvSpPr>
          <p:cNvPr id="141" name="Rectangle 140"/>
          <p:cNvSpPr/>
          <p:nvPr/>
        </p:nvSpPr>
        <p:spPr>
          <a:xfrm>
            <a:off x="2323921" y="2641442"/>
            <a:ext cx="1326131" cy="830997"/>
          </a:xfrm>
          <a:prstGeom prst="rect">
            <a:avLst/>
          </a:prstGeom>
          <a:ln>
            <a:solidFill>
              <a:srgbClr val="2D5BE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Segoe UI"/>
                <a:cs typeface="Segoe UI"/>
              </a:rPr>
              <a:t>Put your name and a photo in</a:t>
            </a:r>
            <a:endParaRPr lang="en-US" sz="1600" dirty="0">
              <a:latin typeface="Segoe UI"/>
              <a:cs typeface="Segoe UI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3960884" y="2628234"/>
            <a:ext cx="2104774" cy="1323439"/>
          </a:xfrm>
          <a:prstGeom prst="rect">
            <a:avLst/>
          </a:prstGeom>
          <a:ln>
            <a:solidFill>
              <a:srgbClr val="2D5BE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Segoe UI"/>
                <a:cs typeface="Segoe UI"/>
              </a:rPr>
              <a:t>Mute Notifications</a:t>
            </a:r>
          </a:p>
          <a:p>
            <a:pPr algn="ctr"/>
            <a:endParaRPr lang="en-US" sz="1600" dirty="0" smtClean="0">
              <a:latin typeface="Segoe UI"/>
              <a:cs typeface="Segoe UI"/>
            </a:endParaRPr>
          </a:p>
          <a:p>
            <a:pPr algn="ctr"/>
            <a:r>
              <a:rPr lang="en-US" sz="1600" dirty="0" smtClean="0">
                <a:latin typeface="Segoe UI"/>
                <a:cs typeface="Segoe UI"/>
                <a:sym typeface="Wingdings"/>
              </a:rPr>
              <a:t> Sx3 Thread</a:t>
            </a:r>
            <a:endParaRPr lang="en-US" sz="1600" dirty="0" smtClean="0">
              <a:latin typeface="Segoe UI"/>
              <a:cs typeface="Segoe UI"/>
            </a:endParaRPr>
          </a:p>
          <a:p>
            <a:pPr algn="ctr"/>
            <a:r>
              <a:rPr lang="en-US" sz="1600" dirty="0" smtClean="0">
                <a:latin typeface="Segoe UI"/>
                <a:cs typeface="Segoe UI"/>
                <a:sym typeface="Wingdings"/>
              </a:rPr>
              <a:t> </a:t>
            </a:r>
            <a:r>
              <a:rPr lang="en-US" sz="1600" dirty="0" smtClean="0">
                <a:latin typeface="Segoe UI"/>
                <a:cs typeface="Segoe UI"/>
              </a:rPr>
              <a:t>dots upper right </a:t>
            </a:r>
          </a:p>
          <a:p>
            <a:pPr algn="ctr"/>
            <a:r>
              <a:rPr lang="en-US" sz="1600" dirty="0" smtClean="0">
                <a:latin typeface="Segoe UI"/>
                <a:cs typeface="Segoe UI"/>
                <a:sym typeface="Wingdings"/>
              </a:rPr>
              <a:t> Mute Notifications</a:t>
            </a:r>
            <a:endParaRPr lang="en-US" sz="1600" dirty="0">
              <a:latin typeface="Segoe UI"/>
              <a:cs typeface="Segoe UI"/>
              <a:sym typeface="Wingdings"/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6340967" y="2622881"/>
            <a:ext cx="2291272" cy="1323439"/>
          </a:xfrm>
          <a:prstGeom prst="rect">
            <a:avLst/>
          </a:prstGeom>
          <a:ln>
            <a:solidFill>
              <a:srgbClr val="2D5BE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Segoe UI"/>
                <a:cs typeface="Segoe UI"/>
              </a:rPr>
              <a:t>You don’t have to catch up on everything.  </a:t>
            </a:r>
            <a:endParaRPr lang="en-US" sz="1600" dirty="0" smtClean="0">
              <a:latin typeface="Segoe UI"/>
              <a:cs typeface="Segoe UI"/>
            </a:endParaRPr>
          </a:p>
          <a:p>
            <a:pPr algn="ctr"/>
            <a:endParaRPr lang="en-US" sz="1600" dirty="0">
              <a:latin typeface="Segoe UI"/>
              <a:cs typeface="Segoe UI"/>
            </a:endParaRPr>
          </a:p>
          <a:p>
            <a:pPr algn="ctr"/>
            <a:r>
              <a:rPr lang="en-US" sz="1600" dirty="0" smtClean="0">
                <a:latin typeface="Segoe UI"/>
                <a:cs typeface="Segoe UI"/>
              </a:rPr>
              <a:t>Just jump in where the conversation is!</a:t>
            </a:r>
          </a:p>
        </p:txBody>
      </p:sp>
      <p:pic>
        <p:nvPicPr>
          <p:cNvPr id="14" name="Dizzy - Girl From Ipane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85324" y="4651270"/>
            <a:ext cx="812800" cy="812800"/>
          </a:xfrm>
          <a:prstGeom prst="rect">
            <a:avLst/>
          </a:prstGeom>
        </p:spPr>
      </p:pic>
      <p:grpSp>
        <p:nvGrpSpPr>
          <p:cNvPr id="126" name="Group 125"/>
          <p:cNvGrpSpPr/>
          <p:nvPr/>
        </p:nvGrpSpPr>
        <p:grpSpPr>
          <a:xfrm>
            <a:off x="0" y="0"/>
            <a:ext cx="9218526" cy="5143499"/>
            <a:chOff x="0" y="0"/>
            <a:chExt cx="9218526" cy="5143499"/>
          </a:xfrm>
        </p:grpSpPr>
        <p:sp>
          <p:nvSpPr>
            <p:cNvPr id="127" name="Rectangle 126"/>
            <p:cNvSpPr/>
            <p:nvPr/>
          </p:nvSpPr>
          <p:spPr>
            <a:xfrm>
              <a:off x="0" y="0"/>
              <a:ext cx="9181263" cy="51434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8" name="Picture 127"/>
            <p:cNvPicPr>
              <a:picLocks noChangeAspect="1"/>
            </p:cNvPicPr>
            <p:nvPr/>
          </p:nvPicPr>
          <p:blipFill rotWithShape="1">
            <a:blip r:embed="rId6"/>
            <a:srcRect l="25327" r="17205" b="14699"/>
            <a:stretch/>
          </p:blipFill>
          <p:spPr>
            <a:xfrm>
              <a:off x="7820746" y="735268"/>
              <a:ext cx="1122325" cy="1111154"/>
            </a:xfrm>
            <a:prstGeom prst="ellipse">
              <a:avLst/>
            </a:prstGeom>
          </p:spPr>
        </p:pic>
        <p:pic>
          <p:nvPicPr>
            <p:cNvPr id="129" name="Picture 128" descr="FB_IMG_1598373608813.jp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44" b="10426"/>
            <a:stretch/>
          </p:blipFill>
          <p:spPr>
            <a:xfrm>
              <a:off x="2793158" y="366598"/>
              <a:ext cx="1115158" cy="1107091"/>
            </a:xfrm>
            <a:prstGeom prst="ellipse">
              <a:avLst/>
            </a:prstGeom>
          </p:spPr>
        </p:pic>
        <p:pic>
          <p:nvPicPr>
            <p:cNvPr id="130" name="Picture 129" descr="FB_IMG_1598373635085.jp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732" b="48543"/>
            <a:stretch/>
          </p:blipFill>
          <p:spPr>
            <a:xfrm>
              <a:off x="257547" y="717504"/>
              <a:ext cx="1122325" cy="1121901"/>
            </a:xfrm>
            <a:prstGeom prst="ellipse">
              <a:avLst/>
            </a:prstGeom>
          </p:spPr>
        </p:pic>
        <p:sp>
          <p:nvSpPr>
            <p:cNvPr id="131" name="TextBox 130"/>
            <p:cNvSpPr txBox="1"/>
            <p:nvPr/>
          </p:nvSpPr>
          <p:spPr>
            <a:xfrm>
              <a:off x="37263" y="2338629"/>
              <a:ext cx="9181263" cy="132343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96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Futura BdCn BT"/>
                  <a:cs typeface="Futura BdCn BT"/>
                </a:rPr>
                <a:t>Kurt Contribution</a:t>
              </a:r>
              <a:endParaRPr lang="en-US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utura BdCn BT"/>
                <a:cs typeface="Futura BdCn BT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0" y="3013714"/>
              <a:ext cx="9181263" cy="132343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0000"/>
                  </a:solidFill>
                  <a:latin typeface="C Futura Condensed"/>
                  <a:cs typeface="C Futura Condensed"/>
                </a:rPr>
                <a:t>astute fantasy analysis and commentary in our chat</a:t>
              </a:r>
              <a:endParaRPr lang="en-US" sz="2800" b="1" dirty="0">
                <a:solidFill>
                  <a:srgbClr val="000000"/>
                </a:solidFill>
                <a:latin typeface="C Futura Condensed"/>
                <a:cs typeface="C Futura Condensed"/>
              </a:endParaRPr>
            </a:p>
          </p:txBody>
        </p:sp>
        <p:pic>
          <p:nvPicPr>
            <p:cNvPr id="133" name="Picture 132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8811" y="463444"/>
              <a:ext cx="1122176" cy="1122176"/>
            </a:xfrm>
            <a:prstGeom prst="ellipse">
              <a:avLst/>
            </a:prstGeom>
          </p:spPr>
        </p:pic>
        <p:pic>
          <p:nvPicPr>
            <p:cNvPr id="134" name="Picture 133" descr="FB_IMG_1598373524700.jpg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36" b="32702"/>
            <a:stretch/>
          </p:blipFill>
          <p:spPr>
            <a:xfrm>
              <a:off x="5300851" y="366598"/>
              <a:ext cx="1114882" cy="1107091"/>
            </a:xfrm>
            <a:prstGeom prst="ellipse">
              <a:avLst/>
            </a:prstGeom>
          </p:spPr>
        </p:pic>
        <p:pic>
          <p:nvPicPr>
            <p:cNvPr id="135" name="Picture 134" descr="FB_IMG_1598373571628.jpg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25" t="2364"/>
            <a:stretch/>
          </p:blipFill>
          <p:spPr>
            <a:xfrm>
              <a:off x="6548682" y="544664"/>
              <a:ext cx="1111925" cy="1107091"/>
            </a:xfrm>
            <a:prstGeom prst="ellipse">
              <a:avLst/>
            </a:prstGeom>
          </p:spPr>
        </p:pic>
        <p:pic>
          <p:nvPicPr>
            <p:cNvPr id="136" name="Picture 135" descr="FB_IMG_1598373600874.jpg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96" r="11037"/>
            <a:stretch/>
          </p:blipFill>
          <p:spPr>
            <a:xfrm>
              <a:off x="4044366" y="266447"/>
              <a:ext cx="1112512" cy="1107092"/>
            </a:xfrm>
            <a:prstGeom prst="ellipse">
              <a:avLst/>
            </a:prstGeom>
          </p:spPr>
        </p:pic>
      </p:grpSp>
      <p:sp>
        <p:nvSpPr>
          <p:cNvPr id="137" name="TextBox 136"/>
          <p:cNvSpPr txBox="1"/>
          <p:nvPr/>
        </p:nvSpPr>
        <p:spPr>
          <a:xfrm>
            <a:off x="515094" y="3652198"/>
            <a:ext cx="8259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XBO Futura ExtraBoldOblique"/>
                <a:cs typeface="XBO Futura ExtraBoldOblique"/>
              </a:rPr>
              <a:t>“That’s just your normal digestive system on travel days.”</a:t>
            </a:r>
            <a:endParaRPr lang="en-US" sz="2800" dirty="0">
              <a:solidFill>
                <a:schemeClr val="bg1"/>
              </a:solidFill>
              <a:latin typeface="XBO Futura ExtraBoldOblique"/>
              <a:cs typeface="XBO Futura ExtraBoldOblique"/>
            </a:endParaRPr>
          </a:p>
        </p:txBody>
      </p:sp>
    </p:spTree>
    <p:extLst>
      <p:ext uri="{BB962C8B-B14F-4D97-AF65-F5344CB8AC3E}">
        <p14:creationId xmlns:p14="http://schemas.microsoft.com/office/powerpoint/2010/main" val="301506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1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5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02900" y="702216"/>
            <a:ext cx="539474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 smtClean="0">
                <a:latin typeface="Futura BdCn BT"/>
                <a:cs typeface="Futura BdCn BT"/>
              </a:rPr>
              <a:t>2019</a:t>
            </a:r>
            <a:endParaRPr lang="en-US" sz="13800" dirty="0">
              <a:latin typeface="Futura BdCn BT"/>
              <a:cs typeface="Futura BdCn B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34046" y="2669766"/>
            <a:ext cx="5263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Futura BdCn BT"/>
                <a:cs typeface="Futura BdCn BT"/>
              </a:rPr>
              <a:t>Looking Back…</a:t>
            </a:r>
          </a:p>
        </p:txBody>
      </p:sp>
    </p:spTree>
    <p:extLst>
      <p:ext uri="{BB962C8B-B14F-4D97-AF65-F5344CB8AC3E}">
        <p14:creationId xmlns:p14="http://schemas.microsoft.com/office/powerpoint/2010/main" val="1143203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1834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Futura BdCn BT"/>
                <a:cs typeface="Futura BdCn BT"/>
              </a:rPr>
              <a:t>2019 - Results</a:t>
            </a:r>
            <a:endParaRPr lang="en-US" sz="3200" dirty="0">
              <a:solidFill>
                <a:srgbClr val="FFA600"/>
              </a:solidFill>
              <a:latin typeface="Futura BdCn BT"/>
              <a:cs typeface="Futura BdCn BT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9027311"/>
              </p:ext>
            </p:extLst>
          </p:nvPr>
        </p:nvGraphicFramePr>
        <p:xfrm>
          <a:off x="4716162" y="2743409"/>
          <a:ext cx="2154163" cy="2122398"/>
        </p:xfrm>
        <a:graphic>
          <a:graphicData uri="http://schemas.openxmlformats.org/drawingml/2006/table">
            <a:tbl>
              <a:tblPr/>
              <a:tblGrid>
                <a:gridCol w="691369"/>
                <a:gridCol w="385713"/>
                <a:gridCol w="385711"/>
                <a:gridCol w="691370"/>
              </a:tblGrid>
              <a:tr h="29359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Regular Season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146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Jeff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10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3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1,889.28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6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Ryan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9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4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1,997.76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6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Kurt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9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4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1,872.58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6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Bill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8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5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2,073.44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6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Aaron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8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5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1,938.72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6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Andrew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8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5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/>
                          <a:cs typeface="Segoe UI"/>
                        </a:rPr>
                        <a:t>1,851.18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6799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6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Albert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7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6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1,695.26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6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Jake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6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7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1,820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6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Trevor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6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7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1,775.42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6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TrentShall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5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8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1,787.96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6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Jim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2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11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1,619.52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965998"/>
              </p:ext>
            </p:extLst>
          </p:nvPr>
        </p:nvGraphicFramePr>
        <p:xfrm>
          <a:off x="2050065" y="2875317"/>
          <a:ext cx="2502390" cy="2014248"/>
        </p:xfrm>
        <a:graphic>
          <a:graphicData uri="http://schemas.openxmlformats.org/drawingml/2006/table">
            <a:tbl>
              <a:tblPr/>
              <a:tblGrid>
                <a:gridCol w="1251195"/>
                <a:gridCol w="1251195"/>
              </a:tblGrid>
              <a:tr h="2517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Aaron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4</a:t>
                      </a:r>
                      <a:r>
                        <a:rPr lang="en-US" sz="1200" b="0" i="0" u="none" strike="noStrike" baseline="30000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th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17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Bill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5</a:t>
                      </a:r>
                      <a:r>
                        <a:rPr lang="en-US" sz="1200" b="0" i="0" u="none" strike="noStrike" baseline="30000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th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17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Kurt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6</a:t>
                      </a:r>
                      <a:r>
                        <a:rPr lang="en-US" sz="1200" b="0" i="0" u="none" strike="noStrike" baseline="30000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th</a:t>
                      </a:r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 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17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Albert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7</a:t>
                      </a:r>
                      <a:r>
                        <a:rPr lang="en-US" sz="1200" b="0" i="0" u="none" strike="noStrike" baseline="30000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th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17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Trevor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8</a:t>
                      </a:r>
                      <a:r>
                        <a:rPr lang="en-US" sz="1200" b="0" i="0" u="none" strike="noStrike" baseline="30000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th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17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TrentShall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9</a:t>
                      </a:r>
                      <a:r>
                        <a:rPr lang="en-US" sz="1200" b="0" i="0" u="none" strike="noStrike" baseline="30000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th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17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Jake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10</a:t>
                      </a:r>
                      <a:r>
                        <a:rPr lang="en-US" sz="1200" b="0" i="0" u="none" strike="noStrike" baseline="30000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th</a:t>
                      </a:r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 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17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Jim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11</a:t>
                      </a:r>
                      <a:r>
                        <a:rPr lang="en-US" sz="1200" b="0" i="0" u="none" strike="noStrike" baseline="30000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th</a:t>
                      </a:r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egoe UI"/>
                          <a:cs typeface="Segoe UI"/>
                        </a:rPr>
                        <a:t> 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3" name="Picture 2" descr="2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335" y="915612"/>
            <a:ext cx="1087529" cy="1087529"/>
          </a:xfrm>
          <a:prstGeom prst="rect">
            <a:avLst/>
          </a:prstGeom>
        </p:spPr>
      </p:pic>
      <p:pic>
        <p:nvPicPr>
          <p:cNvPr id="4" name="Picture 3" descr="3r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651" y="931390"/>
            <a:ext cx="1087529" cy="1087529"/>
          </a:xfrm>
          <a:prstGeom prst="rect">
            <a:avLst/>
          </a:prstGeom>
        </p:spPr>
      </p:pic>
      <p:pic>
        <p:nvPicPr>
          <p:cNvPr id="13" name="Picture 12" descr="Sx3_TrophyOn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68" y="550364"/>
            <a:ext cx="870524" cy="1543728"/>
          </a:xfrm>
          <a:prstGeom prst="rect">
            <a:avLst/>
          </a:prstGeom>
        </p:spPr>
      </p:pic>
      <p:pic>
        <p:nvPicPr>
          <p:cNvPr id="14" name="Picture 13" descr="Sx3_UnicornTeeCutou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624" y="469603"/>
            <a:ext cx="1779038" cy="16545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09284" y="2027156"/>
            <a:ext cx="125313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Futura BdCn BT"/>
                <a:cs typeface="Futura BdCn BT"/>
              </a:rPr>
              <a:t>Jeff</a:t>
            </a:r>
            <a:endParaRPr lang="en-US" sz="3200" dirty="0">
              <a:solidFill>
                <a:srgbClr val="FFA600"/>
              </a:solidFill>
              <a:latin typeface="Futura BdCn BT"/>
              <a:cs typeface="Futura BdCn B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23980" y="2034992"/>
            <a:ext cx="19302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Futura BdCn BT"/>
                <a:cs typeface="Futura BdCn BT"/>
              </a:rPr>
              <a:t>Andrew</a:t>
            </a:r>
            <a:endParaRPr lang="en-US" sz="3200" dirty="0">
              <a:solidFill>
                <a:srgbClr val="FFA600"/>
              </a:solidFill>
              <a:latin typeface="Futura BdCn BT"/>
              <a:cs typeface="Futura BdCn B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63737" y="2024750"/>
            <a:ext cx="133996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Futura BdCn BT"/>
                <a:cs typeface="Futura BdCn BT"/>
              </a:rPr>
              <a:t>Ryan</a:t>
            </a:r>
            <a:endParaRPr lang="en-US" sz="3200" dirty="0">
              <a:solidFill>
                <a:srgbClr val="FFA600"/>
              </a:solidFill>
              <a:latin typeface="Futura BdCn BT"/>
              <a:cs typeface="Futura BdCn B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22425" y="2024751"/>
            <a:ext cx="148067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Futura BdCn BT"/>
                <a:cs typeface="Futura BdCn BT"/>
              </a:rPr>
              <a:t>Jim</a:t>
            </a:r>
            <a:endParaRPr lang="en-US" sz="3200" dirty="0">
              <a:solidFill>
                <a:srgbClr val="FFA600"/>
              </a:solidFill>
              <a:latin typeface="Futura BdCn BT"/>
              <a:cs typeface="Futura BdCn BT"/>
            </a:endParaRPr>
          </a:p>
        </p:txBody>
      </p:sp>
    </p:spTree>
    <p:extLst>
      <p:ext uri="{BB962C8B-B14F-4D97-AF65-F5344CB8AC3E}">
        <p14:creationId xmlns:p14="http://schemas.microsoft.com/office/powerpoint/2010/main" val="3549258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B23485-EBAD-4092-950E-9A74C86EFD11}"/>
              </a:ext>
            </a:extLst>
          </p:cNvPr>
          <p:cNvSpPr/>
          <p:nvPr/>
        </p:nvSpPr>
        <p:spPr>
          <a:xfrm>
            <a:off x="1" y="1"/>
            <a:ext cx="9143999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55780" y="1266555"/>
            <a:ext cx="1355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  <a:latin typeface="Segoe UI"/>
                <a:cs typeface="Segoe UI"/>
              </a:rPr>
              <a:t>PLAYOFFS</a:t>
            </a:r>
            <a:r>
              <a:rPr lang="en-US" sz="1600" dirty="0" smtClean="0">
                <a:solidFill>
                  <a:srgbClr val="FFFFFF"/>
                </a:solidFill>
                <a:latin typeface="Segoe UI"/>
                <a:cs typeface="Segoe UI"/>
              </a:rPr>
              <a:t>   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  <a:latin typeface="Segoe UI"/>
                <a:cs typeface="Segoe UI"/>
              </a:rPr>
              <a:t>1 seed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  <a:latin typeface="Segoe UI"/>
                <a:cs typeface="Segoe UI"/>
              </a:rPr>
              <a:t>196 </a:t>
            </a:r>
            <a:r>
              <a:rPr lang="en-US" sz="1600" dirty="0" err="1" smtClean="0">
                <a:solidFill>
                  <a:srgbClr val="FFFFFF"/>
                </a:solidFill>
                <a:latin typeface="Segoe UI"/>
                <a:cs typeface="Segoe UI"/>
              </a:rPr>
              <a:t>pts</a:t>
            </a:r>
            <a:r>
              <a:rPr lang="en-US" sz="1600" dirty="0" smtClean="0">
                <a:solidFill>
                  <a:srgbClr val="FFFFFF"/>
                </a:solidFill>
                <a:latin typeface="Segoe UI"/>
                <a:cs typeface="Segoe UI"/>
              </a:rPr>
              <a:t>/</a:t>
            </a:r>
            <a:r>
              <a:rPr lang="en-US" sz="1600" dirty="0" err="1" smtClean="0">
                <a:solidFill>
                  <a:srgbClr val="FFFFFF"/>
                </a:solidFill>
                <a:latin typeface="Segoe UI"/>
                <a:cs typeface="Segoe UI"/>
              </a:rPr>
              <a:t>wk</a:t>
            </a:r>
            <a:endParaRPr lang="en-US" sz="1600" dirty="0">
              <a:solidFill>
                <a:srgbClr val="FFFFFF"/>
              </a:solidFill>
              <a:latin typeface="Segoe UI"/>
              <a:cs typeface="Segoe U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4700404"/>
              </p:ext>
            </p:extLst>
          </p:nvPr>
        </p:nvGraphicFramePr>
        <p:xfrm>
          <a:off x="4987476" y="1493756"/>
          <a:ext cx="3569267" cy="3108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30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310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2516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7941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Segoe UI"/>
                          <a:cs typeface="Segoe UI"/>
                        </a:rPr>
                        <a:t>Lamar Jackson</a:t>
                      </a:r>
                      <a:endParaRPr lang="en-US" sz="1200" dirty="0">
                        <a:solidFill>
                          <a:schemeClr val="bg1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Segoe UI"/>
                          <a:cs typeface="Segoe UI"/>
                        </a:rPr>
                        <a:t>QB1</a:t>
                      </a:r>
                      <a:endParaRPr lang="en-US" sz="1200" dirty="0">
                        <a:solidFill>
                          <a:schemeClr val="bg1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egoe UI"/>
                          <a:cs typeface="Segoe UI"/>
                        </a:rPr>
                        <a:t>$26 Draft</a:t>
                      </a:r>
                      <a:endParaRPr lang="en-US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9483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chemeClr val="bg1"/>
                          </a:solidFill>
                          <a:latin typeface="Segoe UI"/>
                          <a:cs typeface="Segoe UI"/>
                        </a:rPr>
                        <a:t>Kyler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Segoe UI"/>
                          <a:cs typeface="Segoe UI"/>
                        </a:rPr>
                        <a:t> Murray</a:t>
                      </a:r>
                      <a:endParaRPr lang="en-US" sz="1200" dirty="0">
                        <a:solidFill>
                          <a:schemeClr val="bg1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Segoe UI"/>
                          <a:cs typeface="Segoe UI"/>
                        </a:rPr>
                        <a:t>QB7</a:t>
                      </a:r>
                      <a:endParaRPr lang="en-US" sz="1200" dirty="0">
                        <a:solidFill>
                          <a:schemeClr val="bg1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egoe UI"/>
                          <a:cs typeface="Segoe UI"/>
                        </a:rPr>
                        <a:t>$18</a:t>
                      </a:r>
                      <a:r>
                        <a:rPr lang="en-US" sz="12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egoe UI"/>
                          <a:cs typeface="Segoe UI"/>
                        </a:rPr>
                        <a:t> Draft</a:t>
                      </a:r>
                      <a:endParaRPr lang="en-US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68572927"/>
                  </a:ext>
                </a:extLst>
              </a:tr>
              <a:tr h="179419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41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Segoe UI"/>
                          <a:cs typeface="Segoe UI"/>
                        </a:rPr>
                        <a:t>Miles Sanders</a:t>
                      </a:r>
                      <a:endParaRPr lang="en-US" sz="1200" dirty="0">
                        <a:solidFill>
                          <a:schemeClr val="bg1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Segoe UI"/>
                          <a:cs typeface="Segoe UI"/>
                        </a:rPr>
                        <a:t>RB13</a:t>
                      </a:r>
                      <a:endParaRPr lang="en-US" sz="1200" dirty="0">
                        <a:solidFill>
                          <a:schemeClr val="bg1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7F7F7F"/>
                          </a:solidFill>
                          <a:latin typeface="Segoe UI"/>
                          <a:cs typeface="Segoe UI"/>
                        </a:rPr>
                        <a:t>$15 Draft</a:t>
                      </a:r>
                      <a:endParaRPr lang="en-US" sz="1200" dirty="0">
                        <a:solidFill>
                          <a:srgbClr val="7F7F7F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41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Segoe UI"/>
                          <a:cs typeface="Segoe UI"/>
                        </a:rPr>
                        <a:t>Joe </a:t>
                      </a:r>
                      <a:r>
                        <a:rPr lang="en-US" sz="1200" dirty="0" err="1" smtClean="0">
                          <a:solidFill>
                            <a:schemeClr val="bg1"/>
                          </a:solidFill>
                          <a:latin typeface="Segoe UI"/>
                          <a:cs typeface="Segoe UI"/>
                        </a:rPr>
                        <a:t>Mixon</a:t>
                      </a:r>
                      <a:endParaRPr lang="en-US" sz="1200" dirty="0">
                        <a:solidFill>
                          <a:schemeClr val="bg1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Segoe UI"/>
                          <a:cs typeface="Segoe UI"/>
                        </a:rPr>
                        <a:t>RB14</a:t>
                      </a:r>
                      <a:endParaRPr lang="en-US" sz="1200" dirty="0">
                        <a:solidFill>
                          <a:schemeClr val="bg1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rgbClr val="7F7F7F"/>
                          </a:solidFill>
                          <a:latin typeface="Segoe UI"/>
                          <a:cs typeface="Segoe UI"/>
                        </a:rPr>
                        <a:t>Wk</a:t>
                      </a:r>
                      <a:r>
                        <a:rPr lang="en-US" sz="1200" dirty="0" smtClean="0">
                          <a:solidFill>
                            <a:srgbClr val="7F7F7F"/>
                          </a:solidFill>
                          <a:latin typeface="Segoe UI"/>
                          <a:cs typeface="Segoe UI"/>
                        </a:rPr>
                        <a:t> 8 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  <a:latin typeface="Segoe UI"/>
                          <a:cs typeface="Segoe UI"/>
                        </a:rPr>
                        <a:t>FA</a:t>
                      </a:r>
                      <a:endParaRPr lang="en-US" sz="1200" dirty="0">
                        <a:solidFill>
                          <a:srgbClr val="FF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941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Segoe UI"/>
                          <a:cs typeface="Segoe UI"/>
                        </a:rPr>
                        <a:t>Kenyan Drake</a:t>
                      </a:r>
                      <a:endParaRPr lang="en-US" sz="1200" dirty="0">
                        <a:solidFill>
                          <a:schemeClr val="bg1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Segoe UI"/>
                          <a:cs typeface="Segoe UI"/>
                        </a:rPr>
                        <a:t>RB15</a:t>
                      </a:r>
                      <a:endParaRPr lang="en-US" sz="1200" dirty="0">
                        <a:solidFill>
                          <a:schemeClr val="bg1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7F7F7F"/>
                          </a:solidFill>
                          <a:latin typeface="Segoe UI"/>
                          <a:cs typeface="Segoe UI"/>
                        </a:rPr>
                        <a:t>$8 Draft</a:t>
                      </a:r>
                      <a:endParaRPr lang="en-US" sz="1200" dirty="0">
                        <a:solidFill>
                          <a:srgbClr val="7F7F7F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941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Segoe UI"/>
                          <a:cs typeface="Segoe UI"/>
                        </a:rPr>
                        <a:t>James White</a:t>
                      </a:r>
                      <a:endParaRPr lang="en-US" sz="1200" dirty="0">
                        <a:solidFill>
                          <a:schemeClr val="bg1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Segoe UI"/>
                          <a:cs typeface="Segoe UI"/>
                        </a:rPr>
                        <a:t>RB18</a:t>
                      </a:r>
                      <a:endParaRPr lang="en-US" sz="1200" dirty="0">
                        <a:solidFill>
                          <a:schemeClr val="bg1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7F7F7F"/>
                          </a:solidFill>
                          <a:latin typeface="Segoe UI"/>
                          <a:cs typeface="Segoe UI"/>
                        </a:rPr>
                        <a:t>$14</a:t>
                      </a:r>
                      <a:r>
                        <a:rPr lang="en-US" sz="1200" baseline="0" dirty="0" smtClean="0">
                          <a:solidFill>
                            <a:srgbClr val="7F7F7F"/>
                          </a:solidFill>
                          <a:latin typeface="Segoe UI"/>
                          <a:cs typeface="Segoe UI"/>
                        </a:rPr>
                        <a:t> Draft</a:t>
                      </a:r>
                      <a:endParaRPr lang="en-US" sz="1200" dirty="0">
                        <a:solidFill>
                          <a:srgbClr val="7F7F7F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41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Segoe UI"/>
                          <a:cs typeface="Segoe UI"/>
                        </a:rPr>
                        <a:t>David Montgomery</a:t>
                      </a:r>
                      <a:endParaRPr lang="en-US" sz="1200" dirty="0">
                        <a:solidFill>
                          <a:schemeClr val="bg1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Segoe UI"/>
                          <a:cs typeface="Segoe UI"/>
                        </a:rPr>
                        <a:t>RB25</a:t>
                      </a:r>
                      <a:endParaRPr lang="en-US" sz="1200" dirty="0">
                        <a:solidFill>
                          <a:schemeClr val="bg1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7F7F7F"/>
                          </a:solidFill>
                          <a:latin typeface="Segoe UI"/>
                          <a:cs typeface="Segoe UI"/>
                        </a:rPr>
                        <a:t>$16 Draft</a:t>
                      </a:r>
                      <a:endParaRPr lang="en-US" sz="1200" dirty="0">
                        <a:solidFill>
                          <a:srgbClr val="7F7F7F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419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7F7F7F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419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chemeClr val="bg1"/>
                          </a:solidFill>
                          <a:latin typeface="Segoe UI"/>
                          <a:cs typeface="Segoe UI"/>
                        </a:rPr>
                        <a:t>DeVante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Segoe UI"/>
                          <a:cs typeface="Segoe UI"/>
                        </a:rPr>
                        <a:t> Parker</a:t>
                      </a:r>
                      <a:endParaRPr lang="en-US" sz="1200" dirty="0">
                        <a:solidFill>
                          <a:schemeClr val="bg1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Segoe UI"/>
                          <a:cs typeface="Segoe UI"/>
                        </a:rPr>
                        <a:t>WR12</a:t>
                      </a:r>
                      <a:endParaRPr lang="en-US" sz="1200" dirty="0">
                        <a:solidFill>
                          <a:schemeClr val="bg1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rgbClr val="7F7F7F"/>
                          </a:solidFill>
                          <a:latin typeface="Segoe UI"/>
                          <a:cs typeface="Segoe UI"/>
                        </a:rPr>
                        <a:t>Wk</a:t>
                      </a:r>
                      <a:r>
                        <a:rPr lang="en-US" sz="1200" dirty="0" smtClean="0">
                          <a:solidFill>
                            <a:srgbClr val="7F7F7F"/>
                          </a:solidFill>
                          <a:latin typeface="Segoe UI"/>
                          <a:cs typeface="Segoe UI"/>
                        </a:rPr>
                        <a:t> 10 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  <a:latin typeface="Segoe UI"/>
                          <a:cs typeface="Segoe UI"/>
                        </a:rPr>
                        <a:t>$10 FAAB</a:t>
                      </a:r>
                      <a:endParaRPr lang="en-US" sz="1200" dirty="0">
                        <a:solidFill>
                          <a:srgbClr val="FF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7941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Segoe UI"/>
                          <a:cs typeface="Segoe UI"/>
                        </a:rPr>
                        <a:t>Jarvis Landry</a:t>
                      </a:r>
                      <a:endParaRPr lang="en-US" sz="1200" dirty="0">
                        <a:solidFill>
                          <a:schemeClr val="bg1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Segoe UI"/>
                          <a:cs typeface="Segoe UI"/>
                        </a:rPr>
                        <a:t>WR13</a:t>
                      </a:r>
                      <a:endParaRPr lang="en-US" sz="1200" dirty="0">
                        <a:solidFill>
                          <a:schemeClr val="bg1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7F7F7F"/>
                          </a:solidFill>
                          <a:latin typeface="Segoe UI"/>
                          <a:cs typeface="Segoe UI"/>
                        </a:rPr>
                        <a:t>$9 Draft</a:t>
                      </a:r>
                      <a:endParaRPr lang="en-US" sz="1200" dirty="0">
                        <a:solidFill>
                          <a:srgbClr val="7F7F7F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41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Segoe UI"/>
                          <a:cs typeface="Segoe UI"/>
                        </a:rPr>
                        <a:t>Tyler Boyd</a:t>
                      </a:r>
                      <a:endParaRPr lang="en-US" sz="1200" dirty="0">
                        <a:solidFill>
                          <a:schemeClr val="bg1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Segoe UI"/>
                          <a:cs typeface="Segoe UI"/>
                        </a:rPr>
                        <a:t>WR19</a:t>
                      </a:r>
                      <a:endParaRPr lang="en-US" sz="1200" dirty="0">
                        <a:solidFill>
                          <a:schemeClr val="bg1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7F7F7F"/>
                          </a:solidFill>
                          <a:latin typeface="Segoe UI"/>
                          <a:cs typeface="Segoe UI"/>
                        </a:rPr>
                        <a:t>$9 Draft</a:t>
                      </a:r>
                      <a:endParaRPr lang="en-US" sz="1200" dirty="0">
                        <a:solidFill>
                          <a:srgbClr val="7F7F7F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7941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Segoe UI"/>
                          <a:cs typeface="Segoe UI"/>
                        </a:rPr>
                        <a:t>Calvin Ridley</a:t>
                      </a:r>
                      <a:endParaRPr lang="en-US" sz="1200" dirty="0">
                        <a:solidFill>
                          <a:schemeClr val="bg1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Segoe UI"/>
                          <a:cs typeface="Segoe UI"/>
                        </a:rPr>
                        <a:t>WR26</a:t>
                      </a:r>
                      <a:endParaRPr lang="en-US" sz="1200" dirty="0">
                        <a:solidFill>
                          <a:schemeClr val="bg1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7F7F7F"/>
                          </a:solidFill>
                          <a:latin typeface="Segoe UI"/>
                          <a:cs typeface="Segoe UI"/>
                        </a:rPr>
                        <a:t>$15 Draft</a:t>
                      </a:r>
                      <a:endParaRPr lang="en-US" sz="1200" dirty="0">
                        <a:solidFill>
                          <a:srgbClr val="7F7F7F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41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Segoe UI"/>
                          <a:cs typeface="Segoe UI"/>
                        </a:rPr>
                        <a:t>TY Hilton</a:t>
                      </a:r>
                      <a:endParaRPr lang="en-US" sz="1200" dirty="0">
                        <a:solidFill>
                          <a:schemeClr val="bg1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Segoe UI"/>
                          <a:cs typeface="Segoe UI"/>
                        </a:rPr>
                        <a:t>WR60</a:t>
                      </a:r>
                      <a:endParaRPr lang="en-US" sz="1200" dirty="0">
                        <a:solidFill>
                          <a:schemeClr val="bg1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7F7F7F"/>
                          </a:solidFill>
                          <a:latin typeface="Segoe UI"/>
                          <a:cs typeface="Segoe UI"/>
                        </a:rPr>
                        <a:t>$11 Draft</a:t>
                      </a:r>
                      <a:endParaRPr lang="en-US" sz="1200" dirty="0">
                        <a:solidFill>
                          <a:srgbClr val="7F7F7F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419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chemeClr val="bg1"/>
                          </a:solidFill>
                          <a:latin typeface="Segoe UI"/>
                          <a:cs typeface="Segoe UI"/>
                        </a:rPr>
                        <a:t>Brandin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Segoe UI"/>
                          <a:cs typeface="Segoe UI"/>
                        </a:rPr>
                        <a:t> Cooks</a:t>
                      </a:r>
                      <a:endParaRPr lang="en-US" sz="1200" dirty="0">
                        <a:solidFill>
                          <a:schemeClr val="bg1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Segoe UI"/>
                          <a:cs typeface="Segoe UI"/>
                        </a:rPr>
                        <a:t>WR63</a:t>
                      </a:r>
                      <a:endParaRPr lang="en-US" sz="1200" dirty="0">
                        <a:solidFill>
                          <a:schemeClr val="bg1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7F7F7F"/>
                          </a:solidFill>
                          <a:latin typeface="Segoe UI"/>
                          <a:cs typeface="Segoe UI"/>
                        </a:rPr>
                        <a:t>$13 Draft</a:t>
                      </a:r>
                      <a:endParaRPr lang="en-US" sz="1200" dirty="0">
                        <a:solidFill>
                          <a:srgbClr val="7F7F7F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419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7F7F7F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41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Segoe UI"/>
                          <a:cs typeface="Segoe UI"/>
                        </a:rPr>
                        <a:t>Tyler </a:t>
                      </a:r>
                      <a:r>
                        <a:rPr lang="en-US" sz="1200" dirty="0" err="1" smtClean="0">
                          <a:solidFill>
                            <a:schemeClr val="bg1"/>
                          </a:solidFill>
                          <a:latin typeface="Segoe UI"/>
                          <a:cs typeface="Segoe UI"/>
                        </a:rPr>
                        <a:t>Higbee</a:t>
                      </a:r>
                      <a:endParaRPr lang="en-US" sz="1200" dirty="0">
                        <a:solidFill>
                          <a:schemeClr val="bg1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Segoe UI"/>
                          <a:cs typeface="Segoe UI"/>
                        </a:rPr>
                        <a:t>TE8</a:t>
                      </a:r>
                      <a:endParaRPr lang="en-US" sz="1200" dirty="0">
                        <a:solidFill>
                          <a:schemeClr val="bg1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rgbClr val="7F7F7F"/>
                          </a:solidFill>
                          <a:latin typeface="Segoe UI"/>
                          <a:cs typeface="Segoe UI"/>
                        </a:rPr>
                        <a:t>Wk</a:t>
                      </a:r>
                      <a:r>
                        <a:rPr lang="en-US" sz="1200" dirty="0" smtClean="0">
                          <a:solidFill>
                            <a:srgbClr val="7F7F7F"/>
                          </a:solidFill>
                          <a:latin typeface="Segoe UI"/>
                          <a:cs typeface="Segoe UI"/>
                        </a:rPr>
                        <a:t> 13 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  <a:latin typeface="Segoe UI"/>
                          <a:cs typeface="Segoe UI"/>
                        </a:rPr>
                        <a:t>FA</a:t>
                      </a:r>
                      <a:endParaRPr lang="en-US" sz="1200" dirty="0">
                        <a:solidFill>
                          <a:srgbClr val="FF0000"/>
                        </a:solidFill>
                        <a:latin typeface="Segoe UI"/>
                        <a:cs typeface="Segoe UI"/>
                      </a:endParaRPr>
                    </a:p>
                  </a:txBody>
                  <a:tcPr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05122206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3689350"/>
              </p:ext>
            </p:extLst>
          </p:nvPr>
        </p:nvGraphicFramePr>
        <p:xfrm>
          <a:off x="400357" y="2182290"/>
          <a:ext cx="1651000" cy="2631440"/>
        </p:xfrm>
        <a:graphic>
          <a:graphicData uri="http://schemas.openxmlformats.org/drawingml/2006/table">
            <a:tbl>
              <a:tblPr/>
              <a:tblGrid>
                <a:gridCol w="825500"/>
                <a:gridCol w="825500"/>
              </a:tblGrid>
              <a:tr h="179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Wk</a:t>
                      </a:r>
                      <a:endParaRPr lang="en-US" sz="115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Pts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148.14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145.7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130.06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118.96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163.24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126.36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115.46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106.54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195.06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181.02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137.68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153.64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5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167.46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16691" y="1292794"/>
            <a:ext cx="20634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  <a:latin typeface="Segoe UI"/>
                <a:cs typeface="Segoe UI"/>
              </a:rPr>
              <a:t>REG SEASON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  <a:latin typeface="Segoe UI"/>
                <a:cs typeface="Segoe UI"/>
              </a:rPr>
              <a:t>10</a:t>
            </a:r>
            <a:r>
              <a:rPr lang="en-US" sz="1600" dirty="0">
                <a:solidFill>
                  <a:srgbClr val="FFFFFF"/>
                </a:solidFill>
                <a:latin typeface="Segoe UI"/>
                <a:cs typeface="Segoe UI"/>
              </a:rPr>
              <a:t>-</a:t>
            </a:r>
            <a:r>
              <a:rPr lang="en-US" sz="1600" dirty="0" smtClean="0">
                <a:solidFill>
                  <a:srgbClr val="FFFFFF"/>
                </a:solidFill>
                <a:latin typeface="Segoe UI"/>
                <a:cs typeface="Segoe UI"/>
              </a:rPr>
              <a:t>3 (1</a:t>
            </a:r>
            <a:r>
              <a:rPr lang="en-US" sz="1600" baseline="30000" dirty="0" smtClean="0">
                <a:solidFill>
                  <a:srgbClr val="FFFFFF"/>
                </a:solidFill>
                <a:latin typeface="Segoe UI"/>
                <a:cs typeface="Segoe UI"/>
              </a:rPr>
              <a:t>st</a:t>
            </a:r>
            <a:r>
              <a:rPr lang="en-US" sz="1600" dirty="0" smtClean="0">
                <a:solidFill>
                  <a:srgbClr val="FFFFFF"/>
                </a:solidFill>
                <a:latin typeface="Segoe UI"/>
                <a:cs typeface="Segoe UI"/>
              </a:rPr>
              <a:t>)   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  <a:latin typeface="Segoe UI"/>
                <a:cs typeface="Segoe UI"/>
              </a:rPr>
              <a:t>145.3 </a:t>
            </a:r>
            <a:r>
              <a:rPr lang="en-US" sz="1600" dirty="0" err="1">
                <a:solidFill>
                  <a:srgbClr val="FFFFFF"/>
                </a:solidFill>
                <a:latin typeface="Segoe UI"/>
                <a:cs typeface="Segoe UI"/>
              </a:rPr>
              <a:t>pts</a:t>
            </a:r>
            <a:r>
              <a:rPr lang="en-US" sz="1600" dirty="0">
                <a:solidFill>
                  <a:srgbClr val="FFFFFF"/>
                </a:solidFill>
                <a:latin typeface="Segoe UI"/>
                <a:cs typeface="Segoe UI"/>
              </a:rPr>
              <a:t>/</a:t>
            </a:r>
            <a:r>
              <a:rPr lang="en-US" sz="1600" dirty="0" err="1">
                <a:solidFill>
                  <a:srgbClr val="FFFFFF"/>
                </a:solidFill>
                <a:latin typeface="Segoe UI"/>
                <a:cs typeface="Segoe UI"/>
              </a:rPr>
              <a:t>wk</a:t>
            </a:r>
            <a:endParaRPr lang="en-US" sz="1600" dirty="0">
              <a:solidFill>
                <a:srgbClr val="FFFFFF"/>
              </a:solidFill>
              <a:latin typeface="Segoe UI"/>
              <a:cs typeface="Segoe UI"/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6911132"/>
              </p:ext>
            </p:extLst>
          </p:nvPr>
        </p:nvGraphicFramePr>
        <p:xfrm>
          <a:off x="2604115" y="2165743"/>
          <a:ext cx="1651000" cy="586740"/>
        </p:xfrm>
        <a:graphic>
          <a:graphicData uri="http://schemas.openxmlformats.org/drawingml/2006/table">
            <a:tbl>
              <a:tblPr/>
              <a:tblGrid>
                <a:gridCol w="825500"/>
                <a:gridCol w="8255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Wk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Pts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178.76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213.34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2159006" y="3310054"/>
            <a:ext cx="261815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FFFFFF"/>
                </a:solidFill>
                <a:latin typeface="Segoe UI"/>
                <a:cs typeface="Segoe UI"/>
              </a:rPr>
              <a:t># Lineup Changes: 231 = 17/</a:t>
            </a:r>
            <a:r>
              <a:rPr lang="en-US" sz="1100" dirty="0" err="1" smtClean="0">
                <a:solidFill>
                  <a:srgbClr val="FFFFFF"/>
                </a:solidFill>
                <a:latin typeface="Segoe UI"/>
                <a:cs typeface="Segoe UI"/>
              </a:rPr>
              <a:t>wk</a:t>
            </a:r>
            <a:r>
              <a:rPr lang="en-US" sz="1100" dirty="0" smtClean="0">
                <a:solidFill>
                  <a:srgbClr val="FFFFFF"/>
                </a:solidFill>
                <a:latin typeface="Segoe UI"/>
                <a:cs typeface="Segoe UI"/>
              </a:rPr>
              <a:t> (3</a:t>
            </a:r>
            <a:r>
              <a:rPr lang="en-US" sz="1100" baseline="30000" dirty="0" smtClean="0">
                <a:solidFill>
                  <a:srgbClr val="FFFFFF"/>
                </a:solidFill>
                <a:latin typeface="Segoe UI"/>
                <a:cs typeface="Segoe UI"/>
              </a:rPr>
              <a:t>rd</a:t>
            </a:r>
            <a:r>
              <a:rPr lang="en-US" sz="1100" dirty="0" smtClean="0">
                <a:solidFill>
                  <a:srgbClr val="FFFFFF"/>
                </a:solidFill>
                <a:latin typeface="Segoe UI"/>
                <a:cs typeface="Segoe UI"/>
              </a:rPr>
              <a:t>)</a:t>
            </a:r>
          </a:p>
          <a:p>
            <a:pPr algn="ctr"/>
            <a:endParaRPr lang="en-US" sz="1100" dirty="0">
              <a:solidFill>
                <a:srgbClr val="FFFFFF"/>
              </a:solidFill>
              <a:latin typeface="Segoe UI"/>
              <a:cs typeface="Segoe UI"/>
            </a:endParaRPr>
          </a:p>
          <a:p>
            <a:pPr algn="ctr"/>
            <a:r>
              <a:rPr lang="en-US" sz="1100" dirty="0" smtClean="0">
                <a:solidFill>
                  <a:srgbClr val="FFFFFF"/>
                </a:solidFill>
                <a:latin typeface="Segoe UI"/>
                <a:cs typeface="Segoe UI"/>
              </a:rPr>
              <a:t>FAAB Spent:  100%</a:t>
            </a:r>
          </a:p>
          <a:p>
            <a:pPr algn="ctr"/>
            <a:endParaRPr lang="en-US" sz="1100" dirty="0">
              <a:solidFill>
                <a:srgbClr val="FFFFFF"/>
              </a:solidFill>
              <a:latin typeface="Segoe UI"/>
              <a:cs typeface="Segoe UI"/>
            </a:endParaRPr>
          </a:p>
          <a:p>
            <a:pPr algn="ctr"/>
            <a:r>
              <a:rPr lang="en-US" sz="1100" dirty="0" smtClean="0">
                <a:solidFill>
                  <a:srgbClr val="FFFFFF"/>
                </a:solidFill>
                <a:latin typeface="Segoe UI"/>
                <a:cs typeface="Segoe UI"/>
              </a:rPr>
              <a:t>Trades Made:  0</a:t>
            </a:r>
          </a:p>
          <a:p>
            <a:pPr algn="ctr"/>
            <a:endParaRPr lang="en-US" sz="1100" dirty="0">
              <a:solidFill>
                <a:srgbClr val="FFFFFF"/>
              </a:solidFill>
              <a:latin typeface="Segoe UI"/>
              <a:cs typeface="Segoe UI"/>
            </a:endParaRPr>
          </a:p>
          <a:p>
            <a:pPr algn="ctr"/>
            <a:r>
              <a:rPr lang="en-US" sz="1100" dirty="0" smtClean="0">
                <a:solidFill>
                  <a:srgbClr val="FFFFFF"/>
                </a:solidFill>
                <a:latin typeface="Segoe UI"/>
                <a:cs typeface="Segoe UI"/>
              </a:rPr>
              <a:t>Busted Starts </a:t>
            </a:r>
            <a:r>
              <a:rPr lang="en-US" sz="800" dirty="0" smtClean="0">
                <a:solidFill>
                  <a:srgbClr val="FFFFFF"/>
                </a:solidFill>
                <a:latin typeface="Segoe UI"/>
                <a:cs typeface="Segoe UI"/>
              </a:rPr>
              <a:t>(2pts or less)</a:t>
            </a:r>
            <a:r>
              <a:rPr lang="en-US" sz="1100" dirty="0" smtClean="0">
                <a:solidFill>
                  <a:srgbClr val="FFFFFF"/>
                </a:solidFill>
                <a:latin typeface="Segoe UI"/>
                <a:cs typeface="Segoe UI"/>
              </a:rPr>
              <a:t>: 5  (1</a:t>
            </a:r>
            <a:r>
              <a:rPr lang="en-US" sz="1100" baseline="30000" dirty="0" smtClean="0">
                <a:solidFill>
                  <a:srgbClr val="FFFFFF"/>
                </a:solidFill>
                <a:latin typeface="Segoe UI"/>
                <a:cs typeface="Segoe UI"/>
              </a:rPr>
              <a:t>st</a:t>
            </a:r>
            <a:r>
              <a:rPr lang="en-US" sz="1100" dirty="0" smtClean="0">
                <a:solidFill>
                  <a:srgbClr val="FFFFFF"/>
                </a:solidFill>
                <a:latin typeface="Segoe UI"/>
                <a:cs typeface="Segoe UI"/>
              </a:rPr>
              <a:t>)</a:t>
            </a:r>
            <a:endParaRPr lang="en-US" sz="1100" dirty="0">
              <a:solidFill>
                <a:srgbClr val="FFFFFF"/>
              </a:solidFill>
              <a:latin typeface="Segoe UI"/>
              <a:cs typeface="Segoe UI"/>
            </a:endParaRPr>
          </a:p>
        </p:txBody>
      </p:sp>
      <p:pic>
        <p:nvPicPr>
          <p:cNvPr id="4" name="The-Lombardi-Trophy--Reprise--David-Robidoux--Super-Bowl-Theme_mp3ify-dot-com">
            <a:hlinkClick r:id="" action="ppaction://media"/>
            <a:extLst>
              <a:ext uri="{FF2B5EF4-FFF2-40B4-BE49-F238E27FC236}">
                <a16:creationId xmlns:a16="http://schemas.microsoft.com/office/drawing/2014/main" xmlns="" id="{8B142FEC-C1F5-452E-A95E-5DA5A4DFCB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53" y="5230136"/>
            <a:ext cx="304800" cy="304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72095CE-FAE7-4E6F-A1AE-CFE74FB7A1F5}"/>
              </a:ext>
            </a:extLst>
          </p:cNvPr>
          <p:cNvSpPr txBox="1"/>
          <p:nvPr/>
        </p:nvSpPr>
        <p:spPr>
          <a:xfrm>
            <a:off x="3245309" y="263774"/>
            <a:ext cx="3856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Segoe UI"/>
                <a:cs typeface="Segoe UI"/>
              </a:rPr>
              <a:t>JEFF </a:t>
            </a:r>
            <a:r>
              <a:rPr lang="en-US" sz="2400" dirty="0" smtClean="0">
                <a:solidFill>
                  <a:srgbClr val="FFFFFF"/>
                </a:solidFill>
                <a:latin typeface="Segoe UI"/>
                <a:cs typeface="Segoe UI"/>
              </a:rPr>
              <a:t>Boyd Rage</a:t>
            </a:r>
            <a:endParaRPr lang="en-US" sz="2400" dirty="0">
              <a:solidFill>
                <a:srgbClr val="FFFFFF"/>
              </a:solidFill>
              <a:latin typeface="Segoe UI"/>
              <a:cs typeface="Segoe UI"/>
            </a:endParaRPr>
          </a:p>
        </p:txBody>
      </p:sp>
      <p:pic>
        <p:nvPicPr>
          <p:cNvPr id="12" name="Picture 11" descr="Sx3_TrophyOnl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774" y="5363321"/>
            <a:ext cx="1027622" cy="1822315"/>
          </a:xfrm>
          <a:prstGeom prst="rect">
            <a:avLst/>
          </a:prstGeom>
        </p:spPr>
      </p:pic>
      <p:pic>
        <p:nvPicPr>
          <p:cNvPr id="14" name="Picture 13" descr="Sx3_TrophyOnl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558" y="5143501"/>
            <a:ext cx="606793" cy="1076046"/>
          </a:xfrm>
          <a:prstGeom prst="rect">
            <a:avLst/>
          </a:prstGeom>
        </p:spPr>
      </p:pic>
      <p:pic>
        <p:nvPicPr>
          <p:cNvPr id="15" name="Picture 14" descr="Sx3_TrophyOnl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944" y="6436511"/>
            <a:ext cx="606793" cy="1076046"/>
          </a:xfrm>
          <a:prstGeom prst="rect">
            <a:avLst/>
          </a:prstGeom>
        </p:spPr>
      </p:pic>
      <p:pic>
        <p:nvPicPr>
          <p:cNvPr id="16" name="Picture 15" descr="Sx3_TrophyOnl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774" y="8187776"/>
            <a:ext cx="963744" cy="1709039"/>
          </a:xfrm>
          <a:prstGeom prst="rect">
            <a:avLst/>
          </a:prstGeom>
        </p:spPr>
      </p:pic>
      <p:pic>
        <p:nvPicPr>
          <p:cNvPr id="17" name="Picture 16" descr="Sx3_TrophyOnl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546" y="6264345"/>
            <a:ext cx="370302" cy="656669"/>
          </a:xfrm>
          <a:prstGeom prst="rect">
            <a:avLst/>
          </a:prstGeom>
        </p:spPr>
      </p:pic>
      <p:pic>
        <p:nvPicPr>
          <p:cNvPr id="18" name="Picture 17" descr="Sx3_TrophyOnl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752" y="9094717"/>
            <a:ext cx="370302" cy="656669"/>
          </a:xfrm>
          <a:prstGeom prst="rect">
            <a:avLst/>
          </a:prstGeom>
        </p:spPr>
      </p:pic>
      <p:pic>
        <p:nvPicPr>
          <p:cNvPr id="19" name="Picture 18" descr="Sx3_TrophyOnl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771" y="5816744"/>
            <a:ext cx="799976" cy="141862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72095CE-FAE7-4E6F-A1AE-CFE74FB7A1F5}"/>
              </a:ext>
            </a:extLst>
          </p:cNvPr>
          <p:cNvSpPr txBox="1"/>
          <p:nvPr/>
        </p:nvSpPr>
        <p:spPr>
          <a:xfrm>
            <a:off x="0" y="1493756"/>
            <a:ext cx="91254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 smtClean="0">
                <a:solidFill>
                  <a:srgbClr val="FFFFFF"/>
                </a:solidFill>
                <a:latin typeface="Segoe UI"/>
                <a:cs typeface="Segoe UI"/>
              </a:rPr>
              <a:t>THE  CHAMP</a:t>
            </a:r>
            <a:endParaRPr lang="en-US" sz="10000" dirty="0">
              <a:solidFill>
                <a:srgbClr val="FFFFFF"/>
              </a:solidFill>
              <a:latin typeface="Segoe UI"/>
              <a:cs typeface="Segoe UI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/>
          <a:srcRect l="31474" t="1381" r="23438" b="51435"/>
          <a:stretch/>
        </p:blipFill>
        <p:spPr>
          <a:xfrm>
            <a:off x="2812946" y="136862"/>
            <a:ext cx="929945" cy="98033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85132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repeatCount="indefinite" ac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repeatCount="indefinite" ac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repeatCount="indefinite" ac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283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20" grpId="0"/>
      <p:bldP spid="22" grpId="0"/>
      <p:bldP spid="11" grpId="0"/>
      <p:bldP spid="24" grpId="2"/>
      <p:bldP spid="24" grpId="3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9715</TotalTime>
  <Words>4859</Words>
  <Application>Microsoft Macintosh PowerPoint</Application>
  <PresentationFormat>On-screen Show (16:9)</PresentationFormat>
  <Paragraphs>2770</Paragraphs>
  <Slides>42</Slides>
  <Notes>0</Notes>
  <HiddenSlides>0</HiddenSlides>
  <MMClips>21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Office Mac 2011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 X 10.7</dc:creator>
  <cp:lastModifiedBy>OS X 10.7</cp:lastModifiedBy>
  <cp:revision>516</cp:revision>
  <dcterms:created xsi:type="dcterms:W3CDTF">2017-08-22T21:30:29Z</dcterms:created>
  <dcterms:modified xsi:type="dcterms:W3CDTF">2020-09-06T18:20:31Z</dcterms:modified>
</cp:coreProperties>
</file>