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4" r:id="rId2"/>
    <p:sldId id="305" r:id="rId3"/>
    <p:sldId id="276" r:id="rId4"/>
    <p:sldId id="300" r:id="rId5"/>
    <p:sldId id="298" r:id="rId6"/>
    <p:sldId id="306" r:id="rId7"/>
    <p:sldId id="273" r:id="rId8"/>
    <p:sldId id="295" r:id="rId9"/>
    <p:sldId id="280" r:id="rId10"/>
    <p:sldId id="289" r:id="rId11"/>
    <p:sldId id="267" r:id="rId12"/>
    <p:sldId id="288" r:id="rId13"/>
    <p:sldId id="269" r:id="rId14"/>
    <p:sldId id="290" r:id="rId15"/>
    <p:sldId id="270" r:id="rId16"/>
    <p:sldId id="271" r:id="rId17"/>
    <p:sldId id="293" r:id="rId18"/>
    <p:sldId id="302" r:id="rId19"/>
    <p:sldId id="263" r:id="rId20"/>
    <p:sldId id="291" r:id="rId21"/>
    <p:sldId id="279" r:id="rId22"/>
    <p:sldId id="287" r:id="rId23"/>
    <p:sldId id="278" r:id="rId24"/>
    <p:sldId id="281" r:id="rId25"/>
    <p:sldId id="286" r:id="rId26"/>
    <p:sldId id="303" r:id="rId27"/>
    <p:sldId id="292" r:id="rId28"/>
    <p:sldId id="284" r:id="rId29"/>
    <p:sldId id="294" r:id="rId30"/>
    <p:sldId id="259" r:id="rId31"/>
    <p:sldId id="299" r:id="rId32"/>
    <p:sldId id="282" r:id="rId33"/>
    <p:sldId id="283" r:id="rId34"/>
    <p:sldId id="304" r:id="rId35"/>
    <p:sldId id="258" r:id="rId36"/>
    <p:sldId id="264" r:id="rId37"/>
    <p:sldId id="268" r:id="rId38"/>
    <p:sldId id="265" r:id="rId39"/>
    <p:sldId id="296" r:id="rId40"/>
    <p:sldId id="297" r:id="rId41"/>
    <p:sldId id="261" r:id="rId42"/>
    <p:sldId id="285" r:id="rId43"/>
    <p:sldId id="260" r:id="rId44"/>
    <p:sldId id="266" r:id="rId4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8DB4E7-E54A-564B-95F1-6AA21C61A145}">
          <p14:sldIdLst>
            <p14:sldId id="274"/>
            <p14:sldId id="305"/>
            <p14:sldId id="276"/>
          </p14:sldIdLst>
        </p14:section>
        <p14:section name="2016" id="{59EF8DE8-660A-D140-AB09-987D73102898}">
          <p14:sldIdLst>
            <p14:sldId id="300"/>
            <p14:sldId id="298"/>
            <p14:sldId id="306"/>
            <p14:sldId id="273"/>
            <p14:sldId id="295"/>
            <p14:sldId id="280"/>
            <p14:sldId id="289"/>
            <p14:sldId id="267"/>
            <p14:sldId id="288"/>
            <p14:sldId id="269"/>
            <p14:sldId id="290"/>
            <p14:sldId id="270"/>
            <p14:sldId id="271"/>
            <p14:sldId id="293"/>
            <p14:sldId id="302"/>
            <p14:sldId id="263"/>
            <p14:sldId id="291"/>
            <p14:sldId id="279"/>
            <p14:sldId id="287"/>
            <p14:sldId id="278"/>
            <p14:sldId id="281"/>
            <p14:sldId id="286"/>
            <p14:sldId id="303"/>
            <p14:sldId id="292"/>
            <p14:sldId id="284"/>
            <p14:sldId id="294"/>
            <p14:sldId id="259"/>
            <p14:sldId id="299"/>
          </p14:sldIdLst>
        </p14:section>
        <p14:section name="2017" id="{82A5E841-0D0E-2E40-B777-A5BA2735C032}">
          <p14:sldIdLst>
            <p14:sldId id="282"/>
            <p14:sldId id="283"/>
            <p14:sldId id="304"/>
            <p14:sldId id="258"/>
            <p14:sldId id="264"/>
            <p14:sldId id="268"/>
            <p14:sldId id="265"/>
            <p14:sldId id="296"/>
            <p14:sldId id="297"/>
            <p14:sldId id="261"/>
            <p14:sldId id="285"/>
            <p14:sldId id="260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92A0"/>
    <a:srgbClr val="89929F"/>
    <a:srgbClr val="959CA9"/>
    <a:srgbClr val="FFC941"/>
    <a:srgbClr val="FFA600"/>
    <a:srgbClr val="EC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1" autoAdjust="0"/>
    <p:restoredTop sz="98901" autoAdjust="0"/>
  </p:normalViewPr>
  <p:slideViewPr>
    <p:cSldViewPr snapToGrid="0" snapToObjects="1">
      <p:cViewPr>
        <p:scale>
          <a:sx n="147" d="100"/>
          <a:sy n="147" d="100"/>
        </p:scale>
        <p:origin x="-1304" y="-6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%20HDD:Users:OSx10p7:Documents:Fun:FantasyFootball:FantasyFootball_2017:FF_2016_Draft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%20HDD:Users:OSx10p7:Documents:Fun:FantasyFootball:FantasyFootball_2017:FF_2016_Points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7498043983435"/>
          <c:y val="0.212150775762659"/>
          <c:w val="0.674965161005862"/>
          <c:h val="0.75179111192647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'Per Round'!$D$4</c:f>
              <c:strCache>
                <c:ptCount val="1"/>
                <c:pt idx="0">
                  <c:v>QB</c:v>
                </c:pt>
              </c:strCache>
            </c:strRef>
          </c:tx>
          <c:spPr>
            <a:solidFill>
              <a:srgbClr val="77933C"/>
            </a:solidFill>
          </c:spPr>
          <c:invertIfNegative val="0"/>
          <c:dLbls>
            <c:txPr>
              <a:bodyPr/>
              <a:lstStyle/>
              <a:p>
                <a:pPr>
                  <a:defRPr sz="700" b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'Per Round'!$C$5:$C$20</c:f>
              <c:strCach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undrafted</c:v>
                </c:pt>
              </c:strCache>
            </c:strRef>
          </c:cat>
          <c:val>
            <c:numRef>
              <c:f>'Per Round'!$D$5:$D$20</c:f>
              <c:numCache>
                <c:formatCode>General</c:formatCode>
                <c:ptCount val="16"/>
                <c:pt idx="0">
                  <c:v>1.0</c:v>
                </c:pt>
                <c:pt idx="4">
                  <c:v>3.0</c:v>
                </c:pt>
                <c:pt idx="6">
                  <c:v>2.0</c:v>
                </c:pt>
                <c:pt idx="11">
                  <c:v>1.0</c:v>
                </c:pt>
                <c:pt idx="12">
                  <c:v>3.0</c:v>
                </c:pt>
                <c:pt idx="14">
                  <c:v>1.0</c:v>
                </c:pt>
                <c:pt idx="15">
                  <c:v>1.0</c:v>
                </c:pt>
              </c:numCache>
            </c:numRef>
          </c:val>
        </c:ser>
        <c:ser>
          <c:idx val="1"/>
          <c:order val="1"/>
          <c:tx>
            <c:strRef>
              <c:f>'Per Round'!$E$4</c:f>
              <c:strCache>
                <c:ptCount val="1"/>
                <c:pt idx="0">
                  <c:v>RB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'Per Round'!$C$5:$C$20</c:f>
              <c:strCach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undrafted</c:v>
                </c:pt>
              </c:strCache>
            </c:strRef>
          </c:cat>
          <c:val>
            <c:numRef>
              <c:f>'Per Round'!$E$5:$E$20</c:f>
              <c:numCache>
                <c:formatCode>General</c:formatCode>
                <c:ptCount val="16"/>
                <c:pt idx="0">
                  <c:v>2.0</c:v>
                </c:pt>
                <c:pt idx="1">
                  <c:v>3.0</c:v>
                </c:pt>
                <c:pt idx="2">
                  <c:v>3.0</c:v>
                </c:pt>
                <c:pt idx="3">
                  <c:v>2.0</c:v>
                </c:pt>
                <c:pt idx="4">
                  <c:v>2.0</c:v>
                </c:pt>
                <c:pt idx="6">
                  <c:v>2.0</c:v>
                </c:pt>
                <c:pt idx="7">
                  <c:v>1.0</c:v>
                </c:pt>
                <c:pt idx="8">
                  <c:v>2.0</c:v>
                </c:pt>
                <c:pt idx="9">
                  <c:v>2.0</c:v>
                </c:pt>
                <c:pt idx="10">
                  <c:v>1.0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</c:numCache>
            </c:numRef>
          </c:val>
        </c:ser>
        <c:ser>
          <c:idx val="2"/>
          <c:order val="2"/>
          <c:tx>
            <c:strRef>
              <c:f>'Per Round'!$F$4</c:f>
              <c:strCache>
                <c:ptCount val="1"/>
                <c:pt idx="0">
                  <c:v>WR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500" b="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'Per Round'!$C$5:$C$20</c:f>
              <c:strCach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undrafted</c:v>
                </c:pt>
              </c:strCache>
            </c:strRef>
          </c:cat>
          <c:val>
            <c:numRef>
              <c:f>'Per Round'!$F$5:$F$20</c:f>
              <c:numCache>
                <c:formatCode>General</c:formatCode>
                <c:ptCount val="16"/>
                <c:pt idx="0">
                  <c:v>3.0</c:v>
                </c:pt>
                <c:pt idx="1">
                  <c:v>3.0</c:v>
                </c:pt>
                <c:pt idx="2">
                  <c:v>2.0</c:v>
                </c:pt>
                <c:pt idx="3">
                  <c:v>4.0</c:v>
                </c:pt>
                <c:pt idx="4">
                  <c:v>1.0</c:v>
                </c:pt>
                <c:pt idx="5">
                  <c:v>1.0</c:v>
                </c:pt>
                <c:pt idx="6">
                  <c:v>3.0</c:v>
                </c:pt>
                <c:pt idx="12">
                  <c:v>1.0</c:v>
                </c:pt>
                <c:pt idx="15">
                  <c:v>6.0</c:v>
                </c:pt>
              </c:numCache>
            </c:numRef>
          </c:val>
        </c:ser>
        <c:ser>
          <c:idx val="3"/>
          <c:order val="3"/>
          <c:tx>
            <c:strRef>
              <c:f>'Per Round'!$G$4</c:f>
              <c:strCache>
                <c:ptCount val="1"/>
                <c:pt idx="0">
                  <c:v>TE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700" b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'Per Round'!$C$5:$C$20</c:f>
              <c:strCach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undrafted</c:v>
                </c:pt>
              </c:strCache>
            </c:strRef>
          </c:cat>
          <c:val>
            <c:numRef>
              <c:f>'Per Round'!$G$5:$G$20</c:f>
              <c:numCache>
                <c:formatCode>General</c:formatCode>
                <c:ptCount val="16"/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1"/>
          <c:showPercent val="0"/>
          <c:showBubbleSize val="0"/>
        </c:dLbls>
        <c:gapWidth val="150"/>
        <c:overlap val="100"/>
        <c:axId val="-2135584808"/>
        <c:axId val="-2135590456"/>
      </c:barChart>
      <c:catAx>
        <c:axId val="-2135584808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>
                    <a:solidFill>
                      <a:srgbClr val="FFFFFF"/>
                    </a:solidFill>
                  </a:defRPr>
                </a:pPr>
                <a:r>
                  <a:rPr lang="en-US" sz="1800" dirty="0">
                    <a:solidFill>
                      <a:srgbClr val="FFFFFF"/>
                    </a:solidFill>
                  </a:rPr>
                  <a:t>Round Drafted</a:t>
                </a:r>
              </a:p>
            </c:rich>
          </c:tx>
          <c:layout>
            <c:manualLayout>
              <c:xMode val="edge"/>
              <c:yMode val="edge"/>
              <c:x val="0.175696169067387"/>
              <c:y val="0.351490809658594"/>
            </c:manualLayout>
          </c:layout>
          <c:overlay val="0"/>
        </c:title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-2135590456"/>
        <c:crosses val="autoZero"/>
        <c:auto val="1"/>
        <c:lblAlgn val="ctr"/>
        <c:lblOffset val="100"/>
        <c:noMultiLvlLbl val="0"/>
      </c:catAx>
      <c:valAx>
        <c:axId val="-2135590456"/>
        <c:scaling>
          <c:orientation val="minMax"/>
          <c:max val="10.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600">
                    <a:solidFill>
                      <a:srgbClr val="FFFFFF"/>
                    </a:solidFill>
                  </a:defRPr>
                </a:pPr>
                <a:r>
                  <a:rPr lang="en-US" sz="1600" dirty="0">
                    <a:solidFill>
                      <a:srgbClr val="FFFFFF"/>
                    </a:solidFill>
                  </a:rPr>
                  <a:t>Total Number of Players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FFFFFF"/>
                </a:solidFill>
              </a:defRPr>
            </a:pPr>
            <a:endParaRPr lang="en-US"/>
          </a:p>
        </c:txPr>
        <c:crossAx val="-2135584808"/>
        <c:crosses val="autoZero"/>
        <c:crossBetween val="between"/>
      </c:valAx>
    </c:plotArea>
    <c:legend>
      <c:legendPos val="l"/>
      <c:layout/>
      <c:overlay val="0"/>
      <c:txPr>
        <a:bodyPr/>
        <a:lstStyle/>
        <a:p>
          <a:pPr>
            <a:defRPr sz="2800">
              <a:solidFill>
                <a:srgbClr val="FFFFFF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FAAB!$F$1</c:f>
              <c:strCache>
                <c:ptCount val="1"/>
                <c:pt idx="0">
                  <c:v>Total Spent</c:v>
                </c:pt>
              </c:strCache>
            </c:strRef>
          </c:tx>
          <c:invertIfNegative val="0"/>
          <c:val>
            <c:numRef>
              <c:f>FAAB!$F$2:$F$17</c:f>
              <c:numCache>
                <c:formatCode>"$"#,##0;[Red]\-"$"#,##0</c:formatCode>
                <c:ptCount val="16"/>
                <c:pt idx="0">
                  <c:v>0.0</c:v>
                </c:pt>
                <c:pt idx="1">
                  <c:v>21.0</c:v>
                </c:pt>
                <c:pt idx="2">
                  <c:v>76.0</c:v>
                </c:pt>
                <c:pt idx="3">
                  <c:v>97.0</c:v>
                </c:pt>
                <c:pt idx="4">
                  <c:v>48.0</c:v>
                </c:pt>
                <c:pt idx="5">
                  <c:v>65.0</c:v>
                </c:pt>
                <c:pt idx="6">
                  <c:v>87.0</c:v>
                </c:pt>
                <c:pt idx="7">
                  <c:v>72.0</c:v>
                </c:pt>
                <c:pt idx="8">
                  <c:v>96.0</c:v>
                </c:pt>
                <c:pt idx="9">
                  <c:v>21.0</c:v>
                </c:pt>
                <c:pt idx="10">
                  <c:v>24.0</c:v>
                </c:pt>
                <c:pt idx="11">
                  <c:v>81.0</c:v>
                </c:pt>
                <c:pt idx="12">
                  <c:v>85.0</c:v>
                </c:pt>
                <c:pt idx="13">
                  <c:v>50.0</c:v>
                </c:pt>
                <c:pt idx="14">
                  <c:v>37.0</c:v>
                </c:pt>
                <c:pt idx="15">
                  <c:v>0.0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145724408"/>
        <c:axId val="-2145715624"/>
      </c:barChart>
      <c:catAx>
        <c:axId val="-21457244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Week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-2145715624"/>
        <c:crosses val="autoZero"/>
        <c:auto val="1"/>
        <c:lblAlgn val="ctr"/>
        <c:lblOffset val="100"/>
        <c:noMultiLvlLbl val="0"/>
      </c:catAx>
      <c:valAx>
        <c:axId val="-214571562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Total FAAB Spent</a:t>
                </a:r>
              </a:p>
            </c:rich>
          </c:tx>
          <c:layout/>
          <c:overlay val="0"/>
        </c:title>
        <c:numFmt formatCode="&quot;$&quot;#,##0;[Red]\-&quot;$&quot;#,##0" sourceLinked="1"/>
        <c:majorTickMark val="out"/>
        <c:minorTickMark val="none"/>
        <c:tickLblPos val="nextTo"/>
        <c:crossAx val="-2145724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ield Bkg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f_bg_03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8" b="968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0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m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4825" y="1168192"/>
            <a:ext cx="4128102" cy="2887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217313">
            <a:off x="-357087" y="2541622"/>
            <a:ext cx="5829300" cy="407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2927" y="2718600"/>
            <a:ext cx="3948499" cy="2951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79477" y="2333257"/>
            <a:ext cx="4092736" cy="2810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486556">
            <a:off x="1944102" y="-557441"/>
            <a:ext cx="3602306" cy="2536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29010">
            <a:off x="483693" y="1260777"/>
            <a:ext cx="3063813" cy="1690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0574585">
            <a:off x="2749727" y="2958890"/>
            <a:ext cx="3901440" cy="2599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470758">
            <a:off x="5080580" y="-844717"/>
            <a:ext cx="6038726" cy="402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20827091">
            <a:off x="-578952" y="-914932"/>
            <a:ext cx="4303363" cy="2420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21255160">
            <a:off x="4218164" y="312083"/>
            <a:ext cx="2294446" cy="1447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5656">
            <a:off x="7108670" y="2082338"/>
            <a:ext cx="1785861" cy="2186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21299823">
            <a:off x="-493086" y="1507217"/>
            <a:ext cx="2052711" cy="2463253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-3742723" y="-3124067"/>
            <a:ext cx="16767941" cy="3124067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-1964885" y="5142479"/>
            <a:ext cx="13075223" cy="3690276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-4452686" y="-746088"/>
            <a:ext cx="4452686" cy="6158690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9144000" y="-360746"/>
            <a:ext cx="5736084" cy="6158690"/>
          </a:xfrm>
          <a:prstGeom prst="rect">
            <a:avLst/>
          </a:prstGeom>
          <a:solidFill>
            <a:srgbClr val="8A92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400627" y="477876"/>
            <a:ext cx="8342746" cy="418774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99284" y="226799"/>
            <a:ext cx="8342746" cy="6377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2016 Memories</a:t>
            </a:r>
            <a:endParaRPr lang="en-US" sz="3600" dirty="0">
              <a:solidFill>
                <a:schemeClr val="bg1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9102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0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6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0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CD1C1-3B82-B144-B01A-A3AB97C24798}" type="datetimeFigureOut">
              <a:rPr lang="en-US" smtClean="0"/>
              <a:t>8/31/17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22B01-658A-DD4F-8ED1-4CF28071E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Sx3</a:t>
            </a:r>
          </a:p>
          <a:p>
            <a:pPr algn="ctr"/>
            <a:r>
              <a:rPr lang="en-US" sz="6000" dirty="0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Where Jake’s fantasy hopes </a:t>
            </a:r>
          </a:p>
          <a:p>
            <a:pPr algn="ctr"/>
            <a:r>
              <a:rPr lang="en-US" sz="6000" dirty="0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and dreams come to die</a:t>
            </a:r>
            <a:endParaRPr lang="en-US" sz="6000" dirty="0">
              <a:solidFill>
                <a:srgbClr val="FFFFFF"/>
              </a:solidFill>
              <a:latin typeface="Open Sans Condensed Light"/>
              <a:cs typeface="Open Sans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72057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3143" y="1201710"/>
            <a:ext cx="315171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Open Sans Cond Light"/>
                <a:cs typeface="Open Sans Cond Light"/>
              </a:rPr>
              <a:t>Fitz Week 3</a:t>
            </a:r>
          </a:p>
          <a:p>
            <a:pPr algn="ctr"/>
            <a:endParaRPr lang="en-US" sz="1200" dirty="0">
              <a:latin typeface="Open Sans Cond Light"/>
              <a:cs typeface="Open Sans Cond Light"/>
            </a:endParaRPr>
          </a:p>
          <a:p>
            <a:pPr algn="ctr"/>
            <a:r>
              <a:rPr lang="en-US" sz="2800" dirty="0">
                <a:latin typeface="Open Sans Cond Light"/>
                <a:cs typeface="Open Sans Cond Light"/>
              </a:rPr>
              <a:t>T</a:t>
            </a:r>
            <a:r>
              <a:rPr lang="en-US" sz="2800" dirty="0" smtClean="0">
                <a:latin typeface="Open Sans Cond Light"/>
                <a:cs typeface="Open Sans Cond Light"/>
              </a:rPr>
              <a:t>hrows </a:t>
            </a:r>
            <a:r>
              <a:rPr lang="en-US" sz="2800" dirty="0" smtClean="0">
                <a:latin typeface="Open Sans Cond Light"/>
                <a:cs typeface="Open Sans Cond Light"/>
              </a:rPr>
              <a:t>SIX interceptions in 1 game.  </a:t>
            </a:r>
            <a:endParaRPr lang="en-US" sz="28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800" dirty="0" smtClean="0">
                <a:latin typeface="Open Sans Cond Light"/>
                <a:cs typeface="Open Sans Cond Light"/>
              </a:rPr>
              <a:t>Including </a:t>
            </a:r>
            <a:r>
              <a:rPr lang="en-US" sz="2800" dirty="0" smtClean="0">
                <a:latin typeface="Open Sans Cond Light"/>
                <a:cs typeface="Open Sans Cond Light"/>
              </a:rPr>
              <a:t>a pick </a:t>
            </a:r>
            <a:r>
              <a:rPr lang="en-US" sz="2800" dirty="0" smtClean="0">
                <a:latin typeface="Open Sans Cond Light"/>
                <a:cs typeface="Open Sans Cond Light"/>
              </a:rPr>
              <a:t>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46" y="1421941"/>
            <a:ext cx="3784232" cy="2521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7191" y="3349811"/>
            <a:ext cx="1919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Open Sans Cond Light"/>
                <a:cs typeface="Open Sans Cond Light"/>
              </a:rPr>
              <a:t>Whitness</a:t>
            </a:r>
            <a:r>
              <a:rPr lang="en-US" sz="2800" dirty="0">
                <a:latin typeface="Open Sans Cond Light"/>
                <a:cs typeface="Open Sans Cond Light"/>
              </a:rPr>
              <a:t> cries.</a:t>
            </a:r>
            <a:endParaRPr lang="en-US" sz="2800" dirty="0"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253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52695"/>
              </p:ext>
            </p:extLst>
          </p:nvPr>
        </p:nvGraphicFramePr>
        <p:xfrm>
          <a:off x="457199" y="1154206"/>
          <a:ext cx="8330790" cy="370334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556983"/>
                <a:gridCol w="1488185"/>
                <a:gridCol w="1988523"/>
                <a:gridCol w="1693452"/>
                <a:gridCol w="1603647"/>
              </a:tblGrid>
              <a:tr h="279077">
                <a:tc>
                  <a:txBody>
                    <a:bodyPr/>
                    <a:lstStyle/>
                    <a:p>
                      <a:pPr algn="ctr" fontAlgn="ctr"/>
                      <a:endParaRPr lang="tr-TR" sz="20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u="none" strike="noStrike" dirty="0" smtClean="0">
                          <a:effectLst/>
                          <a:latin typeface="Open Sans Cond Light"/>
                          <a:cs typeface="Open Sans Cond Light"/>
                        </a:rPr>
                        <a:t>Pos </a:t>
                      </a:r>
                      <a:r>
                        <a:rPr lang="es-ES_tradnl" sz="16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Rank</a:t>
                      </a:r>
                      <a:endParaRPr lang="es-ES_tradnl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u="none" strike="noStrike" dirty="0" err="1">
                          <a:effectLst/>
                          <a:latin typeface="Open Sans Cond Light"/>
                          <a:cs typeface="Open Sans Cond Light"/>
                        </a:rPr>
                        <a:t>Draft</a:t>
                      </a:r>
                      <a:r>
                        <a:rPr lang="de-DE" sz="16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 </a:t>
                      </a:r>
                      <a:r>
                        <a:rPr lang="de-DE" sz="1600" u="none" strike="noStrike" dirty="0" smtClean="0">
                          <a:effectLst/>
                          <a:latin typeface="Open Sans Cond Light"/>
                          <a:cs typeface="Open Sans Cond Light"/>
                        </a:rPr>
                        <a:t>Position</a:t>
                      </a:r>
                      <a:endParaRPr lang="de-DE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Drafted </a:t>
                      </a:r>
                      <a:r>
                        <a:rPr lang="en-US" sz="1600" u="none" strike="noStrike" dirty="0" smtClean="0">
                          <a:effectLst/>
                          <a:latin typeface="Open Sans Cond Light"/>
                          <a:cs typeface="Open Sans Cond Light"/>
                        </a:rPr>
                        <a:t>By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u="none" strike="noStrike" dirty="0" err="1">
                          <a:effectLst/>
                          <a:latin typeface="Open Sans Cond Light"/>
                          <a:cs typeface="Open Sans Cond Light"/>
                        </a:rPr>
                        <a:t>Points</a:t>
                      </a:r>
                      <a:endParaRPr lang="fi-FI" sz="16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Rodgers</a:t>
                      </a:r>
                      <a:endParaRPr lang="es-ES_trad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1.01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453.52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Ryan</a:t>
                      </a:r>
                      <a:endParaRPr lang="hu-HU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15.08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420.96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Brees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3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5.07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Trevor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394.32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Luck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4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5.11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353.2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Cousins</a:t>
                      </a:r>
                      <a:endParaRPr lang="is-I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5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12.04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341.28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Dak</a:t>
                      </a:r>
                      <a:endParaRPr lang="it-IT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6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sv-SE" sz="1800" b="0" i="0" u="none" strike="noStrike" dirty="0">
                        <a:solidFill>
                          <a:schemeClr val="tx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329.88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Brady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7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7.09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325.06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Carr</a:t>
                      </a:r>
                      <a:endParaRPr lang="tr-TR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8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13.03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Sophie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320.48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Stafford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9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13.04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Andrew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314.78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Tyrod</a:t>
                      </a:r>
                      <a:endParaRPr lang="tr-TR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10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7.01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298.42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Mariota</a:t>
                      </a:r>
                      <a:endParaRPr lang="es-ES_trad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11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13.12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294.94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9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Russell</a:t>
                      </a:r>
                      <a:endParaRPr lang="de-DE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12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5.05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Bill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294.56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" y="10195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The 2016 1’s - </a:t>
            </a:r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QB</a:t>
            </a:r>
            <a:endParaRPr lang="en-US" sz="48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3200296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3143" y="1334256"/>
            <a:ext cx="3151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Open Sans Cond Light"/>
                <a:cs typeface="Open Sans Cond Light"/>
              </a:rPr>
              <a:t>David Johnson</a:t>
            </a:r>
          </a:p>
          <a:p>
            <a:pPr algn="ctr"/>
            <a:r>
              <a:rPr lang="en-US" sz="2800" dirty="0" smtClean="0">
                <a:latin typeface="Open Sans Cond Light"/>
                <a:cs typeface="Open Sans Cond Light"/>
              </a:rPr>
              <a:t>G</a:t>
            </a:r>
            <a:r>
              <a:rPr lang="en-US" sz="2800" dirty="0" smtClean="0">
                <a:latin typeface="Open Sans Cond Light"/>
                <a:cs typeface="Open Sans Cond Light"/>
              </a:rPr>
              <a:t>ains </a:t>
            </a:r>
            <a:r>
              <a:rPr lang="en-US" sz="2800" dirty="0" smtClean="0">
                <a:latin typeface="Open Sans Cond Light"/>
                <a:cs typeface="Open Sans Cond Light"/>
              </a:rPr>
              <a:t>100+ scrimmage yards in 15 consecutive games</a:t>
            </a:r>
            <a:r>
              <a:rPr lang="en-US" sz="2800" dirty="0" smtClean="0">
                <a:latin typeface="Open Sans Cond Light"/>
                <a:cs typeface="Open Sans Cond Light"/>
              </a:rPr>
              <a:t>.</a:t>
            </a:r>
            <a:endParaRPr lang="en-US" sz="2800" dirty="0" smtClean="0">
              <a:latin typeface="Open Sans Cond Light"/>
              <a:cs typeface="Open Sans Cond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790" y="1350885"/>
            <a:ext cx="3785488" cy="26875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2207" y="3337384"/>
            <a:ext cx="2277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Open Sans Cond Light"/>
                <a:cs typeface="Open Sans Cond Light"/>
              </a:rPr>
              <a:t>Whitness</a:t>
            </a:r>
            <a:r>
              <a:rPr lang="en-US" sz="2800" dirty="0">
                <a:latin typeface="Open Sans Cond Light"/>
                <a:cs typeface="Open Sans Cond Light"/>
              </a:rPr>
              <a:t> rejoices.</a:t>
            </a:r>
            <a:endParaRPr lang="en-US" sz="2800" dirty="0"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19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307633"/>
              </p:ext>
            </p:extLst>
          </p:nvPr>
        </p:nvGraphicFramePr>
        <p:xfrm>
          <a:off x="423363" y="1019416"/>
          <a:ext cx="8300482" cy="382712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2834"/>
                <a:gridCol w="1577522"/>
                <a:gridCol w="1590041"/>
                <a:gridCol w="1627603"/>
                <a:gridCol w="1552482"/>
              </a:tblGrid>
              <a:tr h="294394">
                <a:tc>
                  <a:txBody>
                    <a:bodyPr/>
                    <a:lstStyle/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 smtClean="0">
                          <a:effectLst/>
                          <a:latin typeface="Open Sans Cond Light"/>
                          <a:cs typeface="Open Sans Cond Light"/>
                        </a:rPr>
                        <a:t>Pos </a:t>
                      </a:r>
                      <a:r>
                        <a:rPr lang="es-ES_tradnl" sz="14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Rank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 err="1">
                          <a:effectLst/>
                          <a:latin typeface="Open Sans Cond Light"/>
                          <a:cs typeface="Open Sans Cond Light"/>
                        </a:rPr>
                        <a:t>Draft</a:t>
                      </a:r>
                      <a:r>
                        <a:rPr lang="de-DE" sz="14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 Position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Open Sans Cond Light"/>
                          <a:cs typeface="Open Sans Cond Light"/>
                        </a:rPr>
                        <a:t>Drafted By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>
                          <a:effectLst/>
                          <a:latin typeface="Open Sans Cond Light"/>
                          <a:cs typeface="Open Sans Cond Light"/>
                        </a:rPr>
                        <a:t>Points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DJ</a:t>
                      </a:r>
                      <a:endParaRPr lang="sv-SE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1.05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414.8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Zeke</a:t>
                      </a:r>
                      <a:endParaRPr lang="hu-HU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2.02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337.9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Le’V</a:t>
                      </a:r>
                      <a:endParaRPr lang="tr-TR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3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3.01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325.4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Shady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4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3.02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Aaron</a:t>
                      </a:r>
                      <a:endParaRPr lang="es-ES_trad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307.3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DeMarco</a:t>
                      </a:r>
                      <a:endParaRPr lang="tr-TR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5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5.04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Andrew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302.8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Devonta</a:t>
                      </a:r>
                      <a:endParaRPr lang="nl-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6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2.01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288.1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Melvin</a:t>
                      </a:r>
                      <a:endParaRPr lang="fi-FI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7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7.03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Sophie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253.6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Ingram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8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2.11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Aaron</a:t>
                      </a:r>
                      <a:endParaRPr lang="es-ES_trad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247.2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Jordan Howard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9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13.10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Jim</a:t>
                      </a:r>
                      <a:endParaRPr lang="cs-CZ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237.1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Blount</a:t>
                      </a:r>
                      <a:endParaRPr lang="nb-NO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10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11.03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Sophie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236.9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Ajayi</a:t>
                      </a:r>
                      <a:endParaRPr lang="tr-TR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11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10.08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Bill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227.3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3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Gore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12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7.07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Trevor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216.2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8467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The 2016 1’s - RB</a:t>
            </a:r>
            <a:endParaRPr lang="en-US" sz="48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45242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9735" y="1264703"/>
            <a:ext cx="36500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Julio Week 4 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300 receiving yards</a:t>
            </a:r>
            <a:endParaRPr lang="en-US" sz="1600" dirty="0">
              <a:latin typeface="Open Sans Cond Light"/>
              <a:cs typeface="Open Sans Cond Light"/>
            </a:endParaRP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12 Receptions, 1 TD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52.5 Fantasy </a:t>
            </a:r>
            <a:r>
              <a:rPr lang="en-US" sz="2400" dirty="0" smtClean="0">
                <a:latin typeface="Open Sans Cond Light"/>
                <a:cs typeface="Open Sans Cond Light"/>
              </a:rPr>
              <a:t>Points</a:t>
            </a:r>
            <a:endParaRPr lang="en-US" sz="2400" dirty="0" smtClean="0">
              <a:latin typeface="Open Sans Cond Light"/>
              <a:cs typeface="Open Sans Cond Light"/>
            </a:endParaRPr>
          </a:p>
        </p:txBody>
      </p:sp>
      <p:pic>
        <p:nvPicPr>
          <p:cNvPr id="2" name="Picture 1" descr="Julio_300_Wk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952" y="1261173"/>
            <a:ext cx="4240383" cy="29848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43" y="3527444"/>
            <a:ext cx="2313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Open Sans Cond Light"/>
                <a:cs typeface="Open Sans Cond Light"/>
              </a:rPr>
              <a:t>Trevor wins 157 - 107</a:t>
            </a:r>
            <a:endParaRPr lang="en-US" sz="1200" dirty="0"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511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986780"/>
              </p:ext>
            </p:extLst>
          </p:nvPr>
        </p:nvGraphicFramePr>
        <p:xfrm>
          <a:off x="295367" y="1036686"/>
          <a:ext cx="8594844" cy="382014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03044"/>
                <a:gridCol w="1609966"/>
                <a:gridCol w="1700852"/>
                <a:gridCol w="1596983"/>
                <a:gridCol w="1583999"/>
              </a:tblGrid>
              <a:tr h="293857">
                <a:tc>
                  <a:txBody>
                    <a:bodyPr/>
                    <a:lstStyle/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 smtClean="0">
                          <a:effectLst/>
                          <a:latin typeface="Open Sans Cond Light"/>
                          <a:cs typeface="Open Sans Cond Light"/>
                        </a:rPr>
                        <a:t>Pos </a:t>
                      </a:r>
                      <a:r>
                        <a:rPr lang="es-ES_tradnl" sz="14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Rank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 err="1">
                          <a:effectLst/>
                          <a:latin typeface="Open Sans Cond Light"/>
                          <a:cs typeface="Open Sans Cond Light"/>
                        </a:rPr>
                        <a:t>Draft</a:t>
                      </a:r>
                      <a:r>
                        <a:rPr lang="de-DE" sz="14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 Position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Open Sans Cond Light"/>
                          <a:cs typeface="Open Sans Cond Light"/>
                        </a:rPr>
                        <a:t>Drafted By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>
                          <a:effectLst/>
                          <a:latin typeface="Open Sans Cond Light"/>
                          <a:cs typeface="Open Sans Cond Light"/>
                        </a:rPr>
                        <a:t>Points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Antonio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1.08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Bill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317.82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Odell</a:t>
                      </a:r>
                      <a:endParaRPr lang="it-IT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1.02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309.74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Jordy</a:t>
                      </a:r>
                      <a:endParaRPr lang="it-IT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3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2.05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309.7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Evans</a:t>
                      </a:r>
                      <a:endParaRPr lang="nl-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4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2.07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Jake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308.1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T.Y</a:t>
                      </a:r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5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4.02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281.7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Julio</a:t>
                      </a:r>
                      <a:endParaRPr lang="es-ES_trad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6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1.06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Trevor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270.4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0" i="0" u="none" strike="noStrike" dirty="0" err="1" smtClean="0">
                          <a:effectLst/>
                          <a:latin typeface="Open Sans Condensed Bold"/>
                          <a:cs typeface="Open Sans Condensed Bold"/>
                        </a:rPr>
                        <a:t>Tyreek</a:t>
                      </a:r>
                      <a:endParaRPr lang="nl-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7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8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sv-SE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263.04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Michael Thomas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8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7.08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258.7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Baldwin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9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4.05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258.6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Cooks</a:t>
                      </a:r>
                      <a:endParaRPr lang="is-I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10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4.07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Cooks</a:t>
                      </a:r>
                      <a:endParaRPr lang="nl-NL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253.88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Davante</a:t>
                      </a:r>
                      <a:endParaRPr lang="fr-FR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11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sv-SE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252.2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85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Fitzgerald</a:t>
                      </a:r>
                      <a:endParaRPr lang="pt-BR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12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7.11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244.8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0195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The 2016 1’s - </a:t>
            </a:r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WR</a:t>
            </a:r>
            <a:endParaRPr lang="en-US" sz="48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601498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946934"/>
              </p:ext>
            </p:extLst>
          </p:nvPr>
        </p:nvGraphicFramePr>
        <p:xfrm>
          <a:off x="457201" y="1093928"/>
          <a:ext cx="8286136" cy="367568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09852"/>
                <a:gridCol w="1594898"/>
                <a:gridCol w="1594898"/>
                <a:gridCol w="1594898"/>
                <a:gridCol w="1191590"/>
              </a:tblGrid>
              <a:tr h="285351">
                <a:tc>
                  <a:txBody>
                    <a:bodyPr/>
                    <a:lstStyle/>
                    <a:p>
                      <a:pPr algn="ctr" fontAlgn="ctr"/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u="none" strike="noStrike" dirty="0" smtClean="0">
                          <a:effectLst/>
                          <a:latin typeface="Open Sans Cond Light"/>
                          <a:cs typeface="Open Sans Cond Light"/>
                        </a:rPr>
                        <a:t>Pos </a:t>
                      </a:r>
                      <a:r>
                        <a:rPr lang="es-ES_tradnl" sz="14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Rank</a:t>
                      </a:r>
                      <a:endParaRPr lang="es-ES_tradnl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400" u="none" strike="noStrike" dirty="0" err="1">
                          <a:effectLst/>
                          <a:latin typeface="Open Sans Cond Light"/>
                          <a:cs typeface="Open Sans Cond Light"/>
                        </a:rPr>
                        <a:t>Draft</a:t>
                      </a:r>
                      <a:r>
                        <a:rPr lang="de-DE" sz="14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 Position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Open Sans Cond Light"/>
                          <a:cs typeface="Open Sans Cond Light"/>
                        </a:rPr>
                        <a:t>Drafted By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u="none" strike="noStrike">
                          <a:effectLst/>
                          <a:latin typeface="Open Sans Cond Light"/>
                          <a:cs typeface="Open Sans Cond Light"/>
                        </a:rPr>
                        <a:t>Points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Travis </a:t>
                      </a:r>
                      <a:r>
                        <a:rPr lang="da-DK" sz="18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Kelce</a:t>
                      </a:r>
                      <a:endParaRPr lang="da-DK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6.01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230.5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Greg Olsen</a:t>
                      </a:r>
                      <a:endParaRPr lang="nb-NO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5.08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210.8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Kyle Rudolph</a:t>
                      </a:r>
                      <a:endParaRPr lang="tr-TR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3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13.09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210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Jimmy Graham</a:t>
                      </a:r>
                      <a:endParaRPr lang="cs-CZ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4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sv-SE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192.3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Delanie Walker</a:t>
                      </a:r>
                      <a:endParaRPr lang="pl-P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5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7.02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Aaron</a:t>
                      </a:r>
                      <a:endParaRPr lang="es-ES_tradnl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189.1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Zach Ertz</a:t>
                      </a:r>
                      <a:endParaRPr lang="de-DE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6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9.06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Jake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185.92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Martellus</a:t>
                      </a:r>
                      <a:r>
                        <a:rPr lang="fi-FI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 Bennett</a:t>
                      </a:r>
                      <a:endParaRPr lang="fi-FI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7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14.02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171.1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Cameron Brate</a:t>
                      </a:r>
                      <a:endParaRPr lang="es-ES_tradnl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8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171</a:t>
                      </a:r>
                      <a:endParaRPr lang="en-US" sz="1800" b="0" i="0" u="none" strike="noStrike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Dennis Pitta</a:t>
                      </a:r>
                      <a:endParaRPr lang="fi-FI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9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undrafted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169.9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Jordan Reed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10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4.06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Trevor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168.6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Jason Witten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11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15.03</a:t>
                      </a: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Sophie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153.3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9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Antonio Gates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12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8.04</a:t>
                      </a:r>
                      <a:endParaRPr lang="en-US" sz="18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8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147.8</a:t>
                      </a:r>
                      <a:endParaRPr lang="en-US" sz="1800" b="0" i="0" u="none" strike="noStrike" dirty="0">
                        <a:solidFill>
                          <a:srgbClr val="333333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0944" marR="10944" marT="8208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77752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The 2016 1’s - </a:t>
            </a:r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TE</a:t>
            </a:r>
            <a:endParaRPr lang="en-US" sz="48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35276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3904" y="1220283"/>
            <a:ext cx="34134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Drafted </a:t>
            </a:r>
            <a:r>
              <a:rPr lang="en-US" sz="2400" dirty="0" smtClean="0">
                <a:latin typeface="Open Sans Cond Light"/>
                <a:cs typeface="Open Sans Cond Light"/>
              </a:rPr>
              <a:t>by Jim, 13</a:t>
            </a:r>
            <a:r>
              <a:rPr lang="en-US" sz="2400" baseline="30000" dirty="0" smtClean="0">
                <a:latin typeface="Open Sans Cond Light"/>
                <a:cs typeface="Open Sans Cond Light"/>
              </a:rPr>
              <a:t>th</a:t>
            </a:r>
            <a:r>
              <a:rPr lang="en-US" sz="2400" dirty="0" smtClean="0">
                <a:latin typeface="Open Sans Cond Light"/>
                <a:cs typeface="Open Sans Cond Light"/>
              </a:rPr>
              <a:t> Round</a:t>
            </a: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Dropped </a:t>
            </a:r>
            <a:r>
              <a:rPr lang="en-US" sz="2400" dirty="0" smtClean="0">
                <a:latin typeface="Open Sans Cond Light"/>
                <a:cs typeface="Open Sans Cond Light"/>
              </a:rPr>
              <a:t>Week 2</a:t>
            </a: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Finished as the RB </a:t>
            </a:r>
            <a:r>
              <a:rPr lang="en-US" sz="2400" dirty="0" smtClean="0">
                <a:latin typeface="Open Sans Cond Light"/>
                <a:cs typeface="Open Sans Cond Light"/>
              </a:rPr>
              <a:t>9</a:t>
            </a:r>
            <a:endParaRPr lang="en-US" sz="2400" dirty="0" smtClean="0">
              <a:latin typeface="Open Sans Cond Light"/>
              <a:cs typeface="Open Sans Cond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69" t="5017" r="5397"/>
          <a:stretch/>
        </p:blipFill>
        <p:spPr>
          <a:xfrm>
            <a:off x="5114678" y="1241845"/>
            <a:ext cx="3332062" cy="29049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9432" y="3562000"/>
            <a:ext cx="1493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Open Sans Cond Light"/>
                <a:cs typeface="Open Sans Cond Light"/>
              </a:rPr>
              <a:t>So close, Jim!</a:t>
            </a:r>
          </a:p>
        </p:txBody>
      </p:sp>
    </p:spTree>
    <p:extLst>
      <p:ext uri="{BB962C8B-B14F-4D97-AF65-F5344CB8AC3E}">
        <p14:creationId xmlns:p14="http://schemas.microsoft.com/office/powerpoint/2010/main" val="47088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9740" y="1050288"/>
            <a:ext cx="358170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Open Sans Cond Light"/>
                <a:cs typeface="Open Sans Cond Light"/>
              </a:rPr>
              <a:t>Terrelle</a:t>
            </a:r>
            <a:r>
              <a:rPr lang="en-US" sz="2400" dirty="0" smtClean="0">
                <a:latin typeface="Open Sans Cond Light"/>
                <a:cs typeface="Open Sans Cond Light"/>
              </a:rPr>
              <a:t> Pryor Week </a:t>
            </a:r>
            <a:r>
              <a:rPr lang="en-US" sz="2400" dirty="0" smtClean="0">
                <a:latin typeface="Open Sans Cond Light"/>
                <a:cs typeface="Open Sans Cond Light"/>
              </a:rPr>
              <a:t>3</a:t>
            </a:r>
            <a:endParaRPr lang="en-US" sz="2400" dirty="0">
              <a:latin typeface="Open Sans Cond Light"/>
              <a:cs typeface="Open Sans Cond Light"/>
            </a:endParaRPr>
          </a:p>
          <a:p>
            <a:pPr algn="ctr"/>
            <a:endParaRPr lang="en-US" sz="12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8 catches, 144 yards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14 snaps at QB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4 rushes 21 yards, 1 </a:t>
            </a:r>
            <a:r>
              <a:rPr lang="en-US" sz="2400" dirty="0" smtClean="0">
                <a:latin typeface="Open Sans Cond Light"/>
                <a:cs typeface="Open Sans Cond Light"/>
              </a:rPr>
              <a:t>TD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2 snaps at safety</a:t>
            </a:r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endParaRPr lang="en-US" sz="1200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32.9 Fantasy </a:t>
            </a:r>
            <a:r>
              <a:rPr lang="en-US" sz="2400" dirty="0" smtClean="0">
                <a:latin typeface="Open Sans Cond Light"/>
                <a:cs typeface="Open Sans Cond Light"/>
              </a:rPr>
              <a:t>Points</a:t>
            </a:r>
          </a:p>
          <a:p>
            <a:pPr algn="ctr"/>
            <a:endParaRPr lang="en-US" sz="1200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>
                <a:latin typeface="Open Sans Cond Light"/>
                <a:cs typeface="Open Sans Cond Light"/>
              </a:rPr>
              <a:t>… on the Waiver Wire</a:t>
            </a: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382" y="1542716"/>
            <a:ext cx="4008609" cy="22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2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828841"/>
              </p:ext>
            </p:extLst>
          </p:nvPr>
        </p:nvGraphicFramePr>
        <p:xfrm>
          <a:off x="2116717" y="1046048"/>
          <a:ext cx="4846847" cy="3826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28417"/>
                <a:gridCol w="885127"/>
                <a:gridCol w="910416"/>
                <a:gridCol w="935705"/>
                <a:gridCol w="487182"/>
              </a:tblGrid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effectLst/>
                          <a:latin typeface="Open Sans Condensed Light"/>
                          <a:cs typeface="Open Sans Condensed Light"/>
                        </a:rPr>
                        <a:t>Player</a:t>
                      </a:r>
                      <a:endParaRPr lang="tr-TR" sz="900" b="0" i="0" u="none" strike="noStrike" dirty="0">
                        <a:solidFill>
                          <a:srgbClr val="777777"/>
                        </a:solidFill>
                        <a:effectLst/>
                        <a:latin typeface="Open Sans Condensed Light"/>
                        <a:cs typeface="Open Sans Condensed Light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900" b="0" i="0" u="none" strike="noStrike">
                          <a:effectLst/>
                          <a:latin typeface="Open Sans Condensed Light"/>
                          <a:cs typeface="Open Sans Condensed Light"/>
                        </a:rPr>
                        <a:t>FAAB Spent</a:t>
                      </a:r>
                      <a:endParaRPr lang="ro-RO" sz="900" b="0" i="0" u="none" strike="noStrike">
                        <a:solidFill>
                          <a:srgbClr val="777777"/>
                        </a:solidFill>
                        <a:effectLst/>
                        <a:latin typeface="Open Sans Condensed Light"/>
                        <a:cs typeface="Open Sans Condensed Light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effectLst/>
                          <a:latin typeface="Open Sans Condensed Light"/>
                          <a:cs typeface="Open Sans Condensed Light"/>
                        </a:rPr>
                        <a:t>By</a:t>
                      </a:r>
                      <a:endParaRPr lang="en-US" sz="900" b="0" i="0" u="none" strike="noStrike" dirty="0">
                        <a:solidFill>
                          <a:srgbClr val="777777"/>
                        </a:solidFill>
                        <a:effectLst/>
                        <a:latin typeface="Open Sans Condensed Light"/>
                        <a:cs typeface="Open Sans Condensed Light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Open Sans Condensed Light"/>
                          <a:cs typeface="Open Sans Condensed Light"/>
                        </a:rPr>
                        <a:t>Position Rank</a:t>
                      </a:r>
                      <a:endParaRPr lang="en-US" sz="900" b="0" i="0" u="none" strike="noStrike">
                        <a:solidFill>
                          <a:srgbClr val="777777"/>
                        </a:solidFill>
                        <a:effectLst/>
                        <a:latin typeface="Open Sans Condensed Light"/>
                        <a:cs typeface="Open Sans Condensed Light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900" b="0" i="0" u="none" strike="noStrike" dirty="0">
                          <a:effectLst/>
                          <a:latin typeface="Open Sans Condensed Light"/>
                          <a:cs typeface="Open Sans Condensed Light"/>
                        </a:rPr>
                        <a:t>Week</a:t>
                      </a:r>
                      <a:endParaRPr lang="nl-NL" sz="900" b="0" i="0" u="none" strike="noStrike" dirty="0">
                        <a:solidFill>
                          <a:srgbClr val="777777"/>
                        </a:solidFill>
                        <a:effectLst/>
                        <a:latin typeface="Open Sans Condensed Light"/>
                        <a:cs typeface="Open Sans Condensed Light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Jay Ajayi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Sophie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11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Davante Adams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11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Terrelle Pryor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20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Jordan Howard</a:t>
                      </a:r>
                      <a:endParaRPr lang="pl-PL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Aaron</a:t>
                      </a:r>
                      <a:endParaRPr lang="es-ES_tradnl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9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Golden Tate</a:t>
                      </a:r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18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Ty Montgomery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28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fi-FI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Dennis Pitta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Andrew</a:t>
                      </a:r>
                      <a:endParaRPr lang="pl-PL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9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Jamison Crowder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Aaron</a:t>
                      </a:r>
                      <a:endParaRPr lang="es-ES_tradnl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21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Jay Ajayi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Jake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11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Darren Sproles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Jake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23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Darren Sproles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23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Marcus Mariota</a:t>
                      </a:r>
                      <a:endParaRPr lang="es-ES_tradnl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Jake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11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Cameron Brate</a:t>
                      </a:r>
                      <a:endParaRPr lang="es-ES_tradnl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Bill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8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Tyreek Hill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7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Kirk Cousins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Aaron</a:t>
                      </a:r>
                      <a:endParaRPr lang="es-ES_tradnl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5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Zach Ertz</a:t>
                      </a:r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6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Chris Thompson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Trevor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26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Rishard Matthews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Trevor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23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20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Kirk Cousins</a:t>
                      </a:r>
                      <a:endParaRPr lang="is-IS" sz="11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1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5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259" marR="8259" marT="6194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FAABulous … </a:t>
            </a:r>
            <a:r>
              <a:rPr lang="en-US" sz="48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Best Waiver Buys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415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84919"/>
            <a:ext cx="9143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This Hangout will be active from now through the entire draft.</a:t>
            </a:r>
          </a:p>
          <a:p>
            <a:pPr algn="ctr"/>
            <a:endParaRPr lang="en-US" sz="3000" dirty="0">
              <a:solidFill>
                <a:srgbClr val="FFFFFF"/>
              </a:solidFill>
              <a:latin typeface="Open Sans Condensed Light"/>
              <a:cs typeface="Open Sans Condensed Light"/>
            </a:endParaRPr>
          </a:p>
          <a:p>
            <a:pPr algn="ctr"/>
            <a:r>
              <a:rPr lang="en-US" sz="3000" dirty="0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Feel no pressure to stay on during the </a:t>
            </a:r>
            <a:r>
              <a:rPr lang="en-US" sz="3000" dirty="0" err="1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preso</a:t>
            </a:r>
            <a:r>
              <a:rPr lang="en-US" sz="3000" dirty="0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 or through the draft.  </a:t>
            </a:r>
            <a:endParaRPr lang="en-US" sz="3000" dirty="0">
              <a:solidFill>
                <a:srgbClr val="FFFFFF"/>
              </a:solidFill>
              <a:latin typeface="Open Sans Condensed Light"/>
              <a:cs typeface="Open Sans Condensed Light"/>
            </a:endParaRPr>
          </a:p>
          <a:p>
            <a:pPr algn="ctr"/>
            <a:endParaRPr lang="en-US" sz="3000" dirty="0">
              <a:solidFill>
                <a:srgbClr val="FFFFFF"/>
              </a:solidFill>
              <a:latin typeface="Open Sans Condensed Light"/>
              <a:cs typeface="Open Sans Condensed Light"/>
            </a:endParaRPr>
          </a:p>
          <a:p>
            <a:pPr algn="ctr"/>
            <a:r>
              <a:rPr lang="en-US" sz="3000" dirty="0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You can mute your video / audio at any time</a:t>
            </a:r>
            <a:endParaRPr lang="en-US" sz="3000" dirty="0">
              <a:solidFill>
                <a:srgbClr val="FFFFFF"/>
              </a:solidFill>
              <a:latin typeface="Open Sans Condensed Light"/>
              <a:cs typeface="Open Sans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452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2949" y="1422175"/>
            <a:ext cx="3413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Jay </a:t>
            </a:r>
            <a:r>
              <a:rPr lang="en-US" sz="2400" dirty="0" err="1" smtClean="0">
                <a:latin typeface="Open Sans Cond Light"/>
                <a:cs typeface="Open Sans Cond Light"/>
              </a:rPr>
              <a:t>Ajayi</a:t>
            </a:r>
            <a:r>
              <a:rPr lang="en-US" sz="2400" dirty="0" smtClean="0">
                <a:latin typeface="Open Sans Cond Light"/>
                <a:cs typeface="Open Sans Cond Light"/>
              </a:rPr>
              <a:t> has three 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200 yard games</a:t>
            </a: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Week 6 v PIT </a:t>
            </a:r>
            <a:r>
              <a:rPr lang="en-US" sz="1600" dirty="0">
                <a:latin typeface="Open Sans Cond Light"/>
                <a:cs typeface="Open Sans Cond Light"/>
              </a:rPr>
              <a:t>(waiver wire)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Week 7 v BUF </a:t>
            </a:r>
            <a:r>
              <a:rPr lang="en-US" sz="1600" dirty="0" smtClean="0">
                <a:latin typeface="Open Sans Cond Light"/>
                <a:cs typeface="Open Sans Cond Light"/>
              </a:rPr>
              <a:t>(Sophie wins 162-78)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W16 @ BUF </a:t>
            </a:r>
            <a:r>
              <a:rPr lang="en-US" sz="1600" dirty="0">
                <a:latin typeface="Open Sans Cond Light"/>
                <a:cs typeface="Open Sans Cond Light"/>
              </a:rPr>
              <a:t>(Sophie wins 108-80)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409" y="1545379"/>
            <a:ext cx="4247331" cy="238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31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Not So FAABulous … </a:t>
            </a:r>
            <a:r>
              <a:rPr lang="en-US" sz="48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Worst Waiver Buys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297147"/>
              </p:ext>
            </p:extLst>
          </p:nvPr>
        </p:nvGraphicFramePr>
        <p:xfrm>
          <a:off x="2116719" y="1204998"/>
          <a:ext cx="4907324" cy="370200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685344"/>
                <a:gridCol w="713254"/>
                <a:gridCol w="897736"/>
                <a:gridCol w="805495"/>
                <a:gridCol w="805495"/>
              </a:tblGrid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0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Player</a:t>
                      </a:r>
                      <a:endParaRPr lang="tr-TR" sz="1000" b="1" i="0" u="none" strike="noStrike" dirty="0">
                        <a:solidFill>
                          <a:schemeClr val="bg1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000" u="none" strike="noStrike">
                          <a:effectLst/>
                          <a:latin typeface="Open Sans Cond Light"/>
                          <a:cs typeface="Open Sans Cond Light"/>
                        </a:rPr>
                        <a:t>FAAB Spent</a:t>
                      </a:r>
                      <a:endParaRPr lang="ro-RO" sz="1000" b="1" i="0" u="none" strike="noStrike">
                        <a:solidFill>
                          <a:schemeClr val="bg1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By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Position Rank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0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Week</a:t>
                      </a:r>
                      <a:endParaRPr lang="nl-NL" sz="1000" b="1" i="0" u="none" strike="noStrike" dirty="0">
                        <a:solidFill>
                          <a:schemeClr val="bg1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Charcandrick West</a:t>
                      </a:r>
                      <a:endParaRPr lang="hu-HU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52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Ladarius Green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$ 31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  <a:endParaRPr lang="hu-HU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TE 40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Wendell Smallwood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$ 30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66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hu-HU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Fozzy Whittaker</a:t>
                      </a:r>
                      <a:endParaRPr lang="hu-HU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57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Jacquizz</a:t>
                      </a:r>
                      <a:r>
                        <a:rPr lang="it-IT" sz="12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 </a:t>
                      </a:r>
                      <a:r>
                        <a:rPr lang="it-IT" sz="12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Rodgers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Jim</a:t>
                      </a:r>
                      <a:endParaRPr lang="cs-CZ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54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Allen Hurns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Jim</a:t>
                      </a:r>
                      <a:endParaRPr lang="cs-CZ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78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Dontrelle Inman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47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Trevor Siemian</a:t>
                      </a:r>
                      <a:endParaRPr lang="pl-PL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26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Orleans Darkwa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99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sv-SE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Will Fuller</a:t>
                      </a:r>
                      <a:endParaRPr lang="sv-SE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Andrew</a:t>
                      </a:r>
                      <a:endParaRPr lang="pl-PL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60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Colin Kaepernick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Jake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QB 24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Marquess Wilson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139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Cameron Artis Payne</a:t>
                      </a:r>
                      <a:endParaRPr lang="es-ES_tradnl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96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Kenneth Dixon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Bill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47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Jeremy Kerley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Andrew</a:t>
                      </a:r>
                      <a:endParaRPr lang="pl-PL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52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Robert Woods</a:t>
                      </a:r>
                      <a:endParaRPr lang="nl-NL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WR 66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667">
                <a:tc>
                  <a:txBody>
                    <a:bodyPr/>
                    <a:lstStyle/>
                    <a:p>
                      <a:pPr algn="ctr" fontAlgn="b"/>
                      <a:r>
                        <a:rPr lang="ro-RO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Knile Davis</a:t>
                      </a:r>
                      <a:endParaRPr lang="ro-RO" sz="1200" b="0" i="0" u="none" strike="noStrike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$ 10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Bill</a:t>
                      </a:r>
                      <a:endParaRPr lang="en-US" sz="1200" b="0" i="0" u="none" strike="noStrike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effectLst/>
                          <a:latin typeface="Open Sans Condensed Bold"/>
                          <a:cs typeface="Open Sans Condensed Bold"/>
                        </a:rPr>
                        <a:t>RB 107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555555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8694" marR="8694" marT="6521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830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2640" y="1285616"/>
            <a:ext cx="352991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Justin Tucker… 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Perfect Thru </a:t>
            </a:r>
            <a:r>
              <a:rPr lang="en-US" sz="2400" dirty="0" err="1" smtClean="0">
                <a:latin typeface="Open Sans Cond Light"/>
                <a:cs typeface="Open Sans Cond Light"/>
              </a:rPr>
              <a:t>Wk</a:t>
            </a:r>
            <a:r>
              <a:rPr lang="en-US" sz="2400" dirty="0" smtClean="0">
                <a:latin typeface="Open Sans Cond Light"/>
                <a:cs typeface="Open Sans Cond Light"/>
              </a:rPr>
              <a:t> 13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28/28 FG &amp; 20/20 PAT</a:t>
            </a:r>
          </a:p>
          <a:p>
            <a:pPr algn="ctr"/>
            <a:endParaRPr lang="en-US" sz="12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Ten 50+ </a:t>
            </a:r>
            <a:r>
              <a:rPr lang="en-US" sz="2400" dirty="0" err="1" smtClean="0">
                <a:latin typeface="Open Sans Cond Light"/>
                <a:cs typeface="Open Sans Cond Light"/>
              </a:rPr>
              <a:t>yd</a:t>
            </a:r>
            <a:r>
              <a:rPr lang="en-US" sz="2400" dirty="0" smtClean="0">
                <a:latin typeface="Open Sans Cond Light"/>
                <a:cs typeface="Open Sans Cond Light"/>
              </a:rPr>
              <a:t> FGs </a:t>
            </a:r>
            <a:r>
              <a:rPr lang="en-US" dirty="0" smtClean="0">
                <a:latin typeface="Open Sans Cond Light"/>
                <a:cs typeface="Open Sans Cond Light"/>
              </a:rPr>
              <a:t>(NFL record)</a:t>
            </a:r>
          </a:p>
          <a:p>
            <a:pPr algn="ctr"/>
            <a:endParaRPr lang="en-US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Sophie lobbies to change the league to be only kickers </a:t>
            </a:r>
            <a:endParaRPr lang="en-US" sz="2400" dirty="0">
              <a:latin typeface="Open Sans Cond Light"/>
              <a:cs typeface="Open Sans Cond Light"/>
            </a:endParaRPr>
          </a:p>
        </p:txBody>
      </p:sp>
      <p:pic>
        <p:nvPicPr>
          <p:cNvPr id="3" name="Picture 2" descr="JustinTucker_Wk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82" y="1500974"/>
            <a:ext cx="3649453" cy="24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4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755474"/>
              </p:ext>
            </p:extLst>
          </p:nvPr>
        </p:nvGraphicFramePr>
        <p:xfrm>
          <a:off x="-53975" y="734323"/>
          <a:ext cx="9251950" cy="4409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FAAB … </a:t>
            </a:r>
            <a:r>
              <a:rPr lang="en-US" sz="48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Weekly Spend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61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655710"/>
              </p:ext>
            </p:extLst>
          </p:nvPr>
        </p:nvGraphicFramePr>
        <p:xfrm>
          <a:off x="618943" y="1994638"/>
          <a:ext cx="1903838" cy="2649220"/>
        </p:xfrm>
        <a:graphic>
          <a:graphicData uri="http://schemas.openxmlformats.org/drawingml/2006/table">
            <a:tbl>
              <a:tblPr/>
              <a:tblGrid>
                <a:gridCol w="951919"/>
                <a:gridCol w="951919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Kurt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$ 100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2400" b="0" i="0" u="none" strike="noStrike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Aaron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$ 97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Sam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$ 92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Andrew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$ 85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hu-HU" sz="2400" b="0" i="0" u="none" strike="noStrike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Bobby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$ 81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Jim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$ 81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Jake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$ 81</a:t>
                      </a:r>
                      <a:endParaRPr 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85631"/>
              </p:ext>
            </p:extLst>
          </p:nvPr>
        </p:nvGraphicFramePr>
        <p:xfrm>
          <a:off x="3098523" y="1994638"/>
          <a:ext cx="1987125" cy="1513840"/>
        </p:xfrm>
        <a:graphic>
          <a:graphicData uri="http://schemas.openxmlformats.org/drawingml/2006/table">
            <a:tbl>
              <a:tblPr/>
              <a:tblGrid>
                <a:gridCol w="1131022"/>
                <a:gridCol w="856103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Sophie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$ 72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Whitney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$ 67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Albert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$ 65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Bill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$ 39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300" y="1994638"/>
            <a:ext cx="3135589" cy="18743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984" y="1118438"/>
            <a:ext cx="2177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Big Spenders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3491" y="1127077"/>
            <a:ext cx="2177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Cheapskates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55300" y="1132843"/>
            <a:ext cx="313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Trevor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558507"/>
              </p:ext>
            </p:extLst>
          </p:nvPr>
        </p:nvGraphicFramePr>
        <p:xfrm>
          <a:off x="5978645" y="4039338"/>
          <a:ext cx="2214165" cy="378460"/>
        </p:xfrm>
        <a:graphic>
          <a:graphicData uri="http://schemas.openxmlformats.org/drawingml/2006/table">
            <a:tbl>
              <a:tblPr/>
              <a:tblGrid>
                <a:gridCol w="1260248"/>
                <a:gridCol w="953917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Trevor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$ 0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555300" y="4455247"/>
            <a:ext cx="3135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Open Sans Condensed Light"/>
                <a:cs typeface="Open Sans Condensed Light"/>
              </a:rPr>
              <a:t>And he still made the playoffs!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FAAB … </a:t>
            </a:r>
            <a:r>
              <a:rPr lang="en-US" sz="48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Total Year Spends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08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3143" y="1040779"/>
            <a:ext cx="3151718" cy="3693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800" dirty="0">
              <a:latin typeface="Open Sans Cond Light"/>
              <a:cs typeface="Open Sans Cond Light"/>
            </a:endParaRPr>
          </a:p>
          <a:p>
            <a:pPr algn="ctr"/>
            <a:r>
              <a:rPr lang="en-US" sz="2800" dirty="0" err="1" smtClean="0">
                <a:latin typeface="Open Sans Cond Light"/>
                <a:cs typeface="Open Sans Cond Light"/>
              </a:rPr>
              <a:t>Tyreek</a:t>
            </a:r>
            <a:r>
              <a:rPr lang="en-US" sz="2800" dirty="0" smtClean="0">
                <a:latin typeface="Open Sans Cond Light"/>
                <a:cs typeface="Open Sans Cond Light"/>
              </a:rPr>
              <a:t> Week 12…</a:t>
            </a:r>
          </a:p>
          <a:p>
            <a:pPr algn="ctr"/>
            <a:r>
              <a:rPr lang="en-US" sz="2800" dirty="0" smtClean="0">
                <a:latin typeface="Open Sans Cond Light"/>
                <a:cs typeface="Open Sans Cond Light"/>
              </a:rPr>
              <a:t>Scores a </a:t>
            </a:r>
            <a:r>
              <a:rPr lang="en-US" sz="2800" dirty="0" smtClean="0">
                <a:latin typeface="Open Sans Cond Light"/>
                <a:cs typeface="Open Sans Cond Light"/>
              </a:rPr>
              <a:t>rushing, receiving and return TD in the same </a:t>
            </a:r>
            <a:r>
              <a:rPr lang="en-US" sz="2800" dirty="0" smtClean="0">
                <a:latin typeface="Open Sans Cond Light"/>
                <a:cs typeface="Open Sans Cond Light"/>
              </a:rPr>
              <a:t>game</a:t>
            </a:r>
            <a:endParaRPr lang="en-US" sz="2800" dirty="0" smtClean="0">
              <a:latin typeface="Open Sans Cond Light"/>
              <a:cs typeface="Open Sans Cond Light"/>
            </a:endParaRPr>
          </a:p>
          <a:p>
            <a:pPr algn="ctr"/>
            <a:endParaRPr lang="en-US" sz="1600" dirty="0">
              <a:latin typeface="Open Sans Cond Light"/>
              <a:cs typeface="Open Sans Cond Light"/>
            </a:endParaRPr>
          </a:p>
          <a:p>
            <a:pPr algn="ctr"/>
            <a:r>
              <a:rPr lang="en-US" sz="2800" dirty="0" smtClean="0">
                <a:latin typeface="Open Sans Cond Light"/>
                <a:cs typeface="Open Sans Cond Light"/>
              </a:rPr>
              <a:t>38.06 fantasy </a:t>
            </a:r>
            <a:r>
              <a:rPr lang="en-US" sz="2800" dirty="0" smtClean="0">
                <a:latin typeface="Open Sans Cond Light"/>
                <a:cs typeface="Open Sans Cond Light"/>
              </a:rPr>
              <a:t>points</a:t>
            </a:r>
          </a:p>
          <a:p>
            <a:pPr algn="ctr"/>
            <a:endParaRPr lang="en-US" sz="1400" dirty="0">
              <a:latin typeface="Open Sans Cond Light"/>
              <a:cs typeface="Open Sans Cond Light"/>
            </a:endParaRPr>
          </a:p>
          <a:p>
            <a:pPr algn="ctr"/>
            <a:r>
              <a:rPr lang="en-US" sz="2800" dirty="0">
                <a:latin typeface="Open Sans Cond Light"/>
                <a:cs typeface="Open Sans Cond Light"/>
              </a:rPr>
              <a:t>…on Kurt’s bench</a:t>
            </a:r>
          </a:p>
          <a:p>
            <a:pPr algn="ctr"/>
            <a:r>
              <a:rPr lang="en-US" sz="2800" dirty="0" smtClean="0">
                <a:latin typeface="Open Sans Cond Light"/>
                <a:cs typeface="Open Sans Cond Light"/>
              </a:rPr>
              <a:t> </a:t>
            </a:r>
            <a:endParaRPr lang="en-US" sz="2800" dirty="0" smtClean="0">
              <a:latin typeface="Open Sans Cond Light"/>
              <a:cs typeface="Open Sans Cond Light"/>
            </a:endParaRPr>
          </a:p>
        </p:txBody>
      </p:sp>
      <p:pic>
        <p:nvPicPr>
          <p:cNvPr id="6" name="Picture 5" descr="Tyreek_Wk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944" y="1359524"/>
            <a:ext cx="4034576" cy="268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39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3749" y="970151"/>
            <a:ext cx="34213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20+ Point  Players Left on Bench: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Start / Sit Fails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98092"/>
              </p:ext>
            </p:extLst>
          </p:nvPr>
        </p:nvGraphicFramePr>
        <p:xfrm>
          <a:off x="560418" y="1528902"/>
          <a:ext cx="2955924" cy="3375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985308"/>
                <a:gridCol w="985308"/>
                <a:gridCol w="985308"/>
              </a:tblGrid>
              <a:tr h="155721"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</a:rPr>
                        <a:t># of times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 smtClean="0">
                          <a:effectLst/>
                        </a:rPr>
                        <a:t>points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Jake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371.2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u="none" strike="noStrike" dirty="0">
                          <a:effectLst/>
                        </a:rPr>
                        <a:t>Jim</a:t>
                      </a:r>
                      <a:endParaRPr lang="cs-CZ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328.64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Whitney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325.1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Bill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254.38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hu-HU" sz="1600" u="none" strike="noStrike">
                          <a:effectLst/>
                        </a:rPr>
                        <a:t>Bobby</a:t>
                      </a:r>
                      <a:endParaRPr lang="hu-HU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235.24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Sophie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219.52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600" u="none" strike="noStrike">
                          <a:effectLst/>
                        </a:rPr>
                        <a:t>Aaron</a:t>
                      </a:r>
                      <a:endParaRPr lang="es-ES_tradnl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216.28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Albert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169.18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Kurt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135.86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Sam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111.7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Trevor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91.14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920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>
                          <a:effectLst/>
                        </a:rPr>
                        <a:t>Andrew</a:t>
                      </a:r>
                      <a:endParaRPr lang="pl-PL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80.38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717310"/>
              </p:ext>
            </p:extLst>
          </p:nvPr>
        </p:nvGraphicFramePr>
        <p:xfrm>
          <a:off x="4622218" y="1463743"/>
          <a:ext cx="3974242" cy="347848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82345"/>
                <a:gridCol w="993561"/>
                <a:gridCol w="591816"/>
                <a:gridCol w="1006520"/>
              </a:tblGrid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tr-TR" sz="1050" u="none" strike="noStrike" dirty="0">
                          <a:effectLst/>
                        </a:rPr>
                        <a:t>Player</a:t>
                      </a:r>
                      <a:endParaRPr lang="tr-TR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050" u="none" strike="noStrike" dirty="0" err="1">
                          <a:effectLst/>
                        </a:rPr>
                        <a:t>Points</a:t>
                      </a:r>
                      <a:endParaRPr lang="fi-FI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050" u="none" strike="noStrike">
                          <a:effectLst/>
                        </a:rPr>
                        <a:t>Week</a:t>
                      </a:r>
                      <a:endParaRPr lang="nl-NL" sz="105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 err="1">
                          <a:effectLst/>
                        </a:rPr>
                        <a:t>Owner</a:t>
                      </a:r>
                      <a:endParaRPr lang="pl-PL" sz="105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effectLst/>
                        </a:rPr>
                        <a:t>Matty Ice</a:t>
                      </a:r>
                      <a:endParaRPr lang="fi-FI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39.02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Whitney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nl-NL" sz="1200" u="none" strike="noStrike">
                          <a:effectLst/>
                        </a:rPr>
                        <a:t>Tyreek</a:t>
                      </a:r>
                      <a:endParaRPr lang="nl-NL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38.06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Kurt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Bilal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35.9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Sophie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Big Ben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34.9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Jim</a:t>
                      </a:r>
                      <a:endParaRPr lang="cs-CZ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effectLst/>
                        </a:rPr>
                        <a:t>Russell</a:t>
                      </a:r>
                      <a:endParaRPr lang="fi-FI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34.6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16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Bill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Kaep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34.14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Jake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Ingram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34.1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u="none" strike="noStrike">
                          <a:effectLst/>
                        </a:rPr>
                        <a:t>Aaron</a:t>
                      </a:r>
                      <a:endParaRPr lang="es-ES_tradnl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u="none" strike="noStrike">
                          <a:effectLst/>
                        </a:rPr>
                        <a:t>Emmanuel</a:t>
                      </a:r>
                      <a:endParaRPr lang="es-ES_tradnl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33.7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Jake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Snead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33.2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Sophie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Rob Kelly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32.7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Sophie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Jordan Howard</a:t>
                      </a:r>
                      <a:endParaRPr lang="pl-PL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31.2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u="none" strike="noStrike">
                          <a:effectLst/>
                        </a:rPr>
                        <a:t>Aaron</a:t>
                      </a:r>
                      <a:endParaRPr lang="es-ES_tradnl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R Mathews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30.9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Jim</a:t>
                      </a:r>
                      <a:endParaRPr lang="cs-CZ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Fuller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30.78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u="none" strike="noStrike">
                          <a:effectLst/>
                        </a:rPr>
                        <a:t>Andrew</a:t>
                      </a:r>
                      <a:endParaRPr lang="pl-PL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Ingram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30.7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u="none" strike="noStrike">
                          <a:effectLst/>
                        </a:rPr>
                        <a:t>Aaron</a:t>
                      </a:r>
                      <a:endParaRPr lang="es-ES_tradnl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Big Ben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30.42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Jim</a:t>
                      </a:r>
                      <a:endParaRPr lang="cs-CZ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Jeremy Hill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30.2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>
                          <a:effectLst/>
                        </a:rPr>
                        <a:t>Jim</a:t>
                      </a:r>
                      <a:endParaRPr lang="cs-CZ" sz="12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696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200" u="none" strike="noStrike" dirty="0">
                          <a:effectLst/>
                        </a:rPr>
                        <a:t>Emmanuel</a:t>
                      </a:r>
                      <a:endParaRPr lang="es-ES_tradnl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30.2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Jake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1639" marR="11639" marT="11639" marB="0" anchor="ctr">
                    <a:lnL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861015" y="907107"/>
            <a:ext cx="34213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Most Points Left on Bench:</a:t>
            </a:r>
          </a:p>
        </p:txBody>
      </p:sp>
    </p:spTree>
    <p:extLst>
      <p:ext uri="{BB962C8B-B14F-4D97-AF65-F5344CB8AC3E}">
        <p14:creationId xmlns:p14="http://schemas.microsoft.com/office/powerpoint/2010/main" val="204316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2949" y="1828212"/>
            <a:ext cx="34134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Keenan’s Down.</a:t>
            </a: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So are Andrew’s hopes.</a:t>
            </a:r>
            <a:endParaRPr lang="en-US" sz="2400" dirty="0">
              <a:latin typeface="Open Sans Cond Light"/>
              <a:cs typeface="Open Sans Cond Light"/>
            </a:endParaRPr>
          </a:p>
          <a:p>
            <a:pPr algn="ctr"/>
            <a:endParaRPr lang="en-US" sz="12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1200" dirty="0" smtClean="0">
                <a:latin typeface="Open Sans Cond Light"/>
                <a:cs typeface="Open Sans Cond Light"/>
              </a:rPr>
              <a:t>(week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478" y="1299924"/>
            <a:ext cx="4270262" cy="284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4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2016 Trades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8307" y="1049634"/>
            <a:ext cx="8458228" cy="3779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Travis Benjamin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to Trevor …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Chris Thompson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to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Kurt  -  Week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8</a:t>
            </a:r>
          </a:p>
          <a:p>
            <a:pPr algn="ctr">
              <a:lnSpc>
                <a:spcPct val="150000"/>
              </a:lnSpc>
            </a:pPr>
            <a:r>
              <a:rPr lang="en-US" sz="23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Jordy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Nelson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Aaron …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Ty Montgomery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Whit -  Week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8</a:t>
            </a:r>
            <a:endParaRPr lang="en-US" sz="23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>
              <a:lnSpc>
                <a:spcPct val="150000"/>
              </a:lnSpc>
            </a:pPr>
            <a:r>
              <a:rPr lang="en-US" sz="23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Freeman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&amp; Pryor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Aaron …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Jordy &amp; Jordan Howard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Sam -  Week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9</a:t>
            </a:r>
          </a:p>
          <a:p>
            <a:pPr algn="ctr">
              <a:lnSpc>
                <a:spcPct val="150000"/>
              </a:lnSpc>
            </a:pPr>
            <a:r>
              <a:rPr lang="en-US" sz="23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Pryor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Kurt …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Crabtree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Aaron -  Week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10</a:t>
            </a:r>
          </a:p>
          <a:p>
            <a:pPr algn="ctr">
              <a:lnSpc>
                <a:spcPct val="150000"/>
              </a:lnSpc>
            </a:pPr>
            <a:r>
              <a:rPr lang="en-US" sz="23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Britt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&amp; Hightower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Whit …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Ty Montgomery &amp; Baldwin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to Andrew -  Week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10</a:t>
            </a:r>
          </a:p>
          <a:p>
            <a:pPr algn="ctr">
              <a:lnSpc>
                <a:spcPct val="150000"/>
              </a:lnSpc>
            </a:pPr>
            <a:r>
              <a:rPr lang="en-US" sz="23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Meredith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to Sam …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Zach Miller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to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Andrew -  Week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11</a:t>
            </a:r>
          </a:p>
          <a:p>
            <a:pPr algn="ctr">
              <a:lnSpc>
                <a:spcPct val="150000"/>
              </a:lnSpc>
            </a:pPr>
            <a:r>
              <a:rPr lang="en-US" sz="23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Crabtree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to Jake, </a:t>
            </a:r>
            <a:r>
              <a:rPr lang="en-US" sz="23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Rivers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to </a:t>
            </a:r>
            <a:r>
              <a:rPr lang="en-US" sz="2300" dirty="0">
                <a:solidFill>
                  <a:srgbClr val="FFFFFF"/>
                </a:solidFill>
                <a:latin typeface="Open Sans Cond Light"/>
                <a:cs typeface="Open Sans Cond Light"/>
              </a:rPr>
              <a:t>Aaron -  </a:t>
            </a:r>
            <a:r>
              <a:rPr lang="en-US" sz="23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Week 11</a:t>
            </a:r>
            <a:endParaRPr lang="en-US" sz="23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157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4786" y="1218111"/>
            <a:ext cx="341345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Open Sans Cond Light"/>
                <a:cs typeface="Open Sans Cond Light"/>
              </a:rPr>
              <a:t>Le’Veon</a:t>
            </a:r>
            <a:r>
              <a:rPr lang="en-US" sz="2400" dirty="0" smtClean="0">
                <a:latin typeface="Open Sans Cond Light"/>
                <a:cs typeface="Open Sans Cond Light"/>
              </a:rPr>
              <a:t> Goes Off</a:t>
            </a:r>
          </a:p>
          <a:p>
            <a:pPr algn="ctr"/>
            <a:endParaRPr lang="en-US" sz="1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236 Rushing Yards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3 TDs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4 Recs, 62 Yards</a:t>
            </a:r>
          </a:p>
          <a:p>
            <a:pPr algn="ctr"/>
            <a:endParaRPr lang="en-US" sz="1400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54.8 Fantasy Points</a:t>
            </a:r>
          </a:p>
          <a:p>
            <a:pPr algn="ctr"/>
            <a:endParaRPr lang="en-US" sz="1400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Helping Albert… on a bye </a:t>
            </a:r>
            <a:r>
              <a:rPr lang="en-US" sz="2400" dirty="0" smtClean="0">
                <a:latin typeface="Open Sans Cond Light"/>
                <a:cs typeface="Open Sans Cond Light"/>
                <a:sym typeface="Wingdings"/>
              </a:rPr>
              <a:t></a:t>
            </a:r>
            <a:endParaRPr lang="en-US" sz="2400" dirty="0" smtClean="0">
              <a:latin typeface="Open Sans Cond Light"/>
              <a:cs typeface="Open Sans Con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067" y="1218111"/>
            <a:ext cx="4022750" cy="30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7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Sx3 5</a:t>
            </a:r>
            <a:r>
              <a:rPr lang="en-US" sz="4800" baseline="300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th</a:t>
            </a:r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Anniversary!</a:t>
            </a:r>
            <a:endParaRPr lang="en-US" sz="48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1434" y="1094843"/>
            <a:ext cx="2177194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2013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Champ 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D’Glester</a:t>
            </a:r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 (Joey)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</a:t>
            </a:r>
            <a:r>
              <a:rPr lang="en-US" baseline="300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nd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Majik</a:t>
            </a:r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 Jake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3</a:t>
            </a:r>
            <a:r>
              <a:rPr lang="en-US" baseline="30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Team PRISM (Trevor)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Toilet </a:t>
            </a:r>
            <a:endParaRPr lang="en-US" dirty="0" smtClean="0">
              <a:solidFill>
                <a:srgbClr val="FFFFFF"/>
              </a:solidFill>
              <a:latin typeface="Open Sans Condensed Bold"/>
              <a:cs typeface="Open Sans Condensed Bold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Public Enemies (Bobby C)</a:t>
            </a:r>
            <a:endParaRPr lang="en-US" dirty="0">
              <a:solidFill>
                <a:srgbClr val="FFFF00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07350" y="1094843"/>
            <a:ext cx="217719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2014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Champ 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Whitness</a:t>
            </a:r>
            <a:endParaRPr lang="en-US" dirty="0" smtClean="0">
              <a:solidFill>
                <a:srgbClr val="FFFF00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</a:t>
            </a:r>
            <a:r>
              <a:rPr lang="en-US" baseline="300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nd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Lady Capulet (Kurt)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3</a:t>
            </a:r>
            <a:r>
              <a:rPr lang="en-US" baseline="30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Cinderella Diapers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(Andrew)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Toilet </a:t>
            </a:r>
            <a:endParaRPr lang="en-US" dirty="0" smtClean="0">
              <a:solidFill>
                <a:srgbClr val="FFFFFF"/>
              </a:solidFill>
              <a:latin typeface="Open Sans Condensed Bold"/>
              <a:cs typeface="Open Sans Condensed Bold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The Knights Who Say </a:t>
            </a:r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GiovaNI</a:t>
            </a:r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 (Bear)</a:t>
            </a:r>
            <a:endParaRPr lang="en-US" dirty="0">
              <a:solidFill>
                <a:srgbClr val="FFFF00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02387" y="1094843"/>
            <a:ext cx="2177194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2015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Champ 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Sharknados</a:t>
            </a:r>
            <a:endParaRPr lang="en-US" dirty="0" smtClean="0">
              <a:solidFill>
                <a:srgbClr val="FFFF00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</a:t>
            </a:r>
            <a:r>
              <a:rPr lang="en-US" baseline="300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nd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Points Dot Points (Aaron)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3</a:t>
            </a:r>
            <a:r>
              <a:rPr lang="en-US" baseline="30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Gerby</a:t>
            </a:r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 The Mole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(Sophie)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Toilet </a:t>
            </a:r>
            <a:endParaRPr lang="en-US" dirty="0" smtClean="0">
              <a:solidFill>
                <a:srgbClr val="FFFFFF"/>
              </a:solidFill>
              <a:latin typeface="Open Sans Condensed Bold"/>
              <a:cs typeface="Open Sans Condensed Bold"/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Soul-Less Inferno (Sam)</a:t>
            </a:r>
            <a:endParaRPr lang="en-US" dirty="0">
              <a:solidFill>
                <a:srgbClr val="FFFF00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18644" y="1094843"/>
            <a:ext cx="1888845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2016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14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Champ 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Mohante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</a:t>
            </a:r>
            <a:r>
              <a:rPr lang="en-US" baseline="300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nd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Whitness</a:t>
            </a:r>
            <a:endParaRPr lang="en-US" dirty="0" smtClean="0">
              <a:solidFill>
                <a:srgbClr val="FFFF00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3</a:t>
            </a:r>
            <a:r>
              <a:rPr lang="en-US" baseline="30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rd</a:t>
            </a:r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One Chicken I Lost It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Open Sans Cond Light"/>
                <a:cs typeface="Open Sans Cond Light"/>
              </a:rPr>
              <a:t>(Andrew)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Toilet </a:t>
            </a:r>
            <a:endParaRPr lang="en-US" dirty="0" smtClean="0">
              <a:solidFill>
                <a:srgbClr val="FFFFFF"/>
              </a:solidFill>
              <a:latin typeface="Open Sans Condensed Bold"/>
              <a:cs typeface="Open Sans Condensed Bold"/>
            </a:endParaRPr>
          </a:p>
          <a:p>
            <a:pPr algn="ctr"/>
            <a:r>
              <a:rPr lang="en-US" dirty="0" err="1" smtClean="0">
                <a:solidFill>
                  <a:srgbClr val="FFFF00"/>
                </a:solidFill>
                <a:latin typeface="Open Sans Cond Light"/>
                <a:cs typeface="Open Sans Cond Light"/>
              </a:rPr>
              <a:t>DaByrds</a:t>
            </a:r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530193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8597" y="1069643"/>
            <a:ext cx="694515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FFFF"/>
                </a:solidFill>
                <a:latin typeface="Open Sans Cond Light"/>
                <a:cs typeface="Open Sans Cond Light"/>
              </a:rPr>
              <a:t>$</a:t>
            </a:r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50 - Most Points for a Single Started Player in a Single Week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Le'Veon Bell - Week 14 - 54.8 Points - Albert</a:t>
            </a:r>
          </a:p>
          <a:p>
            <a:pPr algn="ctr"/>
            <a:endParaRPr lang="en-US" sz="22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$50 - Most Points Scored by a Team in a Single Week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Week 5 - 194.7 Points - Bobby</a:t>
            </a:r>
          </a:p>
          <a:p>
            <a:pPr algn="ctr"/>
            <a:endParaRPr lang="en-US" sz="22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200" dirty="0">
                <a:solidFill>
                  <a:srgbClr val="FFFFFF"/>
                </a:solidFill>
                <a:latin typeface="Open Sans Cond Light"/>
                <a:cs typeface="Open Sans Cond Light"/>
              </a:rPr>
              <a:t>$50 - Most Points Scored Over the Full Season</a:t>
            </a:r>
          </a:p>
          <a:p>
            <a:pPr algn="ctr"/>
            <a:r>
              <a:rPr lang="en-US" sz="2200" dirty="0">
                <a:solidFill>
                  <a:srgbClr val="FFFFFF"/>
                </a:solidFill>
                <a:latin typeface="Open Sans Cond Light"/>
                <a:cs typeface="Open Sans Cond Light"/>
              </a:rPr>
              <a:t>2171.8 Points - 135.7 Per Week Average! – Bobby</a:t>
            </a:r>
          </a:p>
          <a:p>
            <a:pPr algn="ctr"/>
            <a:endParaRPr lang="en-US" sz="22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$25 </a:t>
            </a:r>
            <a:r>
              <a:rPr lang="en-US" sz="2200" dirty="0">
                <a:solidFill>
                  <a:srgbClr val="FFFFFF"/>
                </a:solidFill>
                <a:latin typeface="Open Sans Cond Light"/>
                <a:cs typeface="Open Sans Cond Light"/>
              </a:rPr>
              <a:t>- Closest </a:t>
            </a:r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Margin of Victory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Jake - Lost week 4 to Andrew by 1.18 points</a:t>
            </a:r>
          </a:p>
          <a:p>
            <a:pPr algn="ctr"/>
            <a:endParaRPr lang="en-US" sz="22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Mini Games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765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77985" y="1231710"/>
            <a:ext cx="34134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Jake Started Colin </a:t>
            </a:r>
            <a:r>
              <a:rPr lang="en-US" sz="2400" dirty="0" err="1" smtClean="0">
                <a:latin typeface="Open Sans Cond Light"/>
                <a:cs typeface="Open Sans Cond Light"/>
              </a:rPr>
              <a:t>Kapernick</a:t>
            </a:r>
            <a:r>
              <a:rPr lang="en-US" sz="2400" dirty="0" smtClean="0">
                <a:latin typeface="Open Sans Cond Light"/>
                <a:cs typeface="Open Sans Cond Light"/>
              </a:rPr>
              <a:t> in round 1 of the playoffs.</a:t>
            </a: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The week before </a:t>
            </a:r>
            <a:r>
              <a:rPr lang="en-US" sz="2400" dirty="0" err="1" smtClean="0">
                <a:latin typeface="Open Sans Cond Light"/>
                <a:cs typeface="Open Sans Cond Light"/>
              </a:rPr>
              <a:t>Kaep</a:t>
            </a:r>
            <a:r>
              <a:rPr lang="en-US" sz="2400" dirty="0" smtClean="0">
                <a:latin typeface="Open Sans Cond Light"/>
                <a:cs typeface="Open Sans Cond Light"/>
              </a:rPr>
              <a:t> went 1/5 for 4 yards and 5 sacks, then got injured.</a:t>
            </a:r>
            <a:endParaRPr lang="en-US" sz="2400" dirty="0">
              <a:latin typeface="Open Sans Cond Light"/>
              <a:cs typeface="Open Sans Cond Light"/>
            </a:endParaRP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Tough times for Jake.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837" y="1473605"/>
            <a:ext cx="3935832" cy="26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19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2017</a:t>
            </a:r>
            <a:endParaRPr lang="en-US" sz="72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40" t="25866" r="12907" b="24922"/>
          <a:stretch/>
        </p:blipFill>
        <p:spPr>
          <a:xfrm>
            <a:off x="1529219" y="1330420"/>
            <a:ext cx="6090429" cy="313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31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85012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Schedule Randomizer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4432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3748" y="1367129"/>
            <a:ext cx="85273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$100 Budget per Owner per Year</a:t>
            </a:r>
          </a:p>
          <a:p>
            <a:pPr algn="ctr"/>
            <a:endParaRPr lang="en-US" sz="20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Waivers process approximately 3am EST on Wednesday morning (Tuesday night)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If 2 owners bid the same, priority goes to the person who is lower in the league rankings</a:t>
            </a:r>
          </a:p>
          <a:p>
            <a:pPr algn="ctr"/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If you bid more than the 2</a:t>
            </a:r>
            <a:r>
              <a:rPr lang="en-US" sz="2000" baseline="30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nd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highest person, ALL of what you bid is deducted</a:t>
            </a:r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You may trade FAAB budget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 FAAB Rules &amp; Process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137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262" y="1273148"/>
            <a:ext cx="177133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OLD</a:t>
            </a:r>
            <a:r>
              <a:rPr lang="en-US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</a:br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4 Points per TD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-2 per INT</a:t>
            </a:r>
          </a:p>
          <a:p>
            <a:endParaRPr lang="en-US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r>
              <a:rPr lang="en-US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NEW</a:t>
            </a:r>
            <a:r>
              <a:rPr lang="en-US" dirty="0">
                <a:solidFill>
                  <a:srgbClr val="FFFFFF"/>
                </a:solidFill>
                <a:latin typeface="Open Sans Cond Light"/>
                <a:cs typeface="Open Sans Cond Light"/>
              </a:rPr>
              <a:t/>
            </a:r>
            <a:br>
              <a:rPr lang="en-US" dirty="0">
                <a:solidFill>
                  <a:srgbClr val="FFFFFF"/>
                </a:solidFill>
                <a:latin typeface="Open Sans Cond Light"/>
                <a:cs typeface="Open Sans Cond Light"/>
              </a:rPr>
            </a:br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6 Points per TD</a:t>
            </a:r>
          </a:p>
          <a:p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-4 per INT</a:t>
            </a:r>
          </a:p>
          <a:p>
            <a:endParaRPr lang="en-US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344773"/>
              </p:ext>
            </p:extLst>
          </p:nvPr>
        </p:nvGraphicFramePr>
        <p:xfrm>
          <a:off x="2244434" y="1104496"/>
          <a:ext cx="4147124" cy="381039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01679"/>
                <a:gridCol w="975018"/>
                <a:gridCol w="975018"/>
                <a:gridCol w="795409"/>
              </a:tblGrid>
              <a:tr h="277759"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FFFFFF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u="none" strike="noStrike">
                          <a:effectLst/>
                          <a:latin typeface="Open Sans Cond Light"/>
                          <a:cs typeface="Open Sans Cond Light"/>
                        </a:rPr>
                        <a:t>NEW Pts</a:t>
                      </a:r>
                      <a:endParaRPr lang="pl-PL" sz="1100" b="0" i="0" u="none" strike="noStrike">
                        <a:solidFill>
                          <a:srgbClr val="FFFFFF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Open Sans Cond Light"/>
                          <a:cs typeface="Open Sans Cond Light"/>
                        </a:rPr>
                        <a:t>OLD Pts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Open Sans Cond Light"/>
                          <a:cs typeface="Open Sans Cond Light"/>
                        </a:rPr>
                        <a:t>Pts Diff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Aaron Rodgers</a:t>
                      </a:r>
                      <a:endParaRPr lang="es-ES_tradnl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519.52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453.52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66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hu-HU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Matt Ryan</a:t>
                      </a:r>
                      <a:endParaRPr lang="hu-HU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482.96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420.96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62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Drew </a:t>
                      </a:r>
                      <a:r>
                        <a:rPr lang="pl-PL" sz="11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Brees</a:t>
                      </a:r>
                      <a:endParaRPr lang="pl-PL" sz="11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438.32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394.32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Andrew Luck</a:t>
                      </a:r>
                      <a:endParaRPr lang="pl-PL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389.2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353.2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Tom Brady</a:t>
                      </a:r>
                      <a:endParaRPr lang="pl-PL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377.06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325.06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52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 err="1">
                          <a:effectLst/>
                          <a:latin typeface="Open Sans Condensed Bold"/>
                          <a:cs typeface="Open Sans Condensed Bold"/>
                        </a:rPr>
                        <a:t>Dak</a:t>
                      </a:r>
                      <a:r>
                        <a:rPr lang="it-IT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 Prescott</a:t>
                      </a:r>
                      <a:endParaRPr lang="it-IT" sz="11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367.88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329.88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Kirk Cousins</a:t>
                      </a:r>
                      <a:endParaRPr lang="is-IS" sz="11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367.28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341.28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Derek Carr</a:t>
                      </a:r>
                      <a:endParaRPr lang="tr-TR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364.48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320.48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Matthew Stafford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342.78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314.78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28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es-ES_trad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Marcus Mariota</a:t>
                      </a:r>
                      <a:endParaRPr lang="es-ES_tradnl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328.94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294.94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Ben Roethlisberger</a:t>
                      </a:r>
                      <a:endParaRPr lang="nl-NL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322.66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290.66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Tyrod Taylor</a:t>
                      </a:r>
                      <a:endParaRPr lang="tr-TR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320.42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298.42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Philip Rivers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317.44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293.44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Russell Wilson</a:t>
                      </a:r>
                      <a:endParaRPr lang="de-DE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314.56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294.56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20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Andy Dalton</a:t>
                      </a:r>
                      <a:endParaRPr lang="pl-PL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307.64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287.64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20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Blake Bortles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305.6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291.6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14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Carson Palmer</a:t>
                      </a:r>
                      <a:endParaRPr lang="pt-BR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300.12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276.12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24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is-IS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Jameis Winston</a:t>
                      </a:r>
                      <a:endParaRPr lang="is-IS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300.1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280.1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20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ctr" fontAlgn="b"/>
                      <a:r>
                        <a:rPr lang="da-DK" sz="11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Sam Bradford</a:t>
                      </a:r>
                      <a:endParaRPr lang="da-DK" sz="11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b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285.38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255.38</a:t>
                      </a:r>
                      <a:endParaRPr lang="en-US" sz="105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30</a:t>
                      </a:r>
                      <a:endParaRPr lang="en-US" sz="105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960807"/>
              </p:ext>
            </p:extLst>
          </p:nvPr>
        </p:nvGraphicFramePr>
        <p:xfrm>
          <a:off x="6655309" y="1104496"/>
          <a:ext cx="2260600" cy="381039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35100"/>
                <a:gridCol w="825500"/>
              </a:tblGrid>
              <a:tr h="20735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u="none" strike="noStrike" dirty="0">
                          <a:effectLst/>
                          <a:latin typeface="Open Sans Cond Light"/>
                          <a:cs typeface="Open Sans Cond Light"/>
                        </a:rPr>
                        <a:t>Player</a:t>
                      </a:r>
                      <a:endParaRPr lang="tr-TR" sz="1100" b="0" i="0" u="none" strike="noStrike" dirty="0">
                        <a:solidFill>
                          <a:srgbClr val="FFFFFF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100" u="none" strike="noStrike" dirty="0" err="1">
                          <a:effectLst/>
                          <a:latin typeface="Open Sans Cond Light"/>
                          <a:cs typeface="Open Sans Cond Light"/>
                        </a:rPr>
                        <a:t>Points</a:t>
                      </a:r>
                      <a:endParaRPr lang="fi-FI" sz="1100" b="0" i="0" u="none" strike="noStrike" dirty="0">
                        <a:solidFill>
                          <a:srgbClr val="FFFFFF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David Johnson </a:t>
                      </a:r>
                      <a:endParaRPr lang="sv-SE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414.8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2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Ezekiel Elliott </a:t>
                      </a:r>
                      <a:endParaRPr lang="hu-HU" sz="12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337.9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Le'Veon Bell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325.4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Antonio Brown 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317.82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Odell Beckham </a:t>
                      </a:r>
                      <a:endParaRPr lang="it-IT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309.74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Jordy Nelson </a:t>
                      </a:r>
                      <a:endParaRPr lang="it-IT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309.7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Mike Evans </a:t>
                      </a:r>
                      <a:endParaRPr lang="nl-NL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308.1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LeSean McCoy 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307.3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DeMarco Murray </a:t>
                      </a:r>
                      <a:endParaRPr lang="tr-TR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302.8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Devonta Freeman </a:t>
                      </a:r>
                      <a:endParaRPr lang="fi-FI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288.1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T.Y. Hilton 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281.7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Julio Jones </a:t>
                      </a:r>
                      <a:endParaRPr lang="es-ES_tradnl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270.4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Tyreek Hill 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263.04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Michael Thomas 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258.7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effectLst/>
                          <a:latin typeface="Open Sans Condensed Bold"/>
                          <a:cs typeface="Open Sans Condensed Bold"/>
                        </a:rPr>
                        <a:t>Doug Baldwin 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effectLst/>
                          <a:latin typeface="Open Sans Condensed Bold"/>
                          <a:cs typeface="Open Sans Condensed Bold"/>
                        </a:rPr>
                        <a:t>258.6</a:t>
                      </a:r>
                      <a:endParaRPr lang="en-US" sz="1200" b="0" i="0" u="none" strike="noStrike" dirty="0">
                        <a:solidFill>
                          <a:srgbClr val="FFFFFF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12700" marR="12700" marT="9525" marB="0" anchor="ctr">
                    <a:lnL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>
                          <a:lumMod val="7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" y="10195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New QB Scoring</a:t>
            </a:r>
            <a:endParaRPr lang="en-US" sz="48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054853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Trade Trade Trade!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748" y="1211625"/>
            <a:ext cx="85273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Processed </a:t>
            </a:r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immediately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No Veto Vote</a:t>
            </a:r>
          </a:p>
          <a:p>
            <a:pPr lvl="1" algn="ctr"/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All trades are approved, so long as there’s no collusion-y cheating/tanking.</a:t>
            </a:r>
          </a:p>
          <a:p>
            <a:pPr lvl="1" algn="ctr"/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Doesn’t matter if anyone feels the trade is lopsided, or otherwise dislikes it.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Be communicative and try to respond quickly to proposals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Open Sans Cond Light"/>
                <a:cs typeface="Open Sans Cond Light"/>
              </a:rPr>
              <a:t>Trade Deadline:  Sunday, November 26, </a:t>
            </a:r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2017</a:t>
            </a:r>
            <a:endParaRPr lang="en-US" sz="24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4235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Tanking (Or Being Lazy)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748" y="1211625"/>
            <a:ext cx="852734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Don’t do it</a:t>
            </a:r>
            <a:endParaRPr lang="en-US" sz="24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8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Trades that are clearly tanking will be nixed</a:t>
            </a:r>
            <a:endParaRPr lang="en-US" sz="24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8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You must start a full lineup every week.  If you do not…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First Offense: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50 Points will be deducted from your season points total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Second Offense: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100 points will be deducted from your season points total AND</a:t>
            </a:r>
            <a:endParaRPr lang="en-US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Open Sans Cond Light"/>
                <a:cs typeface="Open Sans Cond Light"/>
              </a:rPr>
              <a:t>You will lose (last place) whatever draft order competition we have next year.</a:t>
            </a:r>
          </a:p>
        </p:txBody>
      </p:sp>
    </p:spTree>
    <p:extLst>
      <p:ext uri="{BB962C8B-B14F-4D97-AF65-F5344CB8AC3E}">
        <p14:creationId xmlns:p14="http://schemas.microsoft.com/office/powerpoint/2010/main" val="133313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Next Year’s Draft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748" y="1056122"/>
            <a:ext cx="85273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Sunday, September 2</a:t>
            </a:r>
            <a:r>
              <a:rPr lang="en-US" sz="3200" baseline="30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nd</a:t>
            </a:r>
            <a:r>
              <a:rPr lang="en-US" sz="3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, 2018</a:t>
            </a:r>
            <a:endParaRPr lang="en-US" sz="32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Festivities</a:t>
            </a:r>
            <a:r>
              <a:rPr lang="en-US" sz="3200" dirty="0">
                <a:solidFill>
                  <a:srgbClr val="FFFFFF"/>
                </a:solidFill>
                <a:latin typeface="Open Sans Cond Light"/>
                <a:cs typeface="Open Sans Cond Light"/>
              </a:rPr>
              <a:t>: 5pm EST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Draft</a:t>
            </a:r>
            <a:r>
              <a:rPr lang="en-US" sz="3200" dirty="0">
                <a:solidFill>
                  <a:srgbClr val="FFFFFF"/>
                </a:solidFill>
                <a:latin typeface="Open Sans Cond Light"/>
                <a:cs typeface="Open Sans Cond Light"/>
              </a:rPr>
              <a:t>: 7pm </a:t>
            </a:r>
            <a:r>
              <a:rPr lang="en-US" sz="3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EST</a:t>
            </a:r>
          </a:p>
          <a:p>
            <a:pPr algn="ctr"/>
            <a:endParaRPr lang="en-US" sz="8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endParaRPr lang="en-US" sz="8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In person?  NYC?  Chicago?  Vegas?</a:t>
            </a:r>
          </a:p>
          <a:p>
            <a:pPr algn="ctr"/>
            <a:endParaRPr lang="en-US" sz="32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BLOCK YOUR CALENDARS NOW</a:t>
            </a:r>
            <a:r>
              <a:rPr lang="en-US" sz="32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!</a:t>
            </a:r>
            <a:endParaRPr lang="en-US" sz="32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698493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Sam/Kurt Team Icon Battle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pic>
        <p:nvPicPr>
          <p:cNvPr id="4" name="Picture 3" descr="FFB Kurt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58" y="2715682"/>
            <a:ext cx="450602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3747" y="1135776"/>
            <a:ext cx="472589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Week 16:</a:t>
            </a:r>
          </a:p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Sam &amp; Kurt, head to head, picked each other’s flex &amp; DEF.</a:t>
            </a:r>
          </a:p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Any non-injured &amp; active player.</a:t>
            </a:r>
          </a:p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Winner got to choose the loser’s team icon next year</a:t>
            </a:r>
          </a:p>
          <a:p>
            <a:endParaRPr lang="en-US" dirty="0">
              <a:solidFill>
                <a:schemeClr val="bg1"/>
              </a:solidFill>
              <a:latin typeface="Open Sans Cond Light"/>
              <a:cs typeface="Open Sans Cond Ligh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Kurt got the best of the flex / DEF…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Open Sans Cond Light"/>
                <a:cs typeface="Open Sans Cond Light"/>
              </a:rPr>
              <a:t>Streater</a:t>
            </a:r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 – 18.3 Points … Colts D – 5.72 Points</a:t>
            </a:r>
          </a:p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Walters – 9.9 Points … Jets D -  -0.44 Points (that’s a negative)</a:t>
            </a:r>
          </a:p>
          <a:p>
            <a:endParaRPr lang="en-US" dirty="0">
              <a:solidFill>
                <a:schemeClr val="bg1"/>
              </a:solidFill>
              <a:latin typeface="Open Sans Cond Light"/>
              <a:cs typeface="Open Sans Cond Ligh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But Sam got the best of the matchup on the heels of</a:t>
            </a:r>
          </a:p>
          <a:p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Rodgers – 38.18 points, </a:t>
            </a:r>
            <a:r>
              <a:rPr lang="en-US" dirty="0" err="1" smtClean="0">
                <a:solidFill>
                  <a:schemeClr val="bg1"/>
                </a:solidFill>
                <a:latin typeface="Open Sans Cond Light"/>
                <a:cs typeface="Open Sans Cond Light"/>
              </a:rPr>
              <a:t>Jordy</a:t>
            </a:r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 – 37.4 points, Meredith 29.4 Points, </a:t>
            </a:r>
            <a:r>
              <a:rPr lang="en-US" dirty="0" err="1" smtClean="0">
                <a:solidFill>
                  <a:schemeClr val="bg1"/>
                </a:solidFill>
                <a:latin typeface="Open Sans Cond Light"/>
                <a:cs typeface="Open Sans Cond Light"/>
              </a:rPr>
              <a:t>Kelce</a:t>
            </a:r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 35.5 points… 179 total team points!  Highest score in week 16 in the league.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2233" r="29922"/>
          <a:stretch/>
        </p:blipFill>
        <p:spPr>
          <a:xfrm>
            <a:off x="5408429" y="1984011"/>
            <a:ext cx="1581058" cy="2193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610" y="1984011"/>
            <a:ext cx="1520762" cy="2227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397" y="4336726"/>
            <a:ext cx="978359" cy="576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055" y="4336726"/>
            <a:ext cx="590421" cy="6210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66009" y="1545134"/>
            <a:ext cx="1222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Rod </a:t>
            </a:r>
            <a:r>
              <a:rPr lang="en-US" dirty="0" err="1" smtClean="0">
                <a:solidFill>
                  <a:schemeClr val="bg1"/>
                </a:solidFill>
                <a:latin typeface="Open Sans Cond Light"/>
                <a:cs typeface="Open Sans Cond Light"/>
              </a:rPr>
              <a:t>Streater</a:t>
            </a:r>
            <a:endParaRPr lang="en-US" dirty="0" smtClean="0">
              <a:solidFill>
                <a:schemeClr val="bg1"/>
              </a:solidFill>
              <a:latin typeface="Open Sans Cond Light"/>
              <a:cs typeface="Open Sans Cond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29061" y="1545134"/>
            <a:ext cx="1222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Cond Light"/>
                <a:cs typeface="Open Sans Cond Light"/>
              </a:rPr>
              <a:t>Bryan Walters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92436" y="1114848"/>
            <a:ext cx="1942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Condensed Bold"/>
                <a:cs typeface="Open Sans Condensed Bold"/>
              </a:rPr>
              <a:t>Sam Gave Kurt: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7609" y="1102246"/>
            <a:ext cx="1581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Condensed Bold"/>
                <a:cs typeface="Open Sans Condensed Bold"/>
              </a:rPr>
              <a:t>Kurt Gave Sam:</a:t>
            </a:r>
          </a:p>
        </p:txBody>
      </p:sp>
    </p:spTree>
    <p:extLst>
      <p:ext uri="{BB962C8B-B14F-4D97-AF65-F5344CB8AC3E}">
        <p14:creationId xmlns:p14="http://schemas.microsoft.com/office/powerpoint/2010/main" val="346383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7507" y="1091953"/>
            <a:ext cx="360728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Everyone questioned Whitney for ‘reaching’ for </a:t>
            </a:r>
            <a:r>
              <a:rPr lang="en-US" sz="2400" dirty="0" smtClean="0">
                <a:latin typeface="Open Sans Cond Light"/>
                <a:cs typeface="Open Sans Cond Light"/>
              </a:rPr>
              <a:t>Michael Thomas</a:t>
            </a: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in </a:t>
            </a:r>
            <a:r>
              <a:rPr lang="en-US" sz="2400" dirty="0" smtClean="0">
                <a:latin typeface="Open Sans Cond Light"/>
                <a:cs typeface="Open Sans Cond Light"/>
              </a:rPr>
              <a:t>the 7</a:t>
            </a:r>
            <a:r>
              <a:rPr lang="en-US" sz="2400" baseline="30000" dirty="0" smtClean="0">
                <a:latin typeface="Open Sans Cond Light"/>
                <a:cs typeface="Open Sans Cond Light"/>
              </a:rPr>
              <a:t>th</a:t>
            </a:r>
            <a:r>
              <a:rPr lang="en-US" sz="2400" dirty="0" smtClean="0">
                <a:latin typeface="Open Sans Cond Light"/>
                <a:cs typeface="Open Sans Cond Light"/>
              </a:rPr>
              <a:t> round.</a:t>
            </a:r>
          </a:p>
          <a:p>
            <a:pPr algn="ctr"/>
            <a:endParaRPr lang="en-US" sz="2400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92 Recs for 1,137 </a:t>
            </a:r>
            <a:r>
              <a:rPr lang="en-US" sz="2400" dirty="0" err="1" smtClean="0">
                <a:latin typeface="Open Sans Cond Light"/>
                <a:cs typeface="Open Sans Cond Light"/>
              </a:rPr>
              <a:t>yds</a:t>
            </a:r>
            <a:r>
              <a:rPr lang="en-US" sz="2400" dirty="0" smtClean="0">
                <a:latin typeface="Open Sans Cond Light"/>
                <a:cs typeface="Open Sans Cond Light"/>
              </a:rPr>
              <a:t> &amp; 9 TDs</a:t>
            </a:r>
          </a:p>
          <a:p>
            <a:pPr algn="ctr"/>
            <a:endParaRPr lang="en-US" sz="2400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WR 8 by our </a:t>
            </a:r>
            <a:r>
              <a:rPr lang="en-US" sz="2400" dirty="0" smtClean="0">
                <a:latin typeface="Open Sans Cond Light"/>
                <a:cs typeface="Open Sans Cond Light"/>
              </a:rPr>
              <a:t>scoring</a:t>
            </a:r>
          </a:p>
          <a:p>
            <a:pPr algn="ctr"/>
            <a:endParaRPr lang="en-US" sz="1200" dirty="0">
              <a:latin typeface="Open Sans Cond Light"/>
              <a:cs typeface="Open Sans Cond Light"/>
            </a:endParaRPr>
          </a:p>
          <a:p>
            <a:pPr algn="ctr"/>
            <a:r>
              <a:rPr lang="en-US" sz="2000" dirty="0">
                <a:latin typeface="Open Sans Condensed Bold"/>
                <a:cs typeface="Open Sans Condensed Bold"/>
              </a:rPr>
              <a:t>You want your guy, go get ‘</a:t>
            </a:r>
            <a:r>
              <a:rPr lang="en-US" sz="2000" dirty="0" err="1">
                <a:latin typeface="Open Sans Condensed Bold"/>
                <a:cs typeface="Open Sans Condensed Bold"/>
              </a:rPr>
              <a:t>em</a:t>
            </a:r>
            <a:r>
              <a:rPr lang="en-US" sz="2000" dirty="0">
                <a:latin typeface="Open Sans Condensed Bold"/>
                <a:cs typeface="Open Sans Condensed Bold"/>
              </a:rPr>
              <a:t>! </a:t>
            </a:r>
          </a:p>
          <a:p>
            <a:pPr algn="ctr"/>
            <a:endParaRPr lang="en-US" sz="2400" dirty="0" smtClean="0">
              <a:latin typeface="Open Sans Cond Light"/>
              <a:cs typeface="Open Sans Cond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858" y="1387213"/>
            <a:ext cx="3893113" cy="259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5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67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Sam/Kurt Team Icon Battle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4589" y="1834420"/>
            <a:ext cx="2246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Open Sans Condensed Bold"/>
                <a:cs typeface="Open Sans Condensed Bold"/>
              </a:rPr>
              <a:t>Cinna</a:t>
            </a:r>
            <a:r>
              <a:rPr lang="en-US" sz="4800" dirty="0" smtClean="0">
                <a:solidFill>
                  <a:schemeClr val="bg1"/>
                </a:solidFill>
                <a:latin typeface="Open Sans Condensed Bold"/>
                <a:cs typeface="Open Sans Condensed Bold"/>
              </a:rPr>
              <a:t> – a Poet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054" y="1600086"/>
            <a:ext cx="4642611" cy="231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CA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 Cond Light"/>
              <a:cs typeface="Open Sans Con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78679" y="3507791"/>
            <a:ext cx="438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Open Sans Cond Light"/>
                <a:cs typeface="Open Sans Cond Light"/>
              </a:rPr>
              <a:t>Jim, You Suck.</a:t>
            </a:r>
            <a:endParaRPr lang="en-US" sz="4400" b="1" dirty="0">
              <a:latin typeface="Open Sans Cond Light"/>
              <a:cs typeface="Open Sans Cond Light"/>
            </a:endParaRPr>
          </a:p>
        </p:txBody>
      </p:sp>
      <p:pic>
        <p:nvPicPr>
          <p:cNvPr id="7" name="Picture 6" descr="UnicornPink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1" y="682825"/>
            <a:ext cx="2296394" cy="2643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2870" y="227457"/>
            <a:ext cx="261241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Open Sans Condensed Bold"/>
                <a:cs typeface="Open Sans Condensed Bold"/>
              </a:rPr>
              <a:t>Big </a:t>
            </a:r>
            <a:r>
              <a:rPr lang="en-US" sz="2000" dirty="0">
                <a:latin typeface="Open Sans Condensed Bold"/>
                <a:cs typeface="Open Sans Condensed Bold"/>
              </a:rPr>
              <a:t>Ben </a:t>
            </a:r>
            <a:r>
              <a:rPr lang="en-US" sz="2000" dirty="0" smtClean="0">
                <a:latin typeface="Open Sans Cond Light"/>
                <a:cs typeface="Open Sans Cond Light"/>
              </a:rPr>
              <a:t>– QB 15</a:t>
            </a:r>
          </a:p>
          <a:p>
            <a:r>
              <a:rPr lang="en-US" sz="2000" dirty="0">
                <a:latin typeface="Open Sans Condensed Bold"/>
                <a:cs typeface="Open Sans Condensed Bold"/>
              </a:rPr>
              <a:t>Cam</a:t>
            </a:r>
            <a:r>
              <a:rPr lang="en-US" sz="2000" dirty="0" smtClean="0">
                <a:latin typeface="Open Sans Cond Light"/>
                <a:cs typeface="Open Sans Cond Light"/>
              </a:rPr>
              <a:t> – QB 19</a:t>
            </a:r>
          </a:p>
          <a:p>
            <a:endParaRPr lang="en-US" sz="1050" dirty="0" smtClean="0">
              <a:latin typeface="Open Sans Cond Light"/>
              <a:cs typeface="Open Sans Cond Light"/>
            </a:endParaRPr>
          </a:p>
          <a:p>
            <a:r>
              <a:rPr lang="en-US" sz="2000" dirty="0">
                <a:latin typeface="Open Sans Condensed Bold"/>
                <a:cs typeface="Open Sans Condensed Bold"/>
              </a:rPr>
              <a:t>Tyrell Williams </a:t>
            </a:r>
            <a:r>
              <a:rPr lang="en-US" sz="2000" dirty="0" smtClean="0">
                <a:latin typeface="Open Sans Cond Light"/>
                <a:cs typeface="Open Sans Cond Light"/>
              </a:rPr>
              <a:t>– WR 19</a:t>
            </a:r>
          </a:p>
          <a:p>
            <a:r>
              <a:rPr lang="en-US" sz="2000" dirty="0" smtClean="0">
                <a:latin typeface="Open Sans Condensed Bold"/>
                <a:cs typeface="Open Sans Condensed Bold"/>
              </a:rPr>
              <a:t>Stills </a:t>
            </a:r>
            <a:r>
              <a:rPr lang="en-US" sz="2000" dirty="0" smtClean="0">
                <a:latin typeface="Open Sans Cond Light"/>
                <a:cs typeface="Open Sans Cond Light"/>
              </a:rPr>
              <a:t>– WR 43</a:t>
            </a:r>
          </a:p>
          <a:p>
            <a:r>
              <a:rPr lang="en-US" sz="2000" dirty="0">
                <a:latin typeface="Open Sans Condensed Bold"/>
                <a:cs typeface="Open Sans Condensed Bold"/>
              </a:rPr>
              <a:t>Cobb </a:t>
            </a:r>
            <a:r>
              <a:rPr lang="en-US" sz="2000" dirty="0" smtClean="0">
                <a:latin typeface="Open Sans Cond Light"/>
                <a:cs typeface="Open Sans Cond Light"/>
              </a:rPr>
              <a:t>– WR 54</a:t>
            </a:r>
          </a:p>
          <a:p>
            <a:r>
              <a:rPr lang="en-US" sz="2000" dirty="0" err="1">
                <a:latin typeface="Open Sans Condensed Bold"/>
                <a:cs typeface="Open Sans Condensed Bold"/>
              </a:rPr>
              <a:t>Hurns</a:t>
            </a:r>
            <a:r>
              <a:rPr lang="en-US" sz="2000" dirty="0" smtClean="0">
                <a:latin typeface="Open Sans Cond Light"/>
                <a:cs typeface="Open Sans Cond Light"/>
              </a:rPr>
              <a:t> – WR 78</a:t>
            </a:r>
          </a:p>
          <a:p>
            <a:r>
              <a:rPr lang="en-US" sz="2000" dirty="0">
                <a:latin typeface="Open Sans Condensed Bold"/>
                <a:cs typeface="Open Sans Condensed Bold"/>
              </a:rPr>
              <a:t>Coates </a:t>
            </a:r>
            <a:r>
              <a:rPr lang="en-US" sz="2000" dirty="0" smtClean="0">
                <a:latin typeface="Open Sans Cond Light"/>
                <a:cs typeface="Open Sans Cond Light"/>
              </a:rPr>
              <a:t>– WR 90</a:t>
            </a:r>
          </a:p>
          <a:p>
            <a:endParaRPr lang="en-US" sz="1050" dirty="0">
              <a:latin typeface="Open Sans Cond Light"/>
              <a:cs typeface="Open Sans Cond Light"/>
            </a:endParaRPr>
          </a:p>
          <a:p>
            <a:r>
              <a:rPr lang="en-US" sz="2000" dirty="0">
                <a:latin typeface="Open Sans Condensed Bold"/>
                <a:cs typeface="Open Sans Condensed Bold"/>
              </a:rPr>
              <a:t>Jeremy Hill </a:t>
            </a:r>
            <a:r>
              <a:rPr lang="en-US" sz="2000" dirty="0" smtClean="0">
                <a:latin typeface="Open Sans Cond Light"/>
                <a:cs typeface="Open Sans Cond Light"/>
              </a:rPr>
              <a:t>– RB 22</a:t>
            </a:r>
          </a:p>
          <a:p>
            <a:r>
              <a:rPr lang="en-US" sz="2000" dirty="0">
                <a:latin typeface="Open Sans Condensed Bold"/>
                <a:cs typeface="Open Sans Condensed Bold"/>
              </a:rPr>
              <a:t>Ryan Mathews </a:t>
            </a:r>
            <a:r>
              <a:rPr lang="en-US" sz="2000" dirty="0" smtClean="0">
                <a:latin typeface="Open Sans Cond Light"/>
                <a:cs typeface="Open Sans Cond Light"/>
              </a:rPr>
              <a:t>– RB 32</a:t>
            </a:r>
          </a:p>
          <a:p>
            <a:r>
              <a:rPr lang="en-US" sz="2000" dirty="0">
                <a:latin typeface="Open Sans Condensed Bold"/>
                <a:cs typeface="Open Sans Condensed Bold"/>
              </a:rPr>
              <a:t>Christine Michael </a:t>
            </a:r>
            <a:r>
              <a:rPr lang="en-US" sz="2000" dirty="0" smtClean="0">
                <a:latin typeface="Open Sans Cond Light"/>
                <a:cs typeface="Open Sans Cond Light"/>
              </a:rPr>
              <a:t>– RB 35</a:t>
            </a:r>
          </a:p>
          <a:p>
            <a:r>
              <a:rPr lang="en-US" sz="2000" dirty="0" smtClean="0">
                <a:latin typeface="Open Sans Condensed Bold"/>
                <a:cs typeface="Open Sans Condensed Bold"/>
              </a:rPr>
              <a:t>Ivory </a:t>
            </a:r>
            <a:r>
              <a:rPr lang="en-US" sz="2000" dirty="0">
                <a:latin typeface="Open Sans Condensed Bold"/>
                <a:cs typeface="Open Sans Condensed Bold"/>
              </a:rPr>
              <a:t>– </a:t>
            </a:r>
            <a:r>
              <a:rPr lang="en-US" sz="2000" dirty="0">
                <a:latin typeface="Open Sans Cond Light"/>
                <a:cs typeface="Open Sans Cond Light"/>
              </a:rPr>
              <a:t>RB 50</a:t>
            </a:r>
          </a:p>
          <a:p>
            <a:r>
              <a:rPr lang="en-US" sz="2000" dirty="0" smtClean="0">
                <a:latin typeface="Open Sans Condensed Bold"/>
                <a:cs typeface="Open Sans Condensed Bold"/>
              </a:rPr>
              <a:t>Langford </a:t>
            </a:r>
            <a:r>
              <a:rPr lang="en-US" sz="2000" dirty="0" smtClean="0">
                <a:latin typeface="Open Sans Cond Light"/>
                <a:cs typeface="Open Sans Cond Light"/>
              </a:rPr>
              <a:t>– RB 63</a:t>
            </a:r>
          </a:p>
          <a:p>
            <a:endParaRPr lang="en-US" sz="1050" dirty="0">
              <a:latin typeface="Open Sans Cond Light"/>
              <a:cs typeface="Open Sans Cond Light"/>
            </a:endParaRPr>
          </a:p>
          <a:p>
            <a:r>
              <a:rPr lang="en-US" sz="2000" dirty="0">
                <a:latin typeface="Open Sans Condensed Bold"/>
                <a:cs typeface="Open Sans Condensed Bold"/>
              </a:rPr>
              <a:t>Graham</a:t>
            </a:r>
            <a:r>
              <a:rPr lang="en-US" sz="2000" dirty="0" smtClean="0">
                <a:latin typeface="Open Sans Cond Light"/>
                <a:cs typeface="Open Sans Cond Light"/>
              </a:rPr>
              <a:t> – TE 4</a:t>
            </a:r>
            <a:endParaRPr lang="en-US" sz="2000" dirty="0">
              <a:latin typeface="Open Sans Cond Light"/>
              <a:cs typeface="Open Sans Cond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33787" y="1251552"/>
            <a:ext cx="255221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Open Sans Cond Light"/>
                <a:cs typeface="Open Sans Cond Light"/>
              </a:rPr>
              <a:t>Reg</a:t>
            </a:r>
            <a:r>
              <a:rPr lang="en-US" sz="2000" dirty="0">
                <a:latin typeface="Open Sans Cond Light"/>
                <a:cs typeface="Open Sans Cond Light"/>
              </a:rPr>
              <a:t> Season Record:  </a:t>
            </a:r>
            <a:endParaRPr lang="en-US" sz="2000" dirty="0" smtClean="0">
              <a:latin typeface="Open Sans Cond Light"/>
              <a:cs typeface="Open Sans Cond Light"/>
            </a:endParaRPr>
          </a:p>
          <a:p>
            <a:r>
              <a:rPr lang="en-US" sz="2000" dirty="0" smtClean="0">
                <a:latin typeface="Open Sans Condensed Bold"/>
                <a:cs typeface="Open Sans Condensed Bold"/>
              </a:rPr>
              <a:t>2</a:t>
            </a:r>
            <a:r>
              <a:rPr lang="en-US" sz="2000" dirty="0">
                <a:latin typeface="Open Sans Condensed Bold"/>
                <a:cs typeface="Open Sans Condensed Bold"/>
              </a:rPr>
              <a:t>-11-0</a:t>
            </a:r>
          </a:p>
          <a:p>
            <a:endParaRPr lang="en-US" sz="1050" dirty="0">
              <a:latin typeface="Open Sans Cond Light"/>
              <a:cs typeface="Open Sans Cond Light"/>
            </a:endParaRPr>
          </a:p>
          <a:p>
            <a:r>
              <a:rPr lang="en-US" sz="2000" dirty="0" err="1">
                <a:latin typeface="Open Sans Cond Light"/>
                <a:cs typeface="Open Sans Cond Light"/>
              </a:rPr>
              <a:t>Reg</a:t>
            </a:r>
            <a:r>
              <a:rPr lang="en-US" sz="2000" dirty="0">
                <a:latin typeface="Open Sans Cond Light"/>
                <a:cs typeface="Open Sans Cond Light"/>
              </a:rPr>
              <a:t> Season </a:t>
            </a:r>
            <a:r>
              <a:rPr lang="en-US" sz="2000" dirty="0" err="1" smtClean="0">
                <a:latin typeface="Open Sans Cond Light"/>
                <a:cs typeface="Open Sans Cond Light"/>
              </a:rPr>
              <a:t>Pts</a:t>
            </a:r>
            <a:r>
              <a:rPr lang="en-US" sz="2000" dirty="0" smtClean="0">
                <a:latin typeface="Open Sans Cond Light"/>
                <a:cs typeface="Open Sans Cond Light"/>
              </a:rPr>
              <a:t> </a:t>
            </a:r>
            <a:r>
              <a:rPr lang="en-US" sz="2000" dirty="0">
                <a:latin typeface="Open Sans Cond Light"/>
                <a:cs typeface="Open Sans Cond Light"/>
              </a:rPr>
              <a:t>Per Week: </a:t>
            </a:r>
            <a:endParaRPr lang="en-US" sz="2000" dirty="0" smtClean="0">
              <a:latin typeface="Open Sans Cond Light"/>
              <a:cs typeface="Open Sans Cond Light"/>
            </a:endParaRPr>
          </a:p>
          <a:p>
            <a:r>
              <a:rPr lang="en-US" sz="2000" dirty="0" smtClean="0">
                <a:latin typeface="Open Sans Condensed Bold"/>
                <a:cs typeface="Open Sans Condensed Bold"/>
              </a:rPr>
              <a:t>99.4</a:t>
            </a:r>
            <a:endParaRPr lang="en-US" sz="2000" dirty="0">
              <a:latin typeface="Open Sans Condensed Bold"/>
              <a:cs typeface="Open Sans Condensed Bold"/>
            </a:endParaRPr>
          </a:p>
          <a:p>
            <a:endParaRPr lang="en-US" sz="1050" dirty="0">
              <a:latin typeface="Open Sans Cond Light"/>
              <a:cs typeface="Open Sans Cond Light"/>
            </a:endParaRPr>
          </a:p>
          <a:p>
            <a:r>
              <a:rPr lang="en-US" sz="2000" dirty="0">
                <a:latin typeface="Open Sans Cond Light"/>
                <a:cs typeface="Open Sans Cond Light"/>
              </a:rPr>
              <a:t>Playoffs Points Per Week:  </a:t>
            </a:r>
            <a:endParaRPr lang="en-US" sz="2000" dirty="0" smtClean="0">
              <a:latin typeface="Open Sans Cond Light"/>
              <a:cs typeface="Open Sans Cond Light"/>
            </a:endParaRPr>
          </a:p>
          <a:p>
            <a:r>
              <a:rPr lang="en-US" sz="2000" dirty="0" smtClean="0">
                <a:latin typeface="Open Sans Condensed Bold"/>
                <a:cs typeface="Open Sans Condensed Bold"/>
              </a:rPr>
              <a:t>81.1</a:t>
            </a:r>
            <a:endParaRPr lang="en-US" sz="2000" dirty="0"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42601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rgbClr val="ECA9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Open Sans Cond Light"/>
              <a:cs typeface="Open Sans Con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508913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Open Sans Condensed Bold"/>
                <a:cs typeface="Open Sans Condensed Bold"/>
              </a:rPr>
              <a:t>Marquette Steamer</a:t>
            </a:r>
            <a:endParaRPr lang="en-US" sz="6000" dirty="0">
              <a:latin typeface="Open Sans Condensed Bold"/>
              <a:cs typeface="Open Sans Condensed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01465" y="231594"/>
            <a:ext cx="438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Open Sans Cond Light"/>
                <a:cs typeface="Open Sans Cond Light"/>
              </a:rPr>
              <a:t>Jim’s 2018 Team Is…</a:t>
            </a:r>
            <a:endParaRPr lang="en-US" sz="4400" b="1" dirty="0">
              <a:latin typeface="Open Sans Cond Light"/>
              <a:cs typeface="Open Sans Cond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74114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Open Sans Cond Light"/>
                <a:cs typeface="Open Sans Cond Light"/>
              </a:rPr>
              <a:t>(Urban Dictionary ‘Cleveland Steamer’ for reference) </a:t>
            </a:r>
            <a:r>
              <a:rPr lang="en-US" sz="2000" b="1" dirty="0" smtClean="0">
                <a:latin typeface="Open Sans Cond Light"/>
                <a:cs typeface="Open Sans Cond Light"/>
                <a:sym typeface="Wingdings"/>
              </a:rPr>
              <a:t> </a:t>
            </a:r>
            <a:endParaRPr lang="en-US" sz="2000" b="1" dirty="0">
              <a:latin typeface="Open Sans Cond Light"/>
              <a:cs typeface="Open Sans Cond Light"/>
            </a:endParaRPr>
          </a:p>
        </p:txBody>
      </p:sp>
      <p:pic>
        <p:nvPicPr>
          <p:cNvPr id="2" name="Picture 1" descr="JimToilet_Ic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256080"/>
            <a:ext cx="4064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49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42798" y="433468"/>
            <a:ext cx="26210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Luck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– QB 4</a:t>
            </a:r>
          </a:p>
          <a:p>
            <a:endParaRPr lang="en-US" sz="2000" dirty="0" smtClean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Odell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– WR 2</a:t>
            </a: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T.Y. 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– WR 5</a:t>
            </a: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Larry Fitz 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– WR 12</a:t>
            </a:r>
          </a:p>
          <a:p>
            <a:r>
              <a:rPr lang="en-US" sz="2000" dirty="0" err="1">
                <a:solidFill>
                  <a:srgbClr val="FFFFFF"/>
                </a:solidFill>
                <a:latin typeface="Open Sans Condensed Bold"/>
                <a:cs typeface="Open Sans Condensed Bold"/>
              </a:rPr>
              <a:t>Demaryius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– WR 17</a:t>
            </a:r>
          </a:p>
          <a:p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Zeke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– RB 2</a:t>
            </a: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Ware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– RB 17</a:t>
            </a: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Ty Montgomery 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– RB 28</a:t>
            </a:r>
          </a:p>
          <a:p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Open Sans Condensed Bold"/>
                <a:cs typeface="Open Sans Condensed Bold"/>
              </a:rPr>
              <a:t>Martellus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– TE 7</a:t>
            </a: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Witten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– TE 11</a:t>
            </a:r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1503" y="311019"/>
            <a:ext cx="2401826" cy="4328185"/>
            <a:chOff x="423343" y="431955"/>
            <a:chExt cx="2401826" cy="4328185"/>
          </a:xfrm>
        </p:grpSpPr>
        <p:pic>
          <p:nvPicPr>
            <p:cNvPr id="2" name="Picture 1" descr="8333.jp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3" t="9722" r="29849" b="6130"/>
            <a:stretch/>
          </p:blipFill>
          <p:spPr>
            <a:xfrm>
              <a:off x="423343" y="431955"/>
              <a:ext cx="2401826" cy="432818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3869" y="3992873"/>
              <a:ext cx="203946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600" dirty="0" smtClean="0">
                  <a:latin typeface="Open Sans Condensed Bold"/>
                  <a:cs typeface="Open Sans Condensed Bold"/>
                </a:rPr>
                <a:t>Mohante</a:t>
              </a:r>
              <a:endParaRPr lang="en-US" sz="3600" dirty="0">
                <a:latin typeface="Open Sans Condensed Bold"/>
                <a:cs typeface="Open Sans Condensed Bold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62116" y="1131721"/>
            <a:ext cx="30503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Regular Season Record: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8</a:t>
            </a:r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-5-0</a:t>
            </a:r>
          </a:p>
          <a:p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Regular Season </a:t>
            </a:r>
            <a:r>
              <a:rPr lang="en-US" sz="2000" dirty="0" err="1" smtClean="0">
                <a:solidFill>
                  <a:srgbClr val="FFFFFF"/>
                </a:solidFill>
                <a:latin typeface="Open Sans Cond Light"/>
                <a:cs typeface="Open Sans Cond Light"/>
              </a:rPr>
              <a:t>Pts</a:t>
            </a:r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 Per Week:</a:t>
            </a: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136.31</a:t>
            </a:r>
          </a:p>
          <a:p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Open Sans Cond Light"/>
                <a:cs typeface="Open Sans Cond Light"/>
              </a:rPr>
              <a:t>Playoffs Points Per Week:</a:t>
            </a:r>
            <a:endParaRPr lang="en-US" sz="2000" dirty="0">
              <a:solidFill>
                <a:srgbClr val="FFFFFF"/>
              </a:solidFill>
              <a:latin typeface="Open Sans Cond Light"/>
              <a:cs typeface="Open Sans Cond Light"/>
            </a:endParaRPr>
          </a:p>
          <a:p>
            <a:r>
              <a:rPr lang="en-US" sz="2000" dirty="0">
                <a:solidFill>
                  <a:srgbClr val="FFFFFF"/>
                </a:solidFill>
                <a:latin typeface="Open Sans Condensed Bold"/>
                <a:cs typeface="Open Sans Condensed Bold"/>
              </a:rPr>
              <a:t>133.3</a:t>
            </a:r>
          </a:p>
        </p:txBody>
      </p:sp>
    </p:spTree>
    <p:extLst>
      <p:ext uri="{BB962C8B-B14F-4D97-AF65-F5344CB8AC3E}">
        <p14:creationId xmlns:p14="http://schemas.microsoft.com/office/powerpoint/2010/main" val="178513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52730"/>
            <a:ext cx="91439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Good luck!</a:t>
            </a:r>
          </a:p>
          <a:p>
            <a:pPr algn="ctr"/>
            <a:endParaRPr lang="en-US" sz="900" dirty="0">
              <a:solidFill>
                <a:srgbClr val="FFFFFF"/>
              </a:solidFill>
              <a:latin typeface="Open Sans Condensed Bold"/>
              <a:cs typeface="Open Sans Condensed Bold"/>
            </a:endParaRPr>
          </a:p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Draft starts at 930p EST</a:t>
            </a:r>
            <a:endParaRPr lang="en-US" sz="4800" dirty="0">
              <a:solidFill>
                <a:srgbClr val="FFFFFF"/>
              </a:solidFill>
              <a:latin typeface="Open Sans Cond Light"/>
              <a:cs typeface="Open Sans Cond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466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72419" y="1635773"/>
            <a:ext cx="59527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Open Sans Cond Light"/>
                <a:cs typeface="Open Sans Cond Light"/>
              </a:rPr>
              <a:t>There’s a threshold to that </a:t>
            </a:r>
            <a:endParaRPr lang="en-US" sz="40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4000" dirty="0" smtClean="0">
                <a:latin typeface="Open Sans Cond Light"/>
                <a:cs typeface="Open Sans Cond Light"/>
              </a:rPr>
              <a:t>“</a:t>
            </a:r>
            <a:r>
              <a:rPr lang="en-US" sz="4000" dirty="0" smtClean="0">
                <a:latin typeface="Open Sans Cond Light"/>
                <a:cs typeface="Open Sans Cond Light"/>
              </a:rPr>
              <a:t>you want your guy go get </a:t>
            </a:r>
            <a:r>
              <a:rPr lang="en-US" sz="4000" dirty="0" err="1" smtClean="0">
                <a:latin typeface="Open Sans Cond Light"/>
                <a:cs typeface="Open Sans Cond Light"/>
              </a:rPr>
              <a:t>em</a:t>
            </a:r>
            <a:r>
              <a:rPr lang="en-US" sz="4000" dirty="0" smtClean="0">
                <a:latin typeface="Open Sans Cond Light"/>
                <a:cs typeface="Open Sans Cond Light"/>
              </a:rPr>
              <a:t>” </a:t>
            </a:r>
            <a:endParaRPr lang="en-US" sz="40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4000" dirty="0" smtClean="0">
                <a:latin typeface="Open Sans Cond Light"/>
                <a:cs typeface="Open Sans Cond Light"/>
              </a:rPr>
              <a:t>thing </a:t>
            </a:r>
            <a:r>
              <a:rPr lang="en-US" sz="4000" dirty="0" smtClean="0">
                <a:latin typeface="Open Sans Cond Light"/>
                <a:cs typeface="Open Sans Cond Light"/>
              </a:rPr>
              <a:t>though…</a:t>
            </a:r>
          </a:p>
        </p:txBody>
      </p:sp>
    </p:spTree>
    <p:extLst>
      <p:ext uri="{BB962C8B-B14F-4D97-AF65-F5344CB8AC3E}">
        <p14:creationId xmlns:p14="http://schemas.microsoft.com/office/powerpoint/2010/main" val="397791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7102" y="2427584"/>
            <a:ext cx="341345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Open Sans Cond Light"/>
                <a:cs typeface="Open Sans Cond Light"/>
              </a:rPr>
              <a:t>Andrew drafted RGIII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557" y="1529120"/>
            <a:ext cx="3770300" cy="23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16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393616"/>
              </p:ext>
            </p:extLst>
          </p:nvPr>
        </p:nvGraphicFramePr>
        <p:xfrm>
          <a:off x="95038" y="748424"/>
          <a:ext cx="8950686" cy="4312374"/>
        </p:xfrm>
        <a:graphic>
          <a:graphicData uri="http://schemas.openxmlformats.org/drawingml/2006/table">
            <a:tbl>
              <a:tblPr/>
              <a:tblGrid>
                <a:gridCol w="533267"/>
                <a:gridCol w="262532"/>
                <a:gridCol w="635135"/>
                <a:gridCol w="635135"/>
                <a:gridCol w="635135"/>
                <a:gridCol w="635135"/>
                <a:gridCol w="635135"/>
                <a:gridCol w="635135"/>
                <a:gridCol w="635135"/>
                <a:gridCol w="635135"/>
                <a:gridCol w="635135"/>
                <a:gridCol w="635135"/>
                <a:gridCol w="635135"/>
                <a:gridCol w="635135"/>
                <a:gridCol w="533267"/>
              </a:tblGrid>
              <a:tr h="185535"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7543" marR="7543" marT="75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Sam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Bobby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Jim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Kurt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Whitney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Trevor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Jake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Bill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Andrew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Sophie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Aaron</a:t>
                      </a:r>
                      <a:endParaRPr lang="es-ES_tradnl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Albert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FFFFFF"/>
                        </a:solidFill>
                        <a:effectLst/>
                        <a:latin typeface="Open Sans Cond Light"/>
                        <a:cs typeface="Open Sans Cond Light"/>
                      </a:endParaRPr>
                    </a:p>
                  </a:txBody>
                  <a:tcPr marL="7543" marR="7543" marT="75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Rodgers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Odell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Cam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Gurley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David Johnson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Julio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AP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Antonio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Lamar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Hopkins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AJ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Gronk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Devonta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Zeke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Lacy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Robinson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Jordy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Marshall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Evans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Dez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Keenan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Amari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Ingram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Jamaal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Moncrief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Demaryius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Cobb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CJ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Forte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Woodhead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Alshon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Doug Martin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Jarvis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Watkins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Shady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Le'Veon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Latavius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Decker</a:t>
                      </a:r>
                      <a:endParaRPr lang="sv-SE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Maclin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Baldwin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Reed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Cooks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Hyde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Floyd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Barnidge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Edelman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John Brown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Diggs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Luck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Hill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Crabtree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Greg Olsen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Brees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Jstew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Russell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DeMarco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Foster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 Mathews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Shepard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6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Kelce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Fleener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Langford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DeAngelo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Carson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Gio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Golden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Kelvin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Rawls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Ameer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Lockett</a:t>
                      </a:r>
                      <a:endParaRPr lang="sv-SE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Matt Jones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7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Jennings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Fitz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C-Mike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Brady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Michael Thomas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Gore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Emmanuel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 Matthews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Marvin</a:t>
                      </a:r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Melvin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Delanie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Tyrod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8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Carolina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Duke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Sanu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Gates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Derrick Henry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DeSean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Crow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Yeldon</a:t>
                      </a:r>
                      <a:endParaRPr lang="nl-N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Sims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Snead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Hurns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Tavon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9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Garcon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Ware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Kansas City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 Benjamin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Corey Coleman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Ivory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Ertz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 Smith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Julius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Bilal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Josh Gordon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Kamar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10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Zach Miller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Tajae Sharpe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Dwayne Allen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Starks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 Washington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DeVante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 Parker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Riddick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Ajayi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Denver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Houston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Tevin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Funchess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11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Boldin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McKinnon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Gostkowski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Los Angeles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Dorsett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Arizona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Wheaton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Fuller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Tyler </a:t>
                      </a:r>
                      <a:r>
                        <a:rPr lang="tr-T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Boyd</a:t>
                      </a:r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Blount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Kevin White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Eifert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12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Hightower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Seattle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LaFell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Cousins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Pittsburgh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Terrance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Rivers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Vjax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Jared Cook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Jameis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The Zarlo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Cairo Santos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13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Mariota</a:t>
                      </a:r>
                      <a:endParaRPr lang="es-ES_tradnl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Hauschka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Jordan Howard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Rudolph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Mike Wallace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Graham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Gano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Booker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Ebron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Stafford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Carr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Eli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Bortles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14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McManus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Martellus</a:t>
                      </a:r>
                      <a:endParaRPr lang="de-DE" sz="900" b="0" i="0" u="none" strike="noStrike" dirty="0">
                        <a:solidFill>
                          <a:srgbClr val="000000"/>
                        </a:solidFill>
                        <a:effectLst/>
                        <a:latin typeface="Open Sans Condensed Bold"/>
                        <a:cs typeface="Open Sans Condensed Bold"/>
                      </a:endParaRP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Big Ben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Crosby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The Nooge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ASJ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Minnesota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New England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Bailey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Tucker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Sproles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Green Bay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&lt;--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06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15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Ladarius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 Green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Chris Hogan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Josh Doctson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James White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Matt Ryan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Dalton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Hopkins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Boswell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RGIII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Witten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New York Jets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 Condensed Bold"/>
                          <a:cs typeface="Open Sans Condensed Bold"/>
                        </a:rPr>
                        <a:t>Vereen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Open Sans Cond Light"/>
                          <a:cs typeface="Open Sans Cond Light"/>
                        </a:rPr>
                        <a:t>--&gt;</a:t>
                      </a:r>
                    </a:p>
                  </a:txBody>
                  <a:tcPr marL="7543" marR="7543" marT="75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1834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2016 Draft: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Open Sans Condensed Bold"/>
                <a:cs typeface="Open Sans Condensed Bold"/>
              </a:rPr>
              <a:t>QB,RB,WR,TE 1s </a:t>
            </a:r>
            <a:r>
              <a:rPr lang="en-US" sz="36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… </a:t>
            </a:r>
            <a:r>
              <a:rPr lang="en-US" sz="3600" dirty="0" smtClean="0">
                <a:solidFill>
                  <a:srgbClr val="FFA600"/>
                </a:solidFill>
                <a:latin typeface="Open Sans Condensed Bold"/>
                <a:cs typeface="Open Sans Condensed Bold"/>
              </a:rPr>
              <a:t>RB,WR 2s  </a:t>
            </a:r>
            <a:endParaRPr lang="en-US" sz="3600" dirty="0">
              <a:solidFill>
                <a:srgbClr val="FFA600"/>
              </a:solidFill>
              <a:latin typeface="Open Sans Condensed Bold"/>
              <a:cs typeface="Open Sans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56174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7102" y="1088524"/>
            <a:ext cx="34134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pen Sans Cond Light"/>
                <a:cs typeface="Open Sans Cond Light"/>
              </a:rPr>
              <a:t>AP</a:t>
            </a:r>
          </a:p>
          <a:p>
            <a:pPr algn="ctr"/>
            <a:r>
              <a:rPr lang="en-US" sz="2400" dirty="0" err="1" smtClean="0">
                <a:latin typeface="Open Sans Cond Light"/>
                <a:cs typeface="Open Sans Cond Light"/>
              </a:rPr>
              <a:t>Wk</a:t>
            </a:r>
            <a:r>
              <a:rPr lang="en-US" sz="2400" dirty="0" smtClean="0">
                <a:latin typeface="Open Sans Cond Light"/>
                <a:cs typeface="Open Sans Cond Light"/>
              </a:rPr>
              <a:t> 1:   31 </a:t>
            </a:r>
            <a:r>
              <a:rPr lang="en-US" sz="2400" dirty="0" err="1" smtClean="0">
                <a:latin typeface="Open Sans Cond Light"/>
                <a:cs typeface="Open Sans Cond Light"/>
              </a:rPr>
              <a:t>yds</a:t>
            </a:r>
            <a:r>
              <a:rPr lang="en-US" sz="2400" dirty="0" smtClean="0">
                <a:latin typeface="Open Sans Cond Light"/>
                <a:cs typeface="Open Sans Cond Light"/>
              </a:rPr>
              <a:t>, 1.6 </a:t>
            </a:r>
            <a:r>
              <a:rPr lang="en-US" sz="2400" dirty="0" err="1" smtClean="0">
                <a:latin typeface="Open Sans Cond Light"/>
                <a:cs typeface="Open Sans Cond Light"/>
              </a:rPr>
              <a:t>ypc</a:t>
            </a:r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endParaRPr lang="en-US" sz="10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err="1" smtClean="0">
                <a:latin typeface="Open Sans Cond Light"/>
                <a:cs typeface="Open Sans Cond Light"/>
              </a:rPr>
              <a:t>Wk</a:t>
            </a:r>
            <a:r>
              <a:rPr lang="en-US" sz="2400" dirty="0" smtClean="0">
                <a:latin typeface="Open Sans Cond Light"/>
                <a:cs typeface="Open Sans Cond Light"/>
              </a:rPr>
              <a:t> </a:t>
            </a:r>
            <a:r>
              <a:rPr lang="en-US" sz="2400" dirty="0" smtClean="0">
                <a:latin typeface="Open Sans Cond Light"/>
                <a:cs typeface="Open Sans Cond Light"/>
              </a:rPr>
              <a:t>2:  19 </a:t>
            </a:r>
            <a:r>
              <a:rPr lang="en-US" sz="2400" dirty="0" err="1">
                <a:latin typeface="Open Sans Cond Light"/>
                <a:cs typeface="Open Sans Cond Light"/>
              </a:rPr>
              <a:t>yds</a:t>
            </a:r>
            <a:r>
              <a:rPr lang="en-US" sz="2400" dirty="0">
                <a:latin typeface="Open Sans Cond Light"/>
                <a:cs typeface="Open Sans Cond Light"/>
              </a:rPr>
              <a:t>, 1.6 </a:t>
            </a:r>
            <a:r>
              <a:rPr lang="en-US" sz="2400" dirty="0" err="1" smtClean="0">
                <a:latin typeface="Open Sans Cond Light"/>
                <a:cs typeface="Open Sans Cond Light"/>
              </a:rPr>
              <a:t>ypc</a:t>
            </a:r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endParaRPr lang="en-US" sz="10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err="1" smtClean="0">
                <a:latin typeface="Open Sans Cond Light"/>
                <a:cs typeface="Open Sans Cond Light"/>
              </a:rPr>
              <a:t>Wk</a:t>
            </a:r>
            <a:r>
              <a:rPr lang="en-US" sz="2400" dirty="0" smtClean="0">
                <a:latin typeface="Open Sans Cond Light"/>
                <a:cs typeface="Open Sans Cond Light"/>
              </a:rPr>
              <a:t> 3:  22 </a:t>
            </a:r>
            <a:r>
              <a:rPr lang="en-US" sz="2400" dirty="0" err="1" smtClean="0">
                <a:latin typeface="Open Sans Cond Light"/>
                <a:cs typeface="Open Sans Cond Light"/>
              </a:rPr>
              <a:t>yds</a:t>
            </a:r>
            <a:r>
              <a:rPr lang="en-US" sz="2400" dirty="0" smtClean="0">
                <a:latin typeface="Open Sans Cond Light"/>
                <a:cs typeface="Open Sans Cond Light"/>
              </a:rPr>
              <a:t>, 3.7 </a:t>
            </a:r>
            <a:r>
              <a:rPr lang="en-US" sz="2400" dirty="0" err="1" smtClean="0">
                <a:latin typeface="Open Sans Cond Light"/>
                <a:cs typeface="Open Sans Cond Light"/>
              </a:rPr>
              <a:t>ypc</a:t>
            </a:r>
            <a:endParaRPr lang="en-US" sz="2400" dirty="0" smtClean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 smtClean="0">
                <a:latin typeface="Open Sans Cond Light"/>
                <a:cs typeface="Open Sans Cond Light"/>
              </a:rPr>
              <a:t>&amp; </a:t>
            </a:r>
            <a:r>
              <a:rPr lang="en-US" sz="2400" dirty="0" smtClean="0">
                <a:latin typeface="Open Sans Cond Light"/>
                <a:cs typeface="Open Sans Cond Light"/>
              </a:rPr>
              <a:t>1 Torn </a:t>
            </a:r>
            <a:r>
              <a:rPr lang="en-US" sz="2400" dirty="0" smtClean="0">
                <a:latin typeface="Open Sans Cond Light"/>
                <a:cs typeface="Open Sans Cond Light"/>
              </a:rPr>
              <a:t>Meniscus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497" y="1218111"/>
            <a:ext cx="3678599" cy="3063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0144" y="3432619"/>
            <a:ext cx="4259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200" dirty="0">
              <a:latin typeface="Open Sans Cond Light"/>
              <a:cs typeface="Open Sans Cond Light"/>
            </a:endParaRPr>
          </a:p>
          <a:p>
            <a:pPr algn="ctr"/>
            <a:r>
              <a:rPr lang="en-US" sz="2400" dirty="0">
                <a:latin typeface="Open Sans Cond Light"/>
                <a:cs typeface="Open Sans Cond Light"/>
              </a:rPr>
              <a:t>Jake wins the biggest 1</a:t>
            </a:r>
            <a:r>
              <a:rPr lang="en-US" sz="2400" baseline="30000" dirty="0">
                <a:latin typeface="Open Sans Cond Light"/>
                <a:cs typeface="Open Sans Cond Light"/>
              </a:rPr>
              <a:t>st</a:t>
            </a:r>
            <a:r>
              <a:rPr lang="en-US" sz="2400" dirty="0">
                <a:latin typeface="Open Sans Cond Light"/>
                <a:cs typeface="Open Sans Cond Light"/>
              </a:rPr>
              <a:t> </a:t>
            </a:r>
            <a:r>
              <a:rPr lang="en-US" sz="2400" dirty="0" smtClean="0">
                <a:latin typeface="Open Sans Cond Light"/>
                <a:cs typeface="Open Sans Cond Light"/>
              </a:rPr>
              <a:t>round </a:t>
            </a:r>
            <a:r>
              <a:rPr lang="en-US" sz="2400" dirty="0">
                <a:latin typeface="Open Sans Cond Light"/>
                <a:cs typeface="Open Sans Cond Light"/>
              </a:rPr>
              <a:t>bust.  </a:t>
            </a:r>
          </a:p>
        </p:txBody>
      </p:sp>
    </p:spTree>
    <p:extLst>
      <p:ext uri="{BB962C8B-B14F-4D97-AF65-F5344CB8AC3E}">
        <p14:creationId xmlns:p14="http://schemas.microsoft.com/office/powerpoint/2010/main" val="336449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1834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Open Sans Condensed Bold"/>
                <a:cs typeface="Open Sans Condensed Bold"/>
              </a:rPr>
              <a:t>2016 Draft: QB,RB,WR,TE 1s … </a:t>
            </a:r>
            <a:r>
              <a:rPr lang="en-US" sz="3600" dirty="0" smtClean="0">
                <a:solidFill>
                  <a:schemeClr val="bg1"/>
                </a:solidFill>
                <a:latin typeface="Open Sans Condensed Bold"/>
                <a:cs typeface="Open Sans Condensed Bold"/>
              </a:rPr>
              <a:t>RB,WR 2s  </a:t>
            </a:r>
            <a:endParaRPr lang="en-US" sz="3600" dirty="0">
              <a:solidFill>
                <a:schemeClr val="bg1"/>
              </a:solidFill>
              <a:latin typeface="Open Sans Condensed Bold"/>
              <a:cs typeface="Open Sans Condensed Bold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397848"/>
              </p:ext>
            </p:extLst>
          </p:nvPr>
        </p:nvGraphicFramePr>
        <p:xfrm>
          <a:off x="146874" y="409276"/>
          <a:ext cx="8881571" cy="457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804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</TotalTime>
  <Words>2621</Words>
  <Application>Microsoft Macintosh PowerPoint</Application>
  <PresentationFormat>On-screen Show (16:9)</PresentationFormat>
  <Paragraphs>1249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 Mac 2011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 X 10.7</dc:creator>
  <cp:lastModifiedBy>OS X 10.7</cp:lastModifiedBy>
  <cp:revision>148</cp:revision>
  <dcterms:created xsi:type="dcterms:W3CDTF">2017-08-22T21:30:29Z</dcterms:created>
  <dcterms:modified xsi:type="dcterms:W3CDTF">2017-08-31T23:31:06Z</dcterms:modified>
</cp:coreProperties>
</file>